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68" r:id="rId3"/>
    <p:sldId id="257" r:id="rId4"/>
    <p:sldId id="258" r:id="rId5"/>
    <p:sldId id="259" r:id="rId6"/>
    <p:sldId id="267" r:id="rId7"/>
    <p:sldId id="260" r:id="rId8"/>
    <p:sldId id="261" r:id="rId9"/>
    <p:sldId id="262" r:id="rId10"/>
    <p:sldId id="263" r:id="rId11"/>
    <p:sldId id="264" r:id="rId12"/>
    <p:sldId id="265" r:id="rId13"/>
    <p:sldId id="269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89"/>
    <p:restoredTop sz="63981"/>
  </p:normalViewPr>
  <p:slideViewPr>
    <p:cSldViewPr snapToGrid="0" snapToObjects="1">
      <p:cViewPr varScale="1">
        <p:scale>
          <a:sx n="78" d="100"/>
          <a:sy n="78" d="100"/>
        </p:scale>
        <p:origin x="2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DEBC3-43AE-7942-ADC5-3E56602CC4FA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3EAD5-D022-BA45-8384-7144116D05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95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みなさん、こんにちは。私は、岡山市の南部に位置する浦安荘の支援員の石原信夫と申します。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近年、浦安荘は、高齢化等で、トイレが心配なために、旅行などの外出レクリエーションに参加しない利用者が増えています。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また、コロナ禍で思うように外出ができない状況から、旅行気分を味わっていただくために、旅行会社の協力のもと「バスに乗らないバス旅行」を企画しました。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873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（クリックしたら、三橋美智也の歌が流れる）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しおりの中に、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下津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しもつ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井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い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節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ぶし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の歌詞が書かれていて、バスガイドさんの美しい歌声も聞けました。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ちなみに、聞こえてきたのは、バスガイドさんではなく、三橋美智也さんの下津井節です。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バスガイドさんの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動画を撮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るの忘れてました！　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チックショー！！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6746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バスから降りるときには、倉敷銘菓のおみやげ付きです！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（クリックすると、倉敷銘菓が現れます）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　中身は、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藤戸饅頭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　「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大手饅頭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　「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晴れどら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　「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マスカット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の四品です。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7115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昼食は、岡山市内有名ホテルの二段弁当です。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とっても「まいう～」で、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頬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ほお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が落ちそうでした。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職員がウエイターやウエイトレスとなって給仕を行い、心地よい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BGM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もセレクトし、レストランの雰囲気を味わってもらいました。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328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本物のバスガイドさんに交じって、旅行担当の職員もバスガイドさんの本物のユニフォームをお借りして、旅行を盛り上げました。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利用者の方々からは、いつもの職員とイメージが違うので、驚きや笑い声で、たいへん喜んでいただきました。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4115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今回のように、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ウイズ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コロナ時代の新しいスタイルの行事を通じて、館内での楽しい時間を過ごしてもらい、楽しい思い出を少しでも多く作ってもらえるような支援を、今後も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目指したい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と思います。</a:t>
            </a: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ご清聴、ありがとうございました。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021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バス旅行の様子を見ていただく前に、浦安荘の概要について、簡単にご説明いたします。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浦安荘は、精神科病院が母体となって「昭和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51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日」に開設しました。なので、今でも１００％に近い方々が精神障害を持たれています。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平成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年に建て替えをしまして、すべて個室となりました。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定員は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名で、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８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１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日現在、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８０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名の方が入所されています。平均年齢は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６３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歳で、徐々に高齢化が進んでいます。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地域生活支援関係の事業については、通所事業・一時入所・居宅生活訓練事業を実施しています。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公益的活動については、平成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月に「生活困窮者就労訓練事業」の認可を受けています。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また、昨年の令和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年度からは、岡山市内の４つの社会福祉法人が共同運営事業体となって開設した「岡山市障害者基幹相談支援センター」にも参画させていただいています。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お待たせいたしました。それではみなさん、「バスに乗らないバス旅行」をお楽しみください！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306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まずは、旅行の途中で迷子にならないように入り口でバッジをお配りし、身に着けていただきました。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26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バスに乗った雰囲気を出すために、シートベルトに見立てた肩ベルトを架けさせていただきました。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12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なんと、下電観光バスの方が、「旅のしおり」を手作りで作って下さってました！　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信夫、感激！！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0587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この映像は、浦安荘の玄関です。浦安荘の玄関を出て、バスに乗り込むところから動画はスタートします。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まるで、本当にバス旅行をしているような視点での４Ｋ撮影です。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この動画は、旅行会社の方が、浦安荘のために撮影してくださったものです。この頃は、県外に出ることが難しかったので、岡山市の隣の倉敷市の観光地を撮影してくださいました。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7229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撮影した映像を見ながら、本物のバスガイドさんの案内を聞きました。このガイドさんは、浦安荘の旅行には必ず同行して頂いているガイドさんで、利用者の方々も、何か親戚のお姉さんに会うかのように、とても懐かしんでいました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コースは、「倉敷美観地区→藤戸→児島（鷲羽山）→下津井」です。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ちなみに、この記念碑は「源平藤戸合戦八百年記念碑」です。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藤戸合戦は、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治承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じしょう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・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寿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じ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永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えい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の乱における戦いの一つで、平安時代の末期の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1185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日に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備前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びぜんの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国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くに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児島の藤戸と呼ばれる海峡で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源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みなもとの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範頼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のりより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率いる平氏追討軍（約三万）と、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平家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へいけ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の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たいらの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ゆき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盛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もり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軍（約五百）の間で行われた戦いです。この戦いにより 平氏軍は敗走し、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讃岐国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さぬきのくに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屋島へと逃れました。この戦いから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年後の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1985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年に建てられたのが、この記念碑です。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876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なんと、ドローンを使って撮影したそうです！</a:t>
            </a:r>
          </a:p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信夫、感激！！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375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（クリックすると動画がスタートします）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3EAD5-D022-BA45-8384-7144116D05F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A312-1160-944D-A8FB-A973EE99E511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B662-0A5F-0640-B407-976E8D2B6C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356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A312-1160-944D-A8FB-A973EE99E511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B662-0A5F-0640-B407-976E8D2B6C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82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A312-1160-944D-A8FB-A973EE99E511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B662-0A5F-0640-B407-976E8D2B6C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958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A312-1160-944D-A8FB-A973EE99E511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B662-0A5F-0640-B407-976E8D2B6C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493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A312-1160-944D-A8FB-A973EE99E511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B662-0A5F-0640-B407-976E8D2B6C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201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A312-1160-944D-A8FB-A973EE99E511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B662-0A5F-0640-B407-976E8D2B6C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835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A312-1160-944D-A8FB-A973EE99E511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B662-0A5F-0640-B407-976E8D2B6C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66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A312-1160-944D-A8FB-A973EE99E511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B662-0A5F-0640-B407-976E8D2B6C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749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A312-1160-944D-A8FB-A973EE99E511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B662-0A5F-0640-B407-976E8D2B6C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566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A312-1160-944D-A8FB-A973EE99E511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B662-0A5F-0640-B407-976E8D2B6C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9197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A312-1160-944D-A8FB-A973EE99E511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B662-0A5F-0640-B407-976E8D2B6C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5386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2A312-1160-944D-A8FB-A973EE99E511}" type="datetimeFigureOut">
              <a:rPr kumimoji="1" lang="ja-JP" altLang="en-US" smtClean="0"/>
              <a:t>2022/8/8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8B662-0A5F-0640-B407-976E8D2B6C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14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96BC3BE-20BF-D196-FBAE-5049E229E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4FA120B7-9B63-7E67-6E14-6D5434A67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8770" y="6006372"/>
            <a:ext cx="5966460" cy="851628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>
                <a:solidFill>
                  <a:schemeClr val="bg1"/>
                </a:solidFill>
                <a:latin typeface="DFPMincho-UB" panose="02020C00010101010101" pitchFamily="18" charset="-128"/>
                <a:ea typeface="DFPMincho-UB" panose="02020C00010101010101" pitchFamily="18" charset="-128"/>
              </a:rPr>
              <a:t>浦安荘</a:t>
            </a:r>
            <a:r>
              <a:rPr lang="ja-JP" altLang="en-US" sz="3600" dirty="0">
                <a:solidFill>
                  <a:schemeClr val="bg1"/>
                </a:solidFill>
                <a:latin typeface="DFPMincho-UB" panose="02020C00010101010101" pitchFamily="18" charset="-128"/>
                <a:ea typeface="DFPMincho-UB" panose="02020C00010101010101" pitchFamily="18" charset="-128"/>
              </a:rPr>
              <a:t>　</a:t>
            </a:r>
            <a:r>
              <a:rPr lang="ja-JP" altLang="en-US" sz="3600">
                <a:solidFill>
                  <a:schemeClr val="bg1"/>
                </a:solidFill>
                <a:latin typeface="DFPMincho-UB" panose="02020C00010101010101" pitchFamily="18" charset="-128"/>
                <a:ea typeface="DFPMincho-UB" panose="02020C00010101010101" pitchFamily="18" charset="-128"/>
              </a:rPr>
              <a:t>支援員　石原信夫</a:t>
            </a:r>
            <a:endParaRPr kumimoji="1" lang="ja-JP" altLang="en-US" sz="3600">
              <a:solidFill>
                <a:schemeClr val="bg1"/>
              </a:solidFill>
              <a:latin typeface="DFPMincho-UB" panose="02020C00010101010101" pitchFamily="18" charset="-128"/>
              <a:ea typeface="DFPMincho-UB" panose="02020C00010101010101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24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D65243F-6803-BFCD-4E11-EDB0DB929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1449A5C-4D91-0BA1-E9E9-5CB49CD0C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53493"/>
            <a:ext cx="78867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バスガイドさんの美しい歌声も</a:t>
            </a:r>
            <a:br>
              <a:rPr kumimoji="1" lang="en-US" altLang="ja-JP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kumimoji="1" lang="ja-JP" altLang="en-US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聞けましたよ！</a:t>
            </a:r>
          </a:p>
        </p:txBody>
      </p:sp>
      <p:pic>
        <p:nvPicPr>
          <p:cNvPr id="6" name="三橋美智也 下津井節.mp3" descr="三橋美智也 下津井節.mp3">
            <a:hlinkClick r:id="" action="ppaction://media"/>
            <a:extLst>
              <a:ext uri="{FF2B5EF4-FFF2-40B4-BE49-F238E27FC236}">
                <a16:creationId xmlns:a16="http://schemas.microsoft.com/office/drawing/2014/main" id="{92C92153-2449-7F63-B93A-EC3758B03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7E7375C-E368-EFC9-F5A7-F60636D01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ABEE2E08-3629-50E3-D04F-906D77CE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71" y="5532437"/>
            <a:ext cx="8539843" cy="1325563"/>
          </a:xfrm>
        </p:spPr>
        <p:txBody>
          <a:bodyPr/>
          <a:lstStyle/>
          <a:p>
            <a:pPr algn="ctr"/>
            <a:r>
              <a:rPr lang="ja-JP" altLang="en-US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倉敷銘菓のおみやげ付きです！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7DB7BB9-9618-F1EE-38E6-651770096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0"/>
            <a:ext cx="9127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1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EB40690-6D77-F92A-C034-97CC9298E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F300A9C-6620-42CB-0CCD-50D20B15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3" y="20878"/>
            <a:ext cx="2576364" cy="17971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ja-JP" altLang="en-US" sz="540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豪華な</a:t>
            </a:r>
            <a:br>
              <a:rPr lang="en-US" altLang="ja-JP" sz="5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kumimoji="1" lang="ja-JP" altLang="en-US" sz="540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お弁当</a:t>
            </a:r>
          </a:p>
        </p:txBody>
      </p:sp>
    </p:spTree>
    <p:extLst>
      <p:ext uri="{BB962C8B-B14F-4D97-AF65-F5344CB8AC3E}">
        <p14:creationId xmlns:p14="http://schemas.microsoft.com/office/powerpoint/2010/main" val="434115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3339C7E-6BCF-3917-E5C7-646B9859E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C5FC6C0-B1B2-8853-456C-E802423CC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1358"/>
            <a:ext cx="9143999" cy="85203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本物のバスガイドさんとバスガイドに扮した職員</a:t>
            </a:r>
          </a:p>
        </p:txBody>
      </p:sp>
    </p:spTree>
    <p:extLst>
      <p:ext uri="{BB962C8B-B14F-4D97-AF65-F5344CB8AC3E}">
        <p14:creationId xmlns:p14="http://schemas.microsoft.com/office/powerpoint/2010/main" val="3425538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18E3509-99DF-7982-D3AC-B4E553608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D19ED08-8021-5997-869D-1464EAEC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68" y="5087733"/>
            <a:ext cx="8181863" cy="1325563"/>
          </a:xfrm>
          <a:ln>
            <a:noFill/>
          </a:ln>
        </p:spPr>
        <p:txBody>
          <a:bodyPr/>
          <a:lstStyle/>
          <a:p>
            <a:r>
              <a:rPr kumimoji="1" lang="ja-JP" altLang="en-US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74750" dir="2700000" algn="tl" rotWithShape="0">
                    <a:prstClr val="black">
                      <a:alpha val="40000"/>
                    </a:prstClr>
                  </a:outerShd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ご清聴ありがとうございました。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08938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B8927ED-1DEE-9225-5FE5-A8E758A1BB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344" r="2521"/>
          <a:stretch/>
        </p:blipFill>
        <p:spPr>
          <a:xfrm>
            <a:off x="1" y="0"/>
            <a:ext cx="9144000" cy="685584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A1786C3-5B10-967A-9EB5-1378A395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2761"/>
          </a:xfrm>
        </p:spPr>
        <p:txBody>
          <a:bodyPr/>
          <a:lstStyle/>
          <a:p>
            <a:pPr algn="ctr"/>
            <a:r>
              <a:rPr kumimoji="1" lang="ja-JP" altLang="en-US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浦安荘の概要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AC178EFA-A4FF-26CD-028B-1305C1F65BF4}"/>
              </a:ext>
            </a:extLst>
          </p:cNvPr>
          <p:cNvSpPr>
            <a:spLocks noGrp="1"/>
          </p:cNvSpPr>
          <p:nvPr>
            <p:ph idx="1"/>
          </p:nvPr>
        </p:nvSpPr>
        <p:spPr>
          <a:effectLst/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開設：昭和５１年４月１日（精神科病院が母体）</a:t>
            </a:r>
            <a:endParaRPr lang="en-US" altLang="ja-JP" dirty="0">
              <a:ln>
                <a:solidFill>
                  <a:schemeClr val="tx1"/>
                </a:solidFill>
              </a:ln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bg1">
                    <a:alpha val="0"/>
                  </a:schemeClr>
                </a:outerShdw>
              </a:effectLst>
              <a:latin typeface="Toppan Bunkyu Midashi Mincho Extrabold" panose="02020900000000000000" pitchFamily="18" charset="-128"/>
              <a:ea typeface="Toppan Bunkyu Midashi Mincho Extrabold" panose="02020900000000000000" pitchFamily="18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改築：平成２３年４月１日</a:t>
            </a:r>
            <a:endParaRPr lang="en-US" altLang="ja-JP" dirty="0">
              <a:ln>
                <a:solidFill>
                  <a:schemeClr val="tx1"/>
                </a:solidFill>
              </a:ln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bg1">
                    <a:alpha val="0"/>
                  </a:schemeClr>
                </a:outerShdw>
              </a:effectLst>
              <a:latin typeface="Toppan Bunkyu Midashi Mincho Extrabold" panose="02020900000000000000" pitchFamily="18" charset="-128"/>
              <a:ea typeface="Toppan Bunkyu Midashi Mincho Extrabold" panose="02020900000000000000" pitchFamily="18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定員：９０名（現在数：８０名、平均年齢：６３歳）</a:t>
            </a:r>
            <a:endParaRPr lang="en-US" altLang="ja-JP" dirty="0">
              <a:ln>
                <a:solidFill>
                  <a:schemeClr val="tx1"/>
                </a:solidFill>
              </a:ln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bg1">
                    <a:alpha val="0"/>
                  </a:schemeClr>
                </a:outerShdw>
              </a:effectLst>
              <a:latin typeface="Toppan Bunkyu Midashi Mincho Extrabold" panose="02020900000000000000" pitchFamily="18" charset="-128"/>
              <a:ea typeface="Toppan Bunkyu Midashi Mincho Extrabold" panose="02020900000000000000" pitchFamily="18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居室：すべて個室</a:t>
            </a:r>
            <a:endParaRPr lang="en-US" altLang="ja-JP" dirty="0">
              <a:ln>
                <a:solidFill>
                  <a:schemeClr val="tx1"/>
                </a:solidFill>
              </a:ln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bg1">
                    <a:alpha val="0"/>
                  </a:schemeClr>
                </a:outerShdw>
              </a:effectLst>
              <a:latin typeface="Toppan Bunkyu Midashi Mincho Extrabold" panose="02020900000000000000" pitchFamily="18" charset="-128"/>
              <a:ea typeface="Toppan Bunkyu Midashi Mincho Extrabold" panose="02020900000000000000" pitchFamily="18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実施事業：通所事業、一時入所、居宅生活訓練事業</a:t>
            </a:r>
            <a:endParaRPr lang="en-US" altLang="ja-JP" dirty="0">
              <a:ln>
                <a:solidFill>
                  <a:schemeClr val="tx1"/>
                </a:solidFill>
              </a:ln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bg1">
                    <a:alpha val="0"/>
                  </a:schemeClr>
                </a:outerShdw>
              </a:effectLst>
              <a:latin typeface="Toppan Bunkyu Midashi Mincho Extrabold" panose="02020900000000000000" pitchFamily="18" charset="-128"/>
              <a:ea typeface="Toppan Bunkyu Midashi Mincho Extrabold" panose="02020900000000000000" pitchFamily="18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公益的活動：生活困窮者就労訓練事業</a:t>
            </a:r>
            <a:endParaRPr lang="en-US" altLang="ja-JP" dirty="0">
              <a:ln>
                <a:solidFill>
                  <a:schemeClr val="tx1"/>
                </a:solidFill>
              </a:ln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bg1">
                    <a:alpha val="0"/>
                  </a:schemeClr>
                </a:outerShdw>
              </a:effectLst>
              <a:latin typeface="Toppan Bunkyu Midashi Mincho Extrabold" panose="02020900000000000000" pitchFamily="18" charset="-128"/>
              <a:ea typeface="Toppan Bunkyu Midashi Mincho Extrabold" panose="02020900000000000000" pitchFamily="18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>
                <a:ln>
                  <a:solidFill>
                    <a:schemeClr val="tx1"/>
                  </a:solidFill>
                </a:ln>
                <a:effectLst>
                  <a:glow rad="101600">
                    <a:schemeClr val="bg1">
                      <a:alpha val="40000"/>
                    </a:schemeClr>
                  </a:glow>
                  <a:outerShdw blurRad="50800" dist="38100" dir="2700000" algn="tl" rotWithShape="0">
                    <a:schemeClr val="bg1">
                      <a:alpha val="0"/>
                    </a:schemeClr>
                  </a:outerShdw>
                </a:effectLst>
                <a:latin typeface="Toppan Bunkyu Midashi Mincho Extrabold" panose="02020900000000000000" pitchFamily="18" charset="-128"/>
                <a:ea typeface="Toppan Bunkyu Midashi Mincho Extrabold" panose="02020900000000000000" pitchFamily="18" charset="-128"/>
              </a:rPr>
              <a:t>共同運営事業体：岡山市障害者基幹相談支援センター</a:t>
            </a:r>
            <a:endParaRPr lang="en-US" altLang="ja-JP" dirty="0">
              <a:ln>
                <a:solidFill>
                  <a:schemeClr val="tx1"/>
                </a:solidFill>
              </a:ln>
              <a:effectLst>
                <a:glow rad="101600">
                  <a:schemeClr val="bg1">
                    <a:alpha val="40000"/>
                  </a:schemeClr>
                </a:glow>
                <a:outerShdw blurRad="50800" dist="38100" dir="2700000" algn="tl" rotWithShape="0">
                  <a:schemeClr val="bg1">
                    <a:alpha val="0"/>
                  </a:schemeClr>
                </a:outerShdw>
              </a:effectLst>
              <a:latin typeface="Toppan Bunkyu Midashi Mincho Extrabold" panose="02020900000000000000" pitchFamily="18" charset="-128"/>
              <a:ea typeface="Toppan Bunkyu Midashi Mincho Extrabold" panose="02020900000000000000" pitchFamily="18" charset="-128"/>
            </a:endParaRPr>
          </a:p>
          <a:p>
            <a:endParaRPr lang="ja-JP" altLang="en-US">
              <a:effectLst>
                <a:glow rad="1016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7ABAD6A-F603-725B-856C-58B78B832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760CF12-417E-B029-7F26-6EA19709F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02886"/>
            <a:ext cx="7886700" cy="1325563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/>
          <a:lstStyle/>
          <a:p>
            <a:pPr algn="ctr"/>
            <a:r>
              <a:rPr kumimoji="1" lang="ja-JP" altLang="en-US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迷子にならないためにバッジを付けましょう！</a:t>
            </a:r>
          </a:p>
        </p:txBody>
      </p:sp>
    </p:spTree>
    <p:extLst>
      <p:ext uri="{BB962C8B-B14F-4D97-AF65-F5344CB8AC3E}">
        <p14:creationId xmlns:p14="http://schemas.microsoft.com/office/powerpoint/2010/main" val="2348479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5F40FC5-3970-3E04-4E0F-B56BCE746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17B0A06-5F44-64FC-E94E-9D030CC39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765" y="5532437"/>
            <a:ext cx="4836235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/>
            <a:r>
              <a:rPr kumimoji="1" lang="ja-JP" altLang="en-US" sz="360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雰囲気づくりの</a:t>
            </a:r>
            <a:br>
              <a:rPr kumimoji="1" lang="en-US" altLang="ja-JP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kumimoji="1" lang="ja-JP" altLang="en-US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シートベルト</a:t>
            </a:r>
          </a:p>
        </p:txBody>
      </p:sp>
    </p:spTree>
    <p:extLst>
      <p:ext uri="{BB962C8B-B14F-4D97-AF65-F5344CB8AC3E}">
        <p14:creationId xmlns:p14="http://schemas.microsoft.com/office/powerpoint/2010/main" val="3245910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641681C-407A-4BC3-91C6-0110FF061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7E2FCBF-D5D1-C716-DAC2-3338A96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47" y="5056094"/>
            <a:ext cx="8171105" cy="1701447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>
            <a:noAutofit/>
          </a:bodyPr>
          <a:lstStyle/>
          <a:p>
            <a:pPr algn="ctr"/>
            <a:r>
              <a:rPr kumimoji="1" lang="ja-JP" altLang="en-US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旅のしおりは、</a:t>
            </a:r>
            <a:br>
              <a:rPr kumimoji="1" lang="en-US" altLang="ja-JP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kumimoji="1" lang="ja-JP" altLang="en-US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下電観光バス様の手づくりです</a:t>
            </a:r>
          </a:p>
        </p:txBody>
      </p:sp>
    </p:spTree>
    <p:extLst>
      <p:ext uri="{BB962C8B-B14F-4D97-AF65-F5344CB8AC3E}">
        <p14:creationId xmlns:p14="http://schemas.microsoft.com/office/powerpoint/2010/main" val="73732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13E4C47-F876-DB5F-56C0-B0F98B33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7E2FCBF-D5D1-C716-DAC2-3338A96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818"/>
            <a:ext cx="7886700" cy="1325563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kumimoji="1" lang="ja-JP" altLang="en-US" sz="480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いざ、浦安荘を出発だ！</a:t>
            </a:r>
          </a:p>
        </p:txBody>
      </p:sp>
    </p:spTree>
    <p:extLst>
      <p:ext uri="{BB962C8B-B14F-4D97-AF65-F5344CB8AC3E}">
        <p14:creationId xmlns:p14="http://schemas.microsoft.com/office/powerpoint/2010/main" val="77013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0AE4AB6-056F-1F46-54CC-06BF85BE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44D4-A3CA-D0A1-59E7-1ED16383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53493"/>
            <a:ext cx="78867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kumimoji="1" lang="ja-JP" altLang="en-US" sz="480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倉敷の観光地を巡ります</a:t>
            </a:r>
          </a:p>
        </p:txBody>
      </p:sp>
    </p:spTree>
    <p:extLst>
      <p:ext uri="{BB962C8B-B14F-4D97-AF65-F5344CB8AC3E}">
        <p14:creationId xmlns:p14="http://schemas.microsoft.com/office/powerpoint/2010/main" val="303780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1A8D8A6-5980-BCC2-773D-62CAECECA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5079D50-EC5D-8074-4D64-29F0ECF9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82" y="5324401"/>
            <a:ext cx="8221436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kumimoji="1" lang="ja-JP" altLang="en-US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なんと、なんと、</a:t>
            </a:r>
            <a:br>
              <a:rPr kumimoji="1" lang="en-US" altLang="ja-JP" dirty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</a:br>
            <a:r>
              <a:rPr kumimoji="1" lang="ja-JP" altLang="en-US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ドローンで撮影したそうです！</a:t>
            </a:r>
          </a:p>
        </p:txBody>
      </p:sp>
    </p:spTree>
    <p:extLst>
      <p:ext uri="{BB962C8B-B14F-4D97-AF65-F5344CB8AC3E}">
        <p14:creationId xmlns:p14="http://schemas.microsoft.com/office/powerpoint/2010/main" val="1671319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E7A8A3-44CD-2FB4-D090-C22993B97C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IMG_3121.mp4" descr="IMG_3121.mp4">
            <a:hlinkClick r:id="" action="ppaction://media"/>
            <a:extLst>
              <a:ext uri="{FF2B5EF4-FFF2-40B4-BE49-F238E27FC236}">
                <a16:creationId xmlns:a16="http://schemas.microsoft.com/office/drawing/2014/main" id="{FE4CF580-7FB6-27DB-A381-E1B8D98AF3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4" y="857922"/>
            <a:ext cx="9141816" cy="5142155"/>
          </a:xfrm>
        </p:spPr>
      </p:pic>
    </p:spTree>
    <p:extLst>
      <p:ext uri="{BB962C8B-B14F-4D97-AF65-F5344CB8AC3E}">
        <p14:creationId xmlns:p14="http://schemas.microsoft.com/office/powerpoint/2010/main" val="337086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</TotalTime>
  <Words>1210</Words>
  <Application>Microsoft Macintosh PowerPoint</Application>
  <PresentationFormat>画面に合わせる (4:3)</PresentationFormat>
  <Paragraphs>77</Paragraphs>
  <Slides>14</Slides>
  <Notes>14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2" baseType="lpstr">
      <vt:lpstr>DFPMincho-UB</vt:lpstr>
      <vt:lpstr>Hiragino Kaku Gothic Std W8</vt:lpstr>
      <vt:lpstr>Toppan Bunkyu Midashi Mincho Extrabold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浦安荘の概要</vt:lpstr>
      <vt:lpstr>迷子にならないためにバッジを付けましょう！</vt:lpstr>
      <vt:lpstr>雰囲気づくりの シートベルト</vt:lpstr>
      <vt:lpstr>旅のしおりは、 下電観光バス様の手づくりです</vt:lpstr>
      <vt:lpstr>いざ、浦安荘を出発だ！</vt:lpstr>
      <vt:lpstr>倉敷の観光地を巡ります</vt:lpstr>
      <vt:lpstr>なんと、なんと、 ドローンで撮影したそうです！</vt:lpstr>
      <vt:lpstr>PowerPoint プレゼンテーション</vt:lpstr>
      <vt:lpstr>バスガイドさんの美しい歌声も 聞けましたよ！</vt:lpstr>
      <vt:lpstr>倉敷銘菓のおみやげ付きです！</vt:lpstr>
      <vt:lpstr>豪華な お弁当</vt:lpstr>
      <vt:lpstr>本物のバスガイドさんとバスガイドに扮した職員</vt:lpstr>
      <vt:lpstr>ご清聴ありがとうございました。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User</dc:creator>
  <cp:lastModifiedBy>Microsoft Office User</cp:lastModifiedBy>
  <cp:revision>16</cp:revision>
  <cp:lastPrinted>2022-07-01T02:51:37Z</cp:lastPrinted>
  <dcterms:created xsi:type="dcterms:W3CDTF">2022-06-24T04:26:24Z</dcterms:created>
  <dcterms:modified xsi:type="dcterms:W3CDTF">2022-08-08T01:57:37Z</dcterms:modified>
</cp:coreProperties>
</file>