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87" r:id="rId4"/>
    <p:sldId id="262" r:id="rId5"/>
    <p:sldId id="264" r:id="rId6"/>
    <p:sldId id="265" r:id="rId7"/>
    <p:sldId id="266" r:id="rId8"/>
    <p:sldId id="267" r:id="rId9"/>
    <p:sldId id="289" r:id="rId10"/>
    <p:sldId id="270" r:id="rId11"/>
    <p:sldId id="272" r:id="rId12"/>
    <p:sldId id="271" r:id="rId13"/>
    <p:sldId id="273" r:id="rId14"/>
    <p:sldId id="274" r:id="rId15"/>
    <p:sldId id="275" r:id="rId16"/>
    <p:sldId id="276" r:id="rId17"/>
    <p:sldId id="280" r:id="rId18"/>
    <p:sldId id="283" r:id="rId19"/>
    <p:sldId id="282" r:id="rId20"/>
    <p:sldId id="284" r:id="rId21"/>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67" initials="U" lastIdx="1" clrIdx="0">
    <p:extLst>
      <p:ext uri="{19B8F6BF-5375-455C-9EA6-DF929625EA0E}">
        <p15:presenceInfo xmlns:p15="http://schemas.microsoft.com/office/powerpoint/2012/main" userId="USER67"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F5A2E"/>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9671" autoAdjust="0"/>
  </p:normalViewPr>
  <p:slideViewPr>
    <p:cSldViewPr snapToGrid="0">
      <p:cViewPr varScale="1">
        <p:scale>
          <a:sx n="104" d="100"/>
          <a:sy n="104" d="100"/>
        </p:scale>
        <p:origin x="69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DFF30B4-1FCD-48C0-B670-88C3008122A6}" type="datetimeFigureOut">
              <a:rPr kumimoji="1" lang="ja-JP" altLang="en-US" smtClean="0"/>
              <a:t>2022/8/27</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DFD9D6B-3597-4B5A-A47C-8482CFD771F9}" type="slidenum">
              <a:rPr kumimoji="1" lang="ja-JP" altLang="en-US" smtClean="0"/>
              <a:t>‹#›</a:t>
            </a:fld>
            <a:endParaRPr kumimoji="1" lang="ja-JP" altLang="en-US"/>
          </a:p>
        </p:txBody>
      </p:sp>
    </p:spTree>
    <p:extLst>
      <p:ext uri="{BB962C8B-B14F-4D97-AF65-F5344CB8AC3E}">
        <p14:creationId xmlns:p14="http://schemas.microsoft.com/office/powerpoint/2010/main" val="5430699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救護施設真和館は、阿蘇外輪山の 麓にある施設で、アルコール依存症の専門施設を目指しています。</a:t>
            </a:r>
            <a:endParaRPr kumimoji="1" lang="en-US" altLang="ja-JP" dirty="0"/>
          </a:p>
          <a:p>
            <a:endParaRPr kumimoji="1" lang="en-US" altLang="ja-JP" dirty="0"/>
          </a:p>
          <a:p>
            <a:r>
              <a:rPr kumimoji="1" lang="ja-JP" altLang="en-US" dirty="0"/>
              <a:t>そこで、その強みを生かした　公益的取り組みである、「</a:t>
            </a:r>
            <a:r>
              <a:rPr kumimoji="1" lang="en-US" altLang="ja-JP" dirty="0"/>
              <a:t>SBIRTS</a:t>
            </a:r>
            <a:r>
              <a:rPr kumimoji="1" lang="ja-JP" altLang="en-US" dirty="0"/>
              <a:t>の推進」について発表をさせていただきます。</a:t>
            </a:r>
            <a:endParaRPr kumimoji="1" lang="en-US" altLang="ja-JP" dirty="0"/>
          </a:p>
          <a:p>
            <a:endParaRPr kumimoji="1" lang="en-US" altLang="ja-JP" dirty="0"/>
          </a:p>
          <a:p>
            <a:r>
              <a:rPr kumimoji="1" lang="ja-JP" altLang="en-US" dirty="0"/>
              <a:t>なお、私、高尾純子は、救護施設　真和館の指導員で、アルコール依存症のピア職員として勤務しています。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1</a:t>
            </a:fld>
            <a:endParaRPr kumimoji="1" lang="ja-JP" altLang="en-US"/>
          </a:p>
        </p:txBody>
      </p:sp>
    </p:spTree>
    <p:extLst>
      <p:ext uri="{BB962C8B-B14F-4D97-AF65-F5344CB8AC3E}">
        <p14:creationId xmlns:p14="http://schemas.microsoft.com/office/powerpoint/2010/main" val="805526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r>
              <a:rPr kumimoji="1" lang="ja-JP" altLang="en-US" dirty="0"/>
              <a:t>ある年の</a:t>
            </a:r>
            <a:r>
              <a:rPr kumimoji="1" lang="en-US" altLang="ja-JP" dirty="0"/>
              <a:t>4</a:t>
            </a:r>
            <a:r>
              <a:rPr kumimoji="1" lang="ja-JP" altLang="en-US" dirty="0"/>
              <a:t>月中旬、姉妹施設である　養護老人ホーム「あそ上寿園」の施設長より、隣の県の</a:t>
            </a:r>
            <a:r>
              <a:rPr kumimoji="1" lang="en-US" altLang="ja-JP" dirty="0"/>
              <a:t>A</a:t>
            </a:r>
            <a:r>
              <a:rPr kumimoji="1" lang="ja-JP" altLang="en-US" dirty="0"/>
              <a:t>子さんから　お酒の悩みごと相談が入って来たので、真和館の ピア職員である私へ　「相談者である</a:t>
            </a:r>
            <a:r>
              <a:rPr kumimoji="1" lang="en-US" altLang="ja-JP" dirty="0"/>
              <a:t>A</a:t>
            </a:r>
            <a:r>
              <a:rPr kumimoji="1" lang="ja-JP" altLang="en-US" dirty="0"/>
              <a:t>子さんと会って欲しい」　という連絡がありました。</a:t>
            </a:r>
          </a:p>
          <a:p>
            <a:endParaRPr kumimoji="1" lang="ja-JP" altLang="en-US" dirty="0"/>
          </a:p>
          <a:p>
            <a:r>
              <a:rPr kumimoji="1" lang="ja-JP" altLang="en-US" dirty="0"/>
              <a:t>早速、</a:t>
            </a:r>
            <a:r>
              <a:rPr kumimoji="1" lang="en-US" altLang="ja-JP" dirty="0"/>
              <a:t>A</a:t>
            </a:r>
            <a:r>
              <a:rPr kumimoji="1" lang="ja-JP" altLang="en-US" dirty="0"/>
              <a:t>子さんとあそ上寿園でお会いすることになりました。</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10</a:t>
            </a:fld>
            <a:endParaRPr kumimoji="1" lang="ja-JP" altLang="en-US"/>
          </a:p>
        </p:txBody>
      </p:sp>
    </p:spTree>
    <p:extLst>
      <p:ext uri="{BB962C8B-B14F-4D97-AF65-F5344CB8AC3E}">
        <p14:creationId xmlns:p14="http://schemas.microsoft.com/office/powerpoint/2010/main" val="17702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お話では、夫</a:t>
            </a:r>
            <a:r>
              <a:rPr kumimoji="1" lang="en-US" altLang="ja-JP" dirty="0"/>
              <a:t>B</a:t>
            </a:r>
            <a:r>
              <a:rPr kumimoji="1" lang="ja-JP" altLang="en-US" dirty="0"/>
              <a:t>男さんが　アルコール依存症で　初回入院されたのは　</a:t>
            </a:r>
            <a:r>
              <a:rPr kumimoji="1" lang="en-US" altLang="ja-JP" dirty="0"/>
              <a:t>10</a:t>
            </a:r>
            <a:r>
              <a:rPr kumimoji="1" lang="ja-JP" altLang="en-US" dirty="0"/>
              <a:t>年前でした。</a:t>
            </a:r>
          </a:p>
          <a:p>
            <a:endParaRPr kumimoji="1" lang="ja-JP" altLang="en-US" dirty="0"/>
          </a:p>
          <a:p>
            <a:r>
              <a:rPr kumimoji="1" lang="ja-JP" altLang="en-US" dirty="0"/>
              <a:t>アルコール専門病院への　入院だったため、自助グループを紹介され、すでに自助グループと繋がっておられました。</a:t>
            </a:r>
          </a:p>
          <a:p>
            <a:endParaRPr kumimoji="1" lang="ja-JP" altLang="en-US" dirty="0"/>
          </a:p>
          <a:p>
            <a:r>
              <a:rPr kumimoji="1" lang="ja-JP" altLang="en-US" dirty="0"/>
              <a:t>しかし、この１０年の間に　再飲酒による　５回の入退院を　繰り返されたことで、ご自分を恥じ、自助グループ参加が遠のいていました。</a:t>
            </a:r>
            <a:endParaRPr kumimoji="1" lang="en-US" altLang="ja-JP" dirty="0"/>
          </a:p>
          <a:p>
            <a:endParaRPr kumimoji="1" lang="en-US" altLang="ja-JP" dirty="0"/>
          </a:p>
          <a:p>
            <a:r>
              <a:rPr kumimoji="1" lang="ja-JP" altLang="en-US" dirty="0"/>
              <a:t>また、再飲酒の度に病状は悪化し、飲酒すると 記憶を失くしてしまうため、警察に保護されることも 度々あったということです。</a:t>
            </a:r>
            <a:endParaRPr kumimoji="1" lang="en-US" altLang="ja-JP" dirty="0"/>
          </a:p>
          <a:p>
            <a:endParaRPr kumimoji="1" lang="en-US" altLang="ja-JP" dirty="0"/>
          </a:p>
          <a:p>
            <a:br>
              <a:rPr kumimoji="1" lang="en-US" altLang="ja-JP" dirty="0"/>
            </a:br>
            <a:endParaRPr kumimoji="1" lang="ja-JP" altLang="en-US" dirty="0"/>
          </a:p>
          <a:p>
            <a:endParaRPr kumimoji="1" lang="en-US" altLang="ja-JP"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11</a:t>
            </a:fld>
            <a:endParaRPr kumimoji="1" lang="ja-JP" altLang="en-US"/>
          </a:p>
        </p:txBody>
      </p:sp>
    </p:spTree>
    <p:extLst>
      <p:ext uri="{BB962C8B-B14F-4D97-AF65-F5344CB8AC3E}">
        <p14:creationId xmlns:p14="http://schemas.microsoft.com/office/powerpoint/2010/main" val="1087367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rPr>
              <a:t>そして、Ｂ男さんの現状は、アルコール依存症で苦しみながらも、</a:t>
            </a:r>
            <a:r>
              <a:rPr lang="en-US" altLang="ja-JP" dirty="0">
                <a:latin typeface="+mn-ea"/>
              </a:rPr>
              <a:t>3</a:t>
            </a:r>
            <a:r>
              <a:rPr lang="ja-JP" altLang="en-US" dirty="0">
                <a:latin typeface="+mn-ea"/>
              </a:rPr>
              <a:t>ヶ月前に　公務員を定年退職され、そして、退職</a:t>
            </a:r>
            <a:r>
              <a:rPr lang="en-US" altLang="ja-JP" dirty="0">
                <a:latin typeface="+mn-ea"/>
              </a:rPr>
              <a:t>1</a:t>
            </a:r>
            <a:r>
              <a:rPr lang="ja-JP" altLang="en-US" dirty="0">
                <a:latin typeface="+mn-ea"/>
              </a:rPr>
              <a:t>ヶ月後に、またまた　再飲酒をしてしまわれます。</a:t>
            </a:r>
            <a:endParaRPr lang="en-US" altLang="ja-JP" dirty="0">
              <a:latin typeface="+mn-ea"/>
            </a:endParaRPr>
          </a:p>
          <a:p>
            <a:endParaRPr lang="en-US" altLang="ja-JP" dirty="0">
              <a:latin typeface="+mn-ea"/>
            </a:endParaRPr>
          </a:p>
          <a:p>
            <a:r>
              <a:rPr lang="ja-JP" altLang="en-US" dirty="0">
                <a:latin typeface="+mn-ea"/>
              </a:rPr>
              <a:t>そのため、夫</a:t>
            </a:r>
            <a:r>
              <a:rPr lang="en-US" altLang="ja-JP" dirty="0">
                <a:latin typeface="+mn-ea"/>
              </a:rPr>
              <a:t>B</a:t>
            </a:r>
            <a:r>
              <a:rPr lang="ja-JP" altLang="en-US" dirty="0">
                <a:latin typeface="+mn-ea"/>
              </a:rPr>
              <a:t>男さんの再飲酒に、裏切られたと感じた</a:t>
            </a:r>
            <a:r>
              <a:rPr lang="en-US" altLang="ja-JP" dirty="0">
                <a:latin typeface="+mn-ea"/>
              </a:rPr>
              <a:t>A</a:t>
            </a:r>
            <a:r>
              <a:rPr lang="ja-JP" altLang="en-US" dirty="0">
                <a:latin typeface="+mn-ea"/>
              </a:rPr>
              <a:t>子さんは、絶望して家を出てしまわれ、今は娘宅に　身を寄せられています。</a:t>
            </a:r>
            <a:endParaRPr lang="en-US" altLang="ja-JP" dirty="0">
              <a:latin typeface="+mn-ea"/>
            </a:endParaRPr>
          </a:p>
          <a:p>
            <a:endParaRPr lang="en-US" altLang="ja-JP" dirty="0">
              <a:latin typeface="+mn-ea"/>
            </a:endParaRPr>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12</a:t>
            </a:fld>
            <a:endParaRPr kumimoji="1" lang="ja-JP" altLang="en-US"/>
          </a:p>
        </p:txBody>
      </p:sp>
    </p:spTree>
    <p:extLst>
      <p:ext uri="{BB962C8B-B14F-4D97-AF65-F5344CB8AC3E}">
        <p14:creationId xmlns:p14="http://schemas.microsoft.com/office/powerpoint/2010/main" val="257205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抗酒剤を飲んでいるのに、何故お酒を飲むのか私には理解できません。」と、不信感をあらわにされる一方で、「夫は、飲酒時と素面の時では、まるで別人です。お酒を飲まなければ、私には勿体ないくらいの人です。」と、涙を流され、深い愛情を感じる場面もありました。</a:t>
            </a:r>
          </a:p>
          <a:p>
            <a:endParaRPr kumimoji="1" lang="ja-JP" altLang="en-US" dirty="0"/>
          </a:p>
          <a:p>
            <a:r>
              <a:rPr kumimoji="1" lang="ja-JP" altLang="en-US" dirty="0"/>
              <a:t>「夫からメールが来ますが出ません。娘から放っておくよう言われ、そのままにしています。しかし、夫が死んでしまったらと不安です。」という訴えでした。</a:t>
            </a:r>
          </a:p>
          <a:p>
            <a:endParaRPr kumimoji="1" lang="en-US" altLang="ja-JP"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13</a:t>
            </a:fld>
            <a:endParaRPr kumimoji="1" lang="ja-JP" altLang="en-US"/>
          </a:p>
        </p:txBody>
      </p:sp>
    </p:spTree>
    <p:extLst>
      <p:ext uri="{BB962C8B-B14F-4D97-AF65-F5344CB8AC3E}">
        <p14:creationId xmlns:p14="http://schemas.microsoft.com/office/powerpoint/2010/main" val="533284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a:t>
            </a:r>
            <a:r>
              <a:rPr kumimoji="1" lang="en-US" altLang="ja-JP" dirty="0"/>
              <a:t>A</a:t>
            </a:r>
            <a:r>
              <a:rPr kumimoji="1" lang="ja-JP" altLang="en-US" dirty="0"/>
              <a:t>子さんは、周囲から　夫への対応を「共依存」という言葉で否定されるため 混乱状態にあり、「放っておくことと、見放すことの違いが分からない。」と、悩んでおられました。</a:t>
            </a:r>
          </a:p>
          <a:p>
            <a:endParaRPr kumimoji="1" lang="ja-JP" altLang="en-US" dirty="0"/>
          </a:p>
          <a:p>
            <a:r>
              <a:rPr kumimoji="1" lang="ja-JP" altLang="en-US" dirty="0"/>
              <a:t>そこで私から、行動基準について、「断酒をするための</a:t>
            </a:r>
            <a:r>
              <a:rPr kumimoji="1" lang="ja-JP" altLang="en-US" b="1" dirty="0"/>
              <a:t>努力</a:t>
            </a:r>
            <a:r>
              <a:rPr kumimoji="1" lang="ja-JP" altLang="en-US" dirty="0"/>
              <a:t>に協力は惜しまないが、飲酒を</a:t>
            </a:r>
            <a:r>
              <a:rPr kumimoji="1" lang="ja-JP" altLang="en-US" b="1" dirty="0"/>
              <a:t>継続</a:t>
            </a:r>
            <a:r>
              <a:rPr kumimoji="1" lang="ja-JP" altLang="en-US" dirty="0"/>
              <a:t>するための協力は一切しない。」という基準で考えてみたら、という提案をしました。</a:t>
            </a:r>
            <a:br>
              <a:rPr kumimoji="1" lang="en-US" altLang="ja-JP" dirty="0"/>
            </a:br>
            <a:endParaRPr kumimoji="1" lang="ja-JP" altLang="en-US" dirty="0"/>
          </a:p>
          <a:p>
            <a:endParaRPr kumimoji="1" lang="ja-JP" altLang="en-US" dirty="0"/>
          </a:p>
          <a:p>
            <a:endParaRPr kumimoji="1" lang="ja-JP" altLang="en-US" dirty="0"/>
          </a:p>
          <a:p>
            <a:endParaRPr kumimoji="1" lang="ja-JP" altLang="en-US" dirty="0"/>
          </a:p>
          <a:p>
            <a:endParaRPr kumimoji="1" lang="en-US" altLang="ja-JP"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14</a:t>
            </a:fld>
            <a:endParaRPr kumimoji="1" lang="ja-JP" altLang="en-US"/>
          </a:p>
        </p:txBody>
      </p:sp>
    </p:spTree>
    <p:extLst>
      <p:ext uri="{BB962C8B-B14F-4D97-AF65-F5344CB8AC3E}">
        <p14:creationId xmlns:p14="http://schemas.microsoft.com/office/powerpoint/2010/main" val="2642757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そして、今後の対策について　話し合った結果、</a:t>
            </a:r>
            <a:r>
              <a:rPr kumimoji="1" lang="en-US" altLang="ja-JP" dirty="0"/>
              <a:t>B</a:t>
            </a:r>
            <a:r>
              <a:rPr kumimoji="1" lang="ja-JP" altLang="en-US" dirty="0"/>
              <a:t>男さんは長女に　一番信頼を寄せて　おられるので、長女さんに依頼し、入院を勧めてもらうことになりました。</a:t>
            </a:r>
          </a:p>
          <a:p>
            <a:endParaRPr kumimoji="1" lang="ja-JP" altLang="en-US" dirty="0"/>
          </a:p>
          <a:p>
            <a:r>
              <a:rPr kumimoji="1" lang="ja-JP" altLang="en-US" dirty="0"/>
              <a:t>また、入院を承諾された場合、即入院できるよう、アルコールの専門病院に　あらかじめ相談しておくよう</a:t>
            </a:r>
            <a:r>
              <a:rPr kumimoji="1" lang="ja-JP" altLang="en-US" sz="1200" dirty="0"/>
              <a:t>勧めました。</a:t>
            </a:r>
          </a:p>
          <a:p>
            <a:endParaRPr kumimoji="1" lang="ja-JP" altLang="en-US" dirty="0"/>
          </a:p>
          <a:p>
            <a:r>
              <a:rPr kumimoji="1" lang="ja-JP" altLang="en-US" dirty="0"/>
              <a:t>実は、</a:t>
            </a:r>
            <a:r>
              <a:rPr kumimoji="1" lang="en-US" altLang="ja-JP" dirty="0"/>
              <a:t>SBIRTS</a:t>
            </a:r>
            <a:r>
              <a:rPr kumimoji="1" lang="ja-JP" altLang="en-US" dirty="0"/>
              <a:t>に取り組むうえで　一番難しいと感じるのは、本人の治療拒否もありますが、本人から治療の承諾を得ても、直ぐに病院受診や　入院に結び付けられないことです。</a:t>
            </a:r>
            <a:endParaRPr kumimoji="1" lang="en-US" altLang="ja-JP" dirty="0"/>
          </a:p>
          <a:p>
            <a:endParaRPr kumimoji="1" lang="en-US" altLang="ja-JP" dirty="0"/>
          </a:p>
          <a:p>
            <a:r>
              <a:rPr kumimoji="1" lang="ja-JP" altLang="en-US" dirty="0"/>
              <a:t>と言いますのは、病院受診や　入院をお願いしても　</a:t>
            </a:r>
            <a:r>
              <a:rPr kumimoji="1" lang="en-US" altLang="ja-JP" dirty="0"/>
              <a:t>1</a:t>
            </a:r>
            <a:r>
              <a:rPr kumimoji="1" lang="ja-JP" altLang="en-US" dirty="0"/>
              <a:t>ヶ月近く待たねばならないため、</a:t>
            </a:r>
            <a:endParaRPr kumimoji="1" lang="en-US" altLang="ja-JP" dirty="0"/>
          </a:p>
          <a:p>
            <a:endParaRPr kumimoji="1" lang="en-US" altLang="ja-JP" dirty="0"/>
          </a:p>
          <a:p>
            <a:r>
              <a:rPr kumimoji="1" lang="ja-JP" altLang="en-US" dirty="0"/>
              <a:t>その間に、アルコール依存症の方は、また飲んでしまわれます。そうなると、入院の話はどこかに飛んで行ってしまいます。</a:t>
            </a:r>
          </a:p>
          <a:p>
            <a:endParaRPr kumimoji="1" lang="ja-JP" altLang="en-US" dirty="0"/>
          </a:p>
          <a:p>
            <a:r>
              <a:rPr kumimoji="1" lang="ja-JP" altLang="en-US" dirty="0"/>
              <a:t>そこで、この様な場合、真和館の　緊急一時救護事業、いわゆる　無料低額宿泊事業を利用し、受診まで飲まずに　過ごしていただくこともあります。</a:t>
            </a:r>
            <a:endParaRPr kumimoji="1" lang="en-US" altLang="ja-JP"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15</a:t>
            </a:fld>
            <a:endParaRPr kumimoji="1" lang="ja-JP" altLang="en-US"/>
          </a:p>
        </p:txBody>
      </p:sp>
    </p:spTree>
    <p:extLst>
      <p:ext uri="{BB962C8B-B14F-4D97-AF65-F5344CB8AC3E}">
        <p14:creationId xmlns:p14="http://schemas.microsoft.com/office/powerpoint/2010/main" val="4105660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数日後、</a:t>
            </a:r>
            <a:r>
              <a:rPr kumimoji="1" lang="en-US" altLang="ja-JP" dirty="0"/>
              <a:t>A</a:t>
            </a:r>
            <a:r>
              <a:rPr kumimoji="1" lang="ja-JP" altLang="en-US" dirty="0"/>
              <a:t>子さんより　「長女の説得でも　夫の</a:t>
            </a:r>
            <a:r>
              <a:rPr kumimoji="1" lang="en-US" altLang="ja-JP" dirty="0"/>
              <a:t>B</a:t>
            </a:r>
            <a:r>
              <a:rPr kumimoji="1" lang="ja-JP" altLang="en-US" dirty="0"/>
              <a:t>男さんが　入院を拒否している。」と報告があったので、あそ上寿園の施設長と一緒に、</a:t>
            </a:r>
            <a:r>
              <a:rPr kumimoji="1" lang="en-US" altLang="ja-JP" dirty="0"/>
              <a:t>B</a:t>
            </a:r>
            <a:r>
              <a:rPr kumimoji="1" lang="ja-JP" altLang="en-US" dirty="0"/>
              <a:t>男さん宅へ向かうことになりました。</a:t>
            </a:r>
          </a:p>
          <a:p>
            <a:endParaRPr kumimoji="1" lang="ja-JP" altLang="en-US" dirty="0"/>
          </a:p>
          <a:p>
            <a:r>
              <a:rPr kumimoji="1" lang="ja-JP" altLang="en-US" dirty="0"/>
              <a:t>そこで、</a:t>
            </a:r>
            <a:r>
              <a:rPr kumimoji="1" lang="en-US" altLang="ja-JP" dirty="0"/>
              <a:t>A</a:t>
            </a:r>
            <a:r>
              <a:rPr kumimoji="1" lang="ja-JP" altLang="en-US" dirty="0"/>
              <a:t>子さんが鍵を開け　</a:t>
            </a:r>
            <a:r>
              <a:rPr kumimoji="1" lang="en-US" altLang="ja-JP" dirty="0"/>
              <a:t>B</a:t>
            </a:r>
            <a:r>
              <a:rPr kumimoji="1" lang="ja-JP" altLang="en-US" dirty="0"/>
              <a:t>男さんが住む自宅に入りました。</a:t>
            </a:r>
          </a:p>
          <a:p>
            <a:endParaRPr kumimoji="1" lang="ja-JP" altLang="en-US" dirty="0"/>
          </a:p>
          <a:p>
            <a:r>
              <a:rPr kumimoji="1" lang="ja-JP" altLang="en-US" dirty="0"/>
              <a:t>リビングに入ると、こたつで酔いつぶれて寝ている</a:t>
            </a:r>
            <a:r>
              <a:rPr kumimoji="1" lang="en-US" altLang="ja-JP" dirty="0"/>
              <a:t>B</a:t>
            </a:r>
            <a:r>
              <a:rPr kumimoji="1" lang="ja-JP" altLang="en-US" dirty="0"/>
              <a:t>男さんの姿がありました。</a:t>
            </a:r>
          </a:p>
          <a:p>
            <a:endParaRPr kumimoji="1" lang="ja-JP" altLang="en-US" dirty="0"/>
          </a:p>
          <a:p>
            <a:r>
              <a:rPr kumimoji="1" lang="en-US" altLang="ja-JP" dirty="0"/>
              <a:t>B</a:t>
            </a:r>
            <a:r>
              <a:rPr kumimoji="1" lang="ja-JP" altLang="en-US" dirty="0"/>
              <a:t>男さんは、</a:t>
            </a:r>
            <a:r>
              <a:rPr kumimoji="1" lang="en-US" altLang="ja-JP" dirty="0"/>
              <a:t>A</a:t>
            </a:r>
            <a:r>
              <a:rPr kumimoji="1" lang="ja-JP" altLang="en-US" dirty="0"/>
              <a:t>子さんの姿を見ると大変驚かれました。</a:t>
            </a:r>
          </a:p>
          <a:p>
            <a:endParaRPr kumimoji="1" lang="ja-JP" altLang="en-US" dirty="0"/>
          </a:p>
          <a:p>
            <a:r>
              <a:rPr kumimoji="1" lang="ja-JP" altLang="en-US" dirty="0"/>
              <a:t>急な来訪を怒るでもなく、私たちに穏やかな口調で「どうぞ、上がって下さい。今まで寝ていたもので。」</a:t>
            </a:r>
          </a:p>
          <a:p>
            <a:endParaRPr kumimoji="1" lang="ja-JP" altLang="en-US" dirty="0"/>
          </a:p>
          <a:p>
            <a:r>
              <a:rPr kumimoji="1" lang="ja-JP" altLang="en-US" dirty="0"/>
              <a:t>と招き入れて下さいました。</a:t>
            </a:r>
          </a:p>
          <a:p>
            <a:endParaRPr kumimoji="1" lang="ja-JP" altLang="en-US" dirty="0"/>
          </a:p>
          <a:p>
            <a:r>
              <a:rPr kumimoji="1" lang="ja-JP" altLang="en-US" dirty="0"/>
              <a:t>２ヶ月間飲み続けていたため、</a:t>
            </a:r>
            <a:r>
              <a:rPr kumimoji="1" lang="en-US" altLang="ja-JP" dirty="0"/>
              <a:t>B</a:t>
            </a:r>
            <a:r>
              <a:rPr kumimoji="1" lang="ja-JP" altLang="en-US" dirty="0"/>
              <a:t>男さんの顔はどす黒く 目は血走り、白目は黄色くなり、身体はやせ細り、手はブルブルと震えていました。</a:t>
            </a:r>
          </a:p>
          <a:p>
            <a:endParaRPr kumimoji="1" lang="ja-JP" altLang="en-US" dirty="0"/>
          </a:p>
          <a:p>
            <a:r>
              <a:rPr kumimoji="1" lang="en-US" altLang="ja-JP" dirty="0"/>
              <a:t>B</a:t>
            </a:r>
            <a:r>
              <a:rPr kumimoji="1" lang="ja-JP" altLang="en-US" dirty="0"/>
              <a:t>男さん自身は、もう会えないと思っていた妻との再会に 思わず涙ぐまれました。</a:t>
            </a:r>
          </a:p>
          <a:p>
            <a:endParaRPr kumimoji="1" lang="ja-JP" altLang="en-US" dirty="0"/>
          </a:p>
          <a:p>
            <a:r>
              <a:rPr kumimoji="1" lang="ja-JP" altLang="en-US" dirty="0"/>
              <a:t>ただ、あそ上寿園施設長と私が</a:t>
            </a:r>
            <a:r>
              <a:rPr kumimoji="1" lang="en-US" altLang="ja-JP" dirty="0"/>
              <a:t>A</a:t>
            </a:r>
            <a:r>
              <a:rPr kumimoji="1" lang="ja-JP" altLang="en-US" dirty="0"/>
              <a:t>子さんと同行していたため、そのことをとても気にされるので、</a:t>
            </a:r>
            <a:r>
              <a:rPr kumimoji="1" lang="en-US" altLang="ja-JP" dirty="0"/>
              <a:t>A</a:t>
            </a:r>
            <a:r>
              <a:rPr kumimoji="1" lang="ja-JP" altLang="en-US" dirty="0"/>
              <a:t>子さんが涙を流しながら相談に来られた経緯と、私には勿体ない人だと話された 愛情溢れる言葉、併せて、私が同じアルコール依存症であることを伝えました。</a:t>
            </a:r>
          </a:p>
          <a:p>
            <a:endParaRPr kumimoji="1" lang="ja-JP" altLang="en-US" dirty="0"/>
          </a:p>
          <a:p>
            <a:r>
              <a:rPr kumimoji="1" lang="ja-JP" altLang="en-US" dirty="0"/>
              <a:t>すると、</a:t>
            </a:r>
            <a:r>
              <a:rPr kumimoji="1" lang="en-US" altLang="ja-JP" dirty="0"/>
              <a:t>A</a:t>
            </a:r>
            <a:r>
              <a:rPr kumimoji="1" lang="ja-JP" altLang="en-US" dirty="0"/>
              <a:t>子さんの心情を理解された</a:t>
            </a:r>
            <a:r>
              <a:rPr kumimoji="1" lang="en-US" altLang="ja-JP" dirty="0"/>
              <a:t>B</a:t>
            </a:r>
            <a:r>
              <a:rPr kumimoji="1" lang="ja-JP" altLang="en-US" dirty="0"/>
              <a:t>男さんは、苦悶の表情を浮かべ涙を流されました。</a:t>
            </a:r>
            <a:br>
              <a:rPr kumimoji="1" lang="ja-JP" altLang="en-US" dirty="0"/>
            </a:br>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16</a:t>
            </a:fld>
            <a:endParaRPr kumimoji="1" lang="ja-JP" altLang="en-US"/>
          </a:p>
        </p:txBody>
      </p:sp>
    </p:spTree>
    <p:extLst>
      <p:ext uri="{BB962C8B-B14F-4D97-AF65-F5344CB8AC3E}">
        <p14:creationId xmlns:p14="http://schemas.microsoft.com/office/powerpoint/2010/main" val="1722567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「入院しなければなりませんか？」と　</a:t>
            </a:r>
            <a:r>
              <a:rPr kumimoji="1" lang="en-US" altLang="ja-JP" dirty="0"/>
              <a:t>B</a:t>
            </a:r>
            <a:r>
              <a:rPr kumimoji="1" lang="ja-JP" altLang="en-US" dirty="0"/>
              <a:t>男さんが最後の抵抗をされました。</a:t>
            </a:r>
            <a:endParaRPr kumimoji="1" lang="en-US" altLang="ja-JP" dirty="0"/>
          </a:p>
          <a:p>
            <a:endParaRPr kumimoji="1" lang="ja-JP" altLang="en-US" dirty="0"/>
          </a:p>
          <a:p>
            <a:r>
              <a:rPr kumimoji="1" lang="ja-JP" altLang="en-US" dirty="0"/>
              <a:t>即座に、離脱期に起きる　様々な症状を伝え、アルコール専門病院への入院を強く勧めると、決心したように、「入院します。」と返答をされました。</a:t>
            </a:r>
          </a:p>
          <a:p>
            <a:endParaRPr kumimoji="1" lang="ja-JP" altLang="en-US" dirty="0"/>
          </a:p>
          <a:p>
            <a:r>
              <a:rPr kumimoji="1" lang="ja-JP" altLang="en-US" dirty="0"/>
              <a:t>このチャンスを逃すと決心が揺らぐため打ち合わせ通り、即、病院へお連れすることになりました。</a:t>
            </a:r>
          </a:p>
          <a:p>
            <a:endParaRPr kumimoji="1" lang="ja-JP" altLang="en-US" dirty="0"/>
          </a:p>
          <a:p>
            <a:r>
              <a:rPr kumimoji="1" lang="ja-JP" altLang="en-US" dirty="0"/>
              <a:t>しかし、心に葛藤を抱えた</a:t>
            </a:r>
            <a:r>
              <a:rPr kumimoji="1" lang="en-US" altLang="ja-JP" dirty="0"/>
              <a:t>A</a:t>
            </a:r>
            <a:r>
              <a:rPr kumimoji="1" lang="ja-JP" altLang="en-US" dirty="0"/>
              <a:t>子さんは　夫</a:t>
            </a:r>
            <a:r>
              <a:rPr kumimoji="1" lang="en-US" altLang="ja-JP" dirty="0"/>
              <a:t>B</a:t>
            </a:r>
            <a:r>
              <a:rPr kumimoji="1" lang="ja-JP" altLang="en-US" dirty="0"/>
              <a:t>男さんとの同乗を拒否されたため、</a:t>
            </a:r>
            <a:r>
              <a:rPr kumimoji="1" lang="en-US" altLang="ja-JP" dirty="0"/>
              <a:t>B</a:t>
            </a:r>
            <a:r>
              <a:rPr kumimoji="1" lang="ja-JP" altLang="en-US" dirty="0"/>
              <a:t>男さんは　私たちの車に　同乗して頂くことになりました。</a:t>
            </a:r>
            <a:endParaRPr kumimoji="1" lang="en-US" altLang="ja-JP" dirty="0"/>
          </a:p>
          <a:p>
            <a:endParaRPr kumimoji="1" lang="en-US" altLang="ja-JP" dirty="0"/>
          </a:p>
          <a:p>
            <a:r>
              <a:rPr kumimoji="1" lang="ja-JP" altLang="en-US" dirty="0"/>
              <a:t>病院へ車で４０分。</a:t>
            </a:r>
          </a:p>
          <a:p>
            <a:endParaRPr kumimoji="1" lang="ja-JP" altLang="en-US" dirty="0"/>
          </a:p>
          <a:p>
            <a:r>
              <a:rPr kumimoji="1" lang="ja-JP" altLang="en-US" dirty="0"/>
              <a:t>後部座席に　同乗された</a:t>
            </a:r>
            <a:r>
              <a:rPr kumimoji="1" lang="en-US" altLang="ja-JP" dirty="0"/>
              <a:t>B</a:t>
            </a:r>
            <a:r>
              <a:rPr kumimoji="1" lang="ja-JP" altLang="en-US" dirty="0"/>
              <a:t>男さんの　表情は窺えませんでしたが、再度、</a:t>
            </a:r>
            <a:r>
              <a:rPr kumimoji="1" lang="en-US" altLang="ja-JP" dirty="0"/>
              <a:t>A</a:t>
            </a:r>
            <a:r>
              <a:rPr kumimoji="1" lang="ja-JP" altLang="en-US" dirty="0"/>
              <a:t>子さんの深い愛情を伝えると　涙を流されていました。</a:t>
            </a:r>
          </a:p>
          <a:p>
            <a:endParaRPr kumimoji="1" lang="ja-JP" altLang="en-US" dirty="0"/>
          </a:p>
          <a:p>
            <a:endParaRPr kumimoji="1" lang="ja-JP" altLang="en-US" dirty="0"/>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17</a:t>
            </a:fld>
            <a:endParaRPr kumimoji="1" lang="ja-JP" altLang="en-US"/>
          </a:p>
        </p:txBody>
      </p:sp>
    </p:spTree>
    <p:extLst>
      <p:ext uri="{BB962C8B-B14F-4D97-AF65-F5344CB8AC3E}">
        <p14:creationId xmlns:p14="http://schemas.microsoft.com/office/powerpoint/2010/main" val="2601203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また、車中では、「癌で入院中の母のことを考えると、３ヶ月も入院できない。」と飲酒への　強い未練が顔を覗かせる　場面もありました。</a:t>
            </a:r>
          </a:p>
          <a:p>
            <a:endParaRPr kumimoji="1" lang="ja-JP" altLang="en-US" dirty="0"/>
          </a:p>
          <a:p>
            <a:r>
              <a:rPr kumimoji="1" lang="ja-JP" altLang="en-US" dirty="0"/>
              <a:t>そうこうするうちに、アルコール専門病院に到着し、問診と検査が終わり、</a:t>
            </a:r>
            <a:r>
              <a:rPr kumimoji="1" lang="en-US" altLang="ja-JP" dirty="0"/>
              <a:t>1</a:t>
            </a:r>
            <a:r>
              <a:rPr kumimoji="1" lang="ja-JP" altLang="en-US" dirty="0"/>
              <a:t>時間後、寄り添っている</a:t>
            </a:r>
            <a:r>
              <a:rPr kumimoji="1" lang="en-US" altLang="ja-JP" dirty="0"/>
              <a:t>A</a:t>
            </a:r>
            <a:r>
              <a:rPr kumimoji="1" lang="ja-JP" altLang="en-US" dirty="0"/>
              <a:t>子さんと</a:t>
            </a:r>
            <a:r>
              <a:rPr kumimoji="1" lang="en-US" altLang="ja-JP" dirty="0"/>
              <a:t>B</a:t>
            </a:r>
            <a:r>
              <a:rPr kumimoji="1" lang="ja-JP" altLang="en-US" dirty="0"/>
              <a:t>男さん　</a:t>
            </a:r>
            <a:r>
              <a:rPr kumimoji="1" lang="en-US" altLang="ja-JP" dirty="0"/>
              <a:t>2</a:t>
            </a:r>
            <a:r>
              <a:rPr kumimoji="1" lang="ja-JP" altLang="en-US" dirty="0"/>
              <a:t>人に見送られながら、私たちは病院を後にしました。</a:t>
            </a:r>
          </a:p>
          <a:p>
            <a:br>
              <a:rPr kumimoji="1" lang="en-US" altLang="ja-JP" dirty="0"/>
            </a:br>
            <a:br>
              <a:rPr kumimoji="1" lang="en-US" altLang="ja-JP" dirty="0"/>
            </a:b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18</a:t>
            </a:fld>
            <a:endParaRPr kumimoji="1" lang="ja-JP" altLang="en-US"/>
          </a:p>
        </p:txBody>
      </p:sp>
    </p:spTree>
    <p:extLst>
      <p:ext uri="{BB962C8B-B14F-4D97-AF65-F5344CB8AC3E}">
        <p14:creationId xmlns:p14="http://schemas.microsoft.com/office/powerpoint/2010/main" val="3535415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２年後　</a:t>
            </a:r>
          </a:p>
          <a:p>
            <a:endParaRPr kumimoji="1" lang="ja-JP" altLang="en-US" dirty="0"/>
          </a:p>
          <a:p>
            <a:r>
              <a:rPr kumimoji="1" lang="ja-JP" altLang="en-US" dirty="0"/>
              <a:t>阿蘇で開催された　当法人主催の「アルコール依存症の地域セミナー」で、</a:t>
            </a:r>
            <a:r>
              <a:rPr kumimoji="1" lang="en-US" altLang="ja-JP" dirty="0"/>
              <a:t>A</a:t>
            </a:r>
            <a:r>
              <a:rPr kumimoji="1" lang="ja-JP" altLang="en-US" dirty="0"/>
              <a:t>子さんご夫婦と　再会することになりました。</a:t>
            </a:r>
          </a:p>
          <a:p>
            <a:endParaRPr kumimoji="1" lang="ja-JP" altLang="en-US" dirty="0"/>
          </a:p>
          <a:p>
            <a:r>
              <a:rPr kumimoji="1" lang="ja-JP" altLang="en-US" dirty="0"/>
              <a:t>あれから、断酒を継続し、自助グループには　ご夫婦で参加をされている　とのことでした。</a:t>
            </a:r>
          </a:p>
          <a:p>
            <a:endParaRPr kumimoji="1" lang="ja-JP" altLang="en-US" dirty="0"/>
          </a:p>
          <a:p>
            <a:r>
              <a:rPr kumimoji="1" lang="ja-JP" altLang="en-US" dirty="0"/>
              <a:t>また、「夫の再就職先が決まりましたので、働きに出ることになりました。」と、嬉しい話も　お聞きすることが出来ました。</a:t>
            </a:r>
          </a:p>
          <a:p>
            <a:endParaRPr kumimoji="1" lang="ja-JP" altLang="en-US" dirty="0"/>
          </a:p>
          <a:p>
            <a:r>
              <a:rPr kumimoji="1" lang="ja-JP" altLang="en-US" dirty="0"/>
              <a:t>このケースは、姉妹施設である、あそ上寿園施設長と</a:t>
            </a:r>
            <a:r>
              <a:rPr kumimoji="1" lang="en-US" altLang="ja-JP" dirty="0"/>
              <a:t>A</a:t>
            </a:r>
            <a:r>
              <a:rPr kumimoji="1" lang="ja-JP" altLang="en-US" dirty="0"/>
              <a:t>子さんとの　度重なる　相談を通しての信頼関係、そこに、真和館のアルコールに対する　専門知識が加わり、さらに、</a:t>
            </a:r>
            <a:r>
              <a:rPr kumimoji="1" lang="en-US" altLang="ja-JP" dirty="0"/>
              <a:t>A</a:t>
            </a:r>
            <a:r>
              <a:rPr kumimoji="1" lang="ja-JP" altLang="en-US" dirty="0"/>
              <a:t>子さんとアルコール専門病院との連携が上手く行っていたため、典型的な成功事例となりました。</a:t>
            </a:r>
            <a:br>
              <a:rPr kumimoji="1" lang="en-US" altLang="ja-JP" dirty="0"/>
            </a:br>
            <a:br>
              <a:rPr kumimoji="1" lang="en-US" altLang="ja-JP" dirty="0"/>
            </a:b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19</a:t>
            </a:fld>
            <a:endParaRPr kumimoji="1" lang="ja-JP" altLang="en-US"/>
          </a:p>
        </p:txBody>
      </p:sp>
    </p:spTree>
    <p:extLst>
      <p:ext uri="{BB962C8B-B14F-4D97-AF65-F5344CB8AC3E}">
        <p14:creationId xmlns:p14="http://schemas.microsoft.com/office/powerpoint/2010/main" val="4229270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ところで、真和館がアルコール依存症に 強くなったのは、開設当初、アルコール依存症の方が 半分近く入所されたことから、必然的に アルコール依存症について 取り組むことになりました。</a:t>
            </a:r>
          </a:p>
          <a:p>
            <a:endParaRPr kumimoji="1" lang="ja-JP" altLang="en-US" dirty="0"/>
          </a:p>
          <a:p>
            <a:r>
              <a:rPr kumimoji="1" lang="ja-JP" altLang="en-US" dirty="0"/>
              <a:t>現在、全入所者</a:t>
            </a:r>
            <a:r>
              <a:rPr kumimoji="1" lang="en-US" altLang="ja-JP" dirty="0"/>
              <a:t>55</a:t>
            </a:r>
            <a:r>
              <a:rPr kumimoji="1" lang="ja-JP" altLang="en-US" dirty="0"/>
              <a:t>名の内、</a:t>
            </a:r>
            <a:r>
              <a:rPr kumimoji="1" lang="en-US" altLang="ja-JP" dirty="0"/>
              <a:t>31</a:t>
            </a:r>
            <a:r>
              <a:rPr kumimoji="1" lang="ja-JP" altLang="en-US" dirty="0"/>
              <a:t>名の方がアルコール依存症者です。</a:t>
            </a:r>
          </a:p>
          <a:p>
            <a:endParaRPr kumimoji="1" lang="ja-JP" altLang="en-US" dirty="0"/>
          </a:p>
          <a:p>
            <a:endParaRPr kumimoji="1" lang="en-US" altLang="ja-JP"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2</a:t>
            </a:fld>
            <a:endParaRPr kumimoji="1" lang="ja-JP" altLang="en-US"/>
          </a:p>
        </p:txBody>
      </p:sp>
    </p:spTree>
    <p:extLst>
      <p:ext uri="{BB962C8B-B14F-4D97-AF65-F5344CB8AC3E}">
        <p14:creationId xmlns:p14="http://schemas.microsoft.com/office/powerpoint/2010/main" val="1932268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これで、地域共生に向けての　救護施設の役割　真和館の　</a:t>
            </a:r>
            <a:r>
              <a:rPr kumimoji="1" lang="en-US" altLang="ja-JP" dirty="0"/>
              <a:t>SBIRTS</a:t>
            </a:r>
            <a:r>
              <a:rPr kumimoji="1" lang="ja-JP" altLang="en-US" dirty="0"/>
              <a:t>への取り組み</a:t>
            </a:r>
            <a:r>
              <a:rPr kumimoji="1" lang="ja-JP" altLang="en-US"/>
              <a:t>について　発表</a:t>
            </a:r>
            <a:r>
              <a:rPr kumimoji="1" lang="ja-JP" altLang="en-US" dirty="0"/>
              <a:t>を終わります</a:t>
            </a:r>
            <a:endParaRPr kumimoji="1" lang="en-US" altLang="ja-JP" dirty="0"/>
          </a:p>
          <a:p>
            <a:endParaRPr kumimoji="1" lang="en-US" altLang="ja-JP" dirty="0"/>
          </a:p>
          <a:p>
            <a:r>
              <a:rPr kumimoji="1" lang="ja-JP" altLang="en-US" dirty="0"/>
              <a:t>ご清聴ありがとうございました。　（</a:t>
            </a:r>
            <a:r>
              <a:rPr kumimoji="1" lang="en-US" altLang="ja-JP" dirty="0"/>
              <a:t>10</a:t>
            </a:r>
            <a:r>
              <a:rPr kumimoji="1" lang="ja-JP" altLang="en-US" dirty="0"/>
              <a:t>秒）　（総合計</a:t>
            </a:r>
            <a:r>
              <a:rPr kumimoji="1" lang="en-US" altLang="ja-JP" dirty="0"/>
              <a:t>11</a:t>
            </a:r>
            <a:r>
              <a:rPr kumimoji="1" lang="ja-JP" altLang="en-US" dirty="0"/>
              <a:t>分</a:t>
            </a:r>
            <a:r>
              <a:rPr kumimoji="1" lang="en-US" altLang="ja-JP" dirty="0"/>
              <a:t>06</a:t>
            </a:r>
            <a:r>
              <a:rPr kumimoji="1" lang="ja-JP" altLang="en-US" dirty="0"/>
              <a:t>秒）</a:t>
            </a:r>
            <a:br>
              <a:rPr kumimoji="1" lang="en-US" altLang="ja-JP" dirty="0"/>
            </a:b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20</a:t>
            </a:fld>
            <a:endParaRPr kumimoji="1" lang="ja-JP" altLang="en-US"/>
          </a:p>
        </p:txBody>
      </p:sp>
    </p:spTree>
    <p:extLst>
      <p:ext uri="{BB962C8B-B14F-4D97-AF65-F5344CB8AC3E}">
        <p14:creationId xmlns:p14="http://schemas.microsoft.com/office/powerpoint/2010/main" val="752286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br>
              <a:rPr kumimoji="1" lang="en-US" altLang="ja-JP" dirty="0"/>
            </a:br>
            <a:r>
              <a:rPr kumimoji="1" lang="ja-JP" altLang="en-US" dirty="0"/>
              <a:t>アルコール依存症は、否認の病気といわれ　治療に繋がることが非常に難しい病気です。</a:t>
            </a:r>
          </a:p>
          <a:p>
            <a:endParaRPr kumimoji="1" lang="ja-JP" altLang="en-US" dirty="0"/>
          </a:p>
          <a:p>
            <a:r>
              <a:rPr kumimoji="1" lang="ja-JP" altLang="en-US" dirty="0"/>
              <a:t>そこで、真和館では、本人・家族・関係機関などから お酒にまつわる</a:t>
            </a:r>
          </a:p>
          <a:p>
            <a:endParaRPr kumimoji="1" lang="ja-JP" altLang="en-US" dirty="0"/>
          </a:p>
          <a:p>
            <a:r>
              <a:rPr kumimoji="1" lang="ja-JP" altLang="en-US" dirty="0"/>
              <a:t>相談を 幅広く受け付け、その方の状況に応じ、アルコール専門病院や 自助グループに繋げるといった</a:t>
            </a:r>
          </a:p>
          <a:p>
            <a:endParaRPr kumimoji="1" lang="ja-JP" altLang="en-US" dirty="0"/>
          </a:p>
          <a:p>
            <a:r>
              <a:rPr kumimoji="1" lang="ja-JP" altLang="en-US" dirty="0"/>
              <a:t>所謂（いわゆる）、</a:t>
            </a:r>
            <a:r>
              <a:rPr kumimoji="1" lang="en-US" altLang="ja-JP" dirty="0"/>
              <a:t>SBIRTS</a:t>
            </a:r>
            <a:r>
              <a:rPr kumimoji="1" lang="ja-JP" altLang="en-US" dirty="0"/>
              <a:t>（エスバーツ）にも力を入れております。</a:t>
            </a:r>
          </a:p>
          <a:p>
            <a:endParaRPr kumimoji="1" lang="ja-JP" altLang="en-US" dirty="0"/>
          </a:p>
          <a:p>
            <a:r>
              <a:rPr kumimoji="1" lang="ja-JP" altLang="en-US" dirty="0"/>
              <a:t>なお、令和</a:t>
            </a:r>
            <a:r>
              <a:rPr kumimoji="1" lang="en-US" altLang="ja-JP" dirty="0"/>
              <a:t>3</a:t>
            </a:r>
            <a:r>
              <a:rPr kumimoji="1" lang="ja-JP" altLang="en-US" dirty="0"/>
              <a:t>年度は</a:t>
            </a:r>
            <a:r>
              <a:rPr kumimoji="1" lang="en-US" altLang="ja-JP" dirty="0"/>
              <a:t>16</a:t>
            </a:r>
            <a:r>
              <a:rPr kumimoji="1" lang="ja-JP" altLang="en-US" dirty="0"/>
              <a:t>名の方から、</a:t>
            </a:r>
            <a:r>
              <a:rPr kumimoji="1" lang="en-US" altLang="ja-JP" dirty="0"/>
              <a:t>48</a:t>
            </a:r>
            <a:r>
              <a:rPr kumimoji="1" lang="ja-JP" altLang="en-US" dirty="0"/>
              <a:t>件の相談がありました。</a:t>
            </a:r>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3</a:t>
            </a:fld>
            <a:endParaRPr kumimoji="1" lang="ja-JP" altLang="en-US"/>
          </a:p>
        </p:txBody>
      </p:sp>
    </p:spTree>
    <p:extLst>
      <p:ext uri="{BB962C8B-B14F-4D97-AF65-F5344CB8AC3E}">
        <p14:creationId xmlns:p14="http://schemas.microsoft.com/office/powerpoint/2010/main" val="1503530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それでは、ここで、</a:t>
            </a:r>
            <a:r>
              <a:rPr kumimoji="1" lang="en-US" altLang="ja-JP" dirty="0"/>
              <a:t>SBIRTS</a:t>
            </a:r>
            <a:r>
              <a:rPr kumimoji="1" lang="ja-JP" altLang="en-US" dirty="0"/>
              <a:t>について説明いたします。</a:t>
            </a:r>
            <a:endParaRPr kumimoji="1" lang="en-US" altLang="ja-JP" dirty="0"/>
          </a:p>
          <a:p>
            <a:br>
              <a:rPr kumimoji="1" lang="en-US" altLang="ja-JP" dirty="0"/>
            </a:b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4</a:t>
            </a:fld>
            <a:endParaRPr kumimoji="1" lang="ja-JP" altLang="en-US"/>
          </a:p>
        </p:txBody>
      </p:sp>
    </p:spTree>
    <p:extLst>
      <p:ext uri="{BB962C8B-B14F-4D97-AF65-F5344CB8AC3E}">
        <p14:creationId xmlns:p14="http://schemas.microsoft.com/office/powerpoint/2010/main" val="39806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SBIRTS</a:t>
            </a:r>
            <a:r>
              <a:rPr kumimoji="1" lang="ja-JP" altLang="en-US" dirty="0"/>
              <a:t>の </a:t>
            </a:r>
            <a:r>
              <a:rPr kumimoji="1" lang="en-US" altLang="ja-JP" dirty="0"/>
              <a:t>S</a:t>
            </a:r>
            <a:r>
              <a:rPr kumimoji="1" lang="ja-JP" altLang="en-US" dirty="0"/>
              <a:t>は、スクリーニング　の頭文字の</a:t>
            </a:r>
            <a:r>
              <a:rPr kumimoji="1" lang="en-US" altLang="ja-JP" dirty="0"/>
              <a:t>S</a:t>
            </a:r>
            <a:r>
              <a:rPr kumimoji="1" lang="ja-JP" altLang="en-US" dirty="0"/>
              <a:t>です。</a:t>
            </a:r>
            <a:endParaRPr kumimoji="1" lang="en-US" altLang="ja-JP" dirty="0"/>
          </a:p>
          <a:p>
            <a:endParaRPr kumimoji="1" lang="en-US" altLang="ja-JP" dirty="0"/>
          </a:p>
          <a:p>
            <a:r>
              <a:rPr kumimoji="1" lang="ja-JP" altLang="en-US" dirty="0"/>
              <a:t>先ずは、スクリーニングテストを使って飲酒問題の程度を確認します。</a:t>
            </a:r>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5</a:t>
            </a:fld>
            <a:endParaRPr kumimoji="1" lang="ja-JP" altLang="en-US"/>
          </a:p>
        </p:txBody>
      </p:sp>
    </p:spTree>
    <p:extLst>
      <p:ext uri="{BB962C8B-B14F-4D97-AF65-F5344CB8AC3E}">
        <p14:creationId xmlns:p14="http://schemas.microsoft.com/office/powerpoint/2010/main" val="96350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BI</a:t>
            </a:r>
            <a:r>
              <a:rPr kumimoji="1" lang="ja-JP" altLang="en-US" dirty="0"/>
              <a:t>は、ブリーフインタベーション　簡易介入といいます。</a:t>
            </a:r>
            <a:endParaRPr kumimoji="1" lang="en-US" altLang="ja-JP" dirty="0"/>
          </a:p>
          <a:p>
            <a:endParaRPr kumimoji="1" lang="en-US" altLang="ja-JP" dirty="0"/>
          </a:p>
          <a:p>
            <a:r>
              <a:rPr kumimoji="1" lang="ja-JP" altLang="en-US" dirty="0"/>
              <a:t>・危険な飲酒者には　節酒指導を行い、アルコール依存症者には　断酒を勧めます。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6</a:t>
            </a:fld>
            <a:endParaRPr kumimoji="1" lang="ja-JP" altLang="en-US"/>
          </a:p>
        </p:txBody>
      </p:sp>
    </p:spTree>
    <p:extLst>
      <p:ext uri="{BB962C8B-B14F-4D97-AF65-F5344CB8AC3E}">
        <p14:creationId xmlns:p14="http://schemas.microsoft.com/office/powerpoint/2010/main" val="4130609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RT</a:t>
            </a:r>
            <a:r>
              <a:rPr kumimoji="1" lang="ja-JP" altLang="en-US" dirty="0"/>
              <a:t>は、リファーラルトリートメント　専門医療への紹介です。</a:t>
            </a:r>
            <a:endParaRPr kumimoji="1" lang="en-US" altLang="ja-JP" dirty="0"/>
          </a:p>
          <a:p>
            <a:endParaRPr kumimoji="1" lang="ja-JP" altLang="en-US" dirty="0"/>
          </a:p>
          <a:p>
            <a:r>
              <a:rPr kumimoji="1" lang="ja-JP" altLang="en-US" dirty="0"/>
              <a:t>アルコール依存症の　疑いがある場合は　専門医療の 受診を勧めます。</a:t>
            </a:r>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7</a:t>
            </a:fld>
            <a:endParaRPr kumimoji="1" lang="ja-JP" altLang="en-US"/>
          </a:p>
        </p:txBody>
      </p:sp>
    </p:spTree>
    <p:extLst>
      <p:ext uri="{BB962C8B-B14F-4D97-AF65-F5344CB8AC3E}">
        <p14:creationId xmlns:p14="http://schemas.microsoft.com/office/powerpoint/2010/main" val="666688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en-US" altLang="ja-JP" dirty="0"/>
              <a:t>S</a:t>
            </a:r>
            <a:r>
              <a:rPr kumimoji="1" lang="ja-JP" altLang="en-US" dirty="0"/>
              <a:t>は、セルフヘルプグループです。自助グループへの 紹介を行います。</a:t>
            </a:r>
            <a:endParaRPr kumimoji="1" lang="en-US" altLang="ja-JP" dirty="0"/>
          </a:p>
          <a:p>
            <a:endParaRPr kumimoji="1" lang="ja-JP" altLang="en-US" dirty="0"/>
          </a:p>
          <a:p>
            <a:r>
              <a:rPr kumimoji="1" lang="ja-JP" altLang="en-US" dirty="0"/>
              <a:t>回復のため本人のみならず、家族も自助グループに繋げます。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8</a:t>
            </a:fld>
            <a:endParaRPr kumimoji="1" lang="ja-JP" altLang="en-US"/>
          </a:p>
        </p:txBody>
      </p:sp>
    </p:spTree>
    <p:extLst>
      <p:ext uri="{BB962C8B-B14F-4D97-AF65-F5344CB8AC3E}">
        <p14:creationId xmlns:p14="http://schemas.microsoft.com/office/powerpoint/2010/main" val="2980308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次に、真和館での　</a:t>
            </a:r>
            <a:r>
              <a:rPr kumimoji="1" lang="en-US" altLang="ja-JP" dirty="0"/>
              <a:t>SBIRTS</a:t>
            </a:r>
            <a:r>
              <a:rPr kumimoji="1" lang="ja-JP" altLang="en-US" dirty="0"/>
              <a:t>の取り組み、お酒の悩みごと相談について　事例報告を致します。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DFD9D6B-3597-4B5A-A47C-8482CFD771F9}" type="slidenum">
              <a:rPr kumimoji="1" lang="ja-JP" altLang="en-US" smtClean="0"/>
              <a:t>9</a:t>
            </a:fld>
            <a:endParaRPr kumimoji="1" lang="ja-JP" altLang="en-US"/>
          </a:p>
        </p:txBody>
      </p:sp>
    </p:spTree>
    <p:extLst>
      <p:ext uri="{BB962C8B-B14F-4D97-AF65-F5344CB8AC3E}">
        <p14:creationId xmlns:p14="http://schemas.microsoft.com/office/powerpoint/2010/main" val="14732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ja-JP" altLang="en-US"/>
              <a:t>マスター タイトルの書式設定</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174ACCA-B77D-4F6F-8182-44D2AA5285FA}" type="datetimeFigureOut">
              <a:rPr kumimoji="1" lang="ja-JP" altLang="en-US" smtClean="0"/>
              <a:t>2022/8/27</a:t>
            </a:fld>
            <a:endParaRPr kumimoji="1" lang="ja-JP" altLang="en-US"/>
          </a:p>
        </p:txBody>
      </p:sp>
      <p:sp>
        <p:nvSpPr>
          <p:cNvPr id="5" name="Footer Placeholder 4"/>
          <p:cNvSpPr>
            <a:spLocks noGrp="1"/>
          </p:cNvSpPr>
          <p:nvPr>
            <p:ph type="ftr" sz="quarter" idx="11"/>
          </p:nvPr>
        </p:nvSpPr>
        <p:spPr>
          <a:xfrm>
            <a:off x="2416500" y="329307"/>
            <a:ext cx="4973915" cy="309201"/>
          </a:xfrm>
        </p:spPr>
        <p:txBody>
          <a:bodyPr/>
          <a:lstStyle/>
          <a:p>
            <a:endParaRPr kumimoji="1" lang="ja-JP" altLang="en-US"/>
          </a:p>
        </p:txBody>
      </p:sp>
      <p:sp>
        <p:nvSpPr>
          <p:cNvPr id="6" name="Slide Number Placeholder 5"/>
          <p:cNvSpPr>
            <a:spLocks noGrp="1"/>
          </p:cNvSpPr>
          <p:nvPr>
            <p:ph type="sldNum" sz="quarter" idx="12"/>
          </p:nvPr>
        </p:nvSpPr>
        <p:spPr>
          <a:xfrm>
            <a:off x="1437664" y="798973"/>
            <a:ext cx="811019" cy="503578"/>
          </a:xfrm>
        </p:spPr>
        <p:txBody>
          <a:bodyPr/>
          <a:lstStyle/>
          <a:p>
            <a:fld id="{5544DA56-6F4B-4F38-917B-55C97E8E36F4}" type="slidenum">
              <a:rPr kumimoji="1" lang="ja-JP" altLang="en-US" smtClean="0"/>
              <a:t>‹#›</a:t>
            </a:fld>
            <a:endParaRPr kumimoji="1" lang="ja-JP" alt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3453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74ACCA-B77D-4F6F-8182-44D2AA5285FA}" type="datetimeFigureOut">
              <a:rPr kumimoji="1" lang="ja-JP" altLang="en-US" smtClean="0"/>
              <a:t>2022/8/27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544DA56-6F4B-4F38-917B-55C97E8E36F4}" type="slidenum">
              <a:rPr kumimoji="1" lang="ja-JP" altLang="en-US" smtClean="0"/>
              <a:t>‹#›</a:t>
            </a:fld>
            <a:endParaRPr kumimoji="1" lang="ja-JP" alt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5161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74ACCA-B77D-4F6F-8182-44D2AA5285FA}" type="datetimeFigureOut">
              <a:rPr kumimoji="1" lang="ja-JP" altLang="en-US" smtClean="0"/>
              <a:t>2022/8/27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544DA56-6F4B-4F38-917B-55C97E8E36F4}" type="slidenum">
              <a:rPr kumimoji="1" lang="ja-JP" altLang="en-US" smtClean="0"/>
              <a:t>‹#›</a:t>
            </a:fld>
            <a:endParaRPr kumimoji="1" lang="ja-JP" alt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331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74ACCA-B77D-4F6F-8182-44D2AA5285FA}" type="datetimeFigureOut">
              <a:rPr kumimoji="1" lang="ja-JP" altLang="en-US" smtClean="0"/>
              <a:t>2022/8/27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544DA56-6F4B-4F38-917B-55C97E8E36F4}" type="slidenum">
              <a:rPr kumimoji="1" lang="ja-JP" altLang="en-US" smtClean="0"/>
              <a:t>‹#›</a:t>
            </a:fld>
            <a:endParaRPr kumimoji="1" lang="ja-JP" alt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445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174ACCA-B77D-4F6F-8182-44D2AA5285FA}" type="datetimeFigureOut">
              <a:rPr kumimoji="1" lang="ja-JP" altLang="en-US" smtClean="0"/>
              <a:t>2022/8/27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544DA56-6F4B-4F38-917B-55C97E8E36F4}" type="slidenum">
              <a:rPr kumimoji="1" lang="ja-JP" altLang="en-US" smtClean="0"/>
              <a:t>‹#›</a:t>
            </a:fld>
            <a:endParaRPr kumimoji="1" lang="ja-JP" alt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9514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174ACCA-B77D-4F6F-8182-44D2AA5285FA}" type="datetimeFigureOut">
              <a:rPr kumimoji="1" lang="ja-JP" altLang="en-US" smtClean="0"/>
              <a:t>2022/8/27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544DA56-6F4B-4F38-917B-55C97E8E36F4}" type="slidenum">
              <a:rPr kumimoji="1" lang="ja-JP" altLang="en-US" smtClean="0"/>
              <a:t>‹#›</a:t>
            </a:fld>
            <a:endParaRPr kumimoji="1" lang="ja-JP" alt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9529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447191" y="2824269"/>
            <a:ext cx="4645152" cy="26444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412362" y="2821491"/>
            <a:ext cx="4645152" cy="263737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174ACCA-B77D-4F6F-8182-44D2AA5285FA}" type="datetimeFigureOut">
              <a:rPr kumimoji="1" lang="ja-JP" altLang="en-US" smtClean="0"/>
              <a:t>2022/8/27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544DA56-6F4B-4F38-917B-55C97E8E36F4}" type="slidenum">
              <a:rPr kumimoji="1" lang="ja-JP" altLang="en-US" smtClean="0"/>
              <a:t>‹#›</a:t>
            </a:fld>
            <a:endParaRPr kumimoji="1" lang="ja-JP" alt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4009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174ACCA-B77D-4F6F-8182-44D2AA5285FA}" type="datetimeFigureOut">
              <a:rPr kumimoji="1" lang="ja-JP" altLang="en-US" smtClean="0"/>
              <a:t>2022/8/27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544DA56-6F4B-4F38-917B-55C97E8E36F4}" type="slidenum">
              <a:rPr kumimoji="1" lang="ja-JP" altLang="en-US" smtClean="0"/>
              <a:t>‹#›</a:t>
            </a:fld>
            <a:endParaRPr kumimoji="1" lang="ja-JP" alt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499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4ACCA-B77D-4F6F-8182-44D2AA5285FA}" type="datetimeFigureOut">
              <a:rPr kumimoji="1" lang="ja-JP" altLang="en-US" smtClean="0"/>
              <a:t>2022/8/27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544DA56-6F4B-4F38-917B-55C97E8E36F4}" type="slidenum">
              <a:rPr kumimoji="1" lang="ja-JP" altLang="en-US" smtClean="0"/>
              <a:t>‹#›</a:t>
            </a:fld>
            <a:endParaRPr kumimoji="1" lang="ja-JP" altLang="en-US"/>
          </a:p>
        </p:txBody>
      </p:sp>
    </p:spTree>
    <p:extLst>
      <p:ext uri="{BB962C8B-B14F-4D97-AF65-F5344CB8AC3E}">
        <p14:creationId xmlns:p14="http://schemas.microsoft.com/office/powerpoint/2010/main" val="1940521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174ACCA-B77D-4F6F-8182-44D2AA5285FA}" type="datetimeFigureOut">
              <a:rPr kumimoji="1" lang="ja-JP" altLang="en-US" smtClean="0"/>
              <a:t>2022/8/27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544DA56-6F4B-4F38-917B-55C97E8E36F4}" type="slidenum">
              <a:rPr kumimoji="1" lang="ja-JP" altLang="en-US" smtClean="0"/>
              <a:t>‹#›</a:t>
            </a:fld>
            <a:endParaRPr kumimoji="1" lang="ja-JP" alt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4679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174ACCA-B77D-4F6F-8182-44D2AA5285FA}" type="datetimeFigureOut">
              <a:rPr kumimoji="1" lang="ja-JP" altLang="en-US" smtClean="0"/>
              <a:t>2022/8/27</a:t>
            </a:fld>
            <a:endParaRPr kumimoji="1" lang="ja-JP" altLang="en-US"/>
          </a:p>
        </p:txBody>
      </p:sp>
      <p:sp>
        <p:nvSpPr>
          <p:cNvPr id="6" name="Footer Placeholder 5"/>
          <p:cNvSpPr>
            <a:spLocks noGrp="1"/>
          </p:cNvSpPr>
          <p:nvPr>
            <p:ph type="ftr" sz="quarter" idx="11"/>
          </p:nvPr>
        </p:nvSpPr>
        <p:spPr>
          <a:xfrm>
            <a:off x="1447382" y="318640"/>
            <a:ext cx="5541004" cy="320931"/>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5544DA56-6F4B-4F38-917B-55C97E8E36F4}" type="slidenum">
              <a:rPr kumimoji="1" lang="ja-JP" altLang="en-US" smtClean="0"/>
              <a:t>‹#›</a:t>
            </a:fld>
            <a:endParaRPr kumimoji="1" lang="ja-JP" alt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10578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174ACCA-B77D-4F6F-8182-44D2AA5285FA}" type="datetimeFigureOut">
              <a:rPr kumimoji="1" lang="ja-JP" altLang="en-US" smtClean="0"/>
              <a:t>2022/8/27</a:t>
            </a:fld>
            <a:endParaRPr kumimoji="1" lang="ja-JP" alt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5544DA56-6F4B-4F38-917B-55C97E8E36F4}" type="slidenum">
              <a:rPr kumimoji="1" lang="ja-JP" altLang="en-US" smtClean="0"/>
              <a:t>‹#›</a:t>
            </a:fld>
            <a:endParaRPr kumimoji="1" lang="ja-JP" alt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216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kumimoji="1"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microsoft.com/office/2007/relationships/hdphoto" Target="../media/hdphoto1.wdp"/><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2.m4a"/><Relationship Id="rId7" Type="http://schemas.openxmlformats.org/officeDocument/2006/relationships/image" Target="../media/image19.png"/><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4.png"/><Relationship Id="rId11" Type="http://schemas.openxmlformats.org/officeDocument/2006/relationships/image" Target="../media/image3.png"/><Relationship Id="rId5" Type="http://schemas.openxmlformats.org/officeDocument/2006/relationships/notesSlide" Target="../notesSlides/notesSlide12.xml"/><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notesSlide" Target="../notesSlides/notesSlide13.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18" Type="http://schemas.openxmlformats.org/officeDocument/2006/relationships/image" Target="../media/image3.png"/><Relationship Id="rId3" Type="http://schemas.openxmlformats.org/officeDocument/2006/relationships/audio" Target="../media/media14.m4a"/><Relationship Id="rId7" Type="http://schemas.openxmlformats.org/officeDocument/2006/relationships/image" Target="../media/image26.png"/><Relationship Id="rId12" Type="http://schemas.openxmlformats.org/officeDocument/2006/relationships/image" Target="../media/image28.png"/><Relationship Id="rId17" Type="http://schemas.openxmlformats.org/officeDocument/2006/relationships/image" Target="../media/image25.png"/><Relationship Id="rId2" Type="http://schemas.microsoft.com/office/2007/relationships/media" Target="../media/media14.m4a"/><Relationship Id="rId16" Type="http://schemas.openxmlformats.org/officeDocument/2006/relationships/image" Target="../media/image14.png"/><Relationship Id="rId1" Type="http://schemas.openxmlformats.org/officeDocument/2006/relationships/tags" Target="../tags/tag4.xml"/><Relationship Id="rId6" Type="http://schemas.openxmlformats.org/officeDocument/2006/relationships/image" Target="../media/image4.png"/><Relationship Id="rId11" Type="http://schemas.microsoft.com/office/2007/relationships/hdphoto" Target="../media/hdphoto7.wdp"/><Relationship Id="rId5" Type="http://schemas.openxmlformats.org/officeDocument/2006/relationships/notesSlide" Target="../notesSlides/notesSlide14.xml"/><Relationship Id="rId15" Type="http://schemas.microsoft.com/office/2007/relationships/hdphoto" Target="../media/hdphoto9.wdp"/><Relationship Id="rId10" Type="http://schemas.openxmlformats.org/officeDocument/2006/relationships/image" Target="../media/image27.png"/><Relationship Id="rId4" Type="http://schemas.openxmlformats.org/officeDocument/2006/relationships/slideLayout" Target="../slideLayouts/slideLayout7.xml"/><Relationship Id="rId9" Type="http://schemas.openxmlformats.org/officeDocument/2006/relationships/image" Target="../media/image16.pn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2.png"/><Relationship Id="rId1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11.png"/><Relationship Id="rId12" Type="http://schemas.openxmlformats.org/officeDocument/2006/relationships/image" Target="../media/image31.png"/><Relationship Id="rId17" Type="http://schemas.openxmlformats.org/officeDocument/2006/relationships/image" Target="../media/image34.png"/><Relationship Id="rId2" Type="http://schemas.microsoft.com/office/2007/relationships/media" Target="../media/media15.m4a"/><Relationship Id="rId16" Type="http://schemas.microsoft.com/office/2007/relationships/hdphoto" Target="../media/hdphoto11.wdp"/><Relationship Id="rId1" Type="http://schemas.openxmlformats.org/officeDocument/2006/relationships/tags" Target="../tags/tag5.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notesSlide" Target="../notesSlides/notesSlide15.xml"/><Relationship Id="rId15" Type="http://schemas.openxmlformats.org/officeDocument/2006/relationships/image" Target="../media/image33.png"/><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6.png"/><Relationship Id="rId14" Type="http://schemas.microsoft.com/office/2007/relationships/hdphoto" Target="../media/hdphoto10.wdp"/></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audio" Target="../media/media16.m4a"/><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3.png"/><Relationship Id="rId2" Type="http://schemas.microsoft.com/office/2007/relationships/media" Target="../media/media16.m4a"/><Relationship Id="rId16" Type="http://schemas.microsoft.com/office/2007/relationships/hdphoto" Target="../media/hdphoto13.wdp"/><Relationship Id="rId1" Type="http://schemas.openxmlformats.org/officeDocument/2006/relationships/tags" Target="../tags/tag6.xml"/><Relationship Id="rId6" Type="http://schemas.openxmlformats.org/officeDocument/2006/relationships/image" Target="../media/image4.png"/><Relationship Id="rId11" Type="http://schemas.openxmlformats.org/officeDocument/2006/relationships/image" Target="../media/image38.png"/><Relationship Id="rId5" Type="http://schemas.openxmlformats.org/officeDocument/2006/relationships/notesSlide" Target="../notesSlides/notesSlide16.xml"/><Relationship Id="rId1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slideLayout" Target="../slideLayouts/slideLayout7.xml"/><Relationship Id="rId9" Type="http://schemas.microsoft.com/office/2007/relationships/hdphoto" Target="../media/hdphoto12.wdp"/><Relationship Id="rId1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3.png"/><Relationship Id="rId3" Type="http://schemas.openxmlformats.org/officeDocument/2006/relationships/audio" Target="../media/media17.m4a"/><Relationship Id="rId7" Type="http://schemas.openxmlformats.org/officeDocument/2006/relationships/image" Target="../media/image42.png"/><Relationship Id="rId12" Type="http://schemas.microsoft.com/office/2007/relationships/hdphoto" Target="../media/hdphoto12.wdp"/><Relationship Id="rId2" Type="http://schemas.microsoft.com/office/2007/relationships/media" Target="../media/media17.m4a"/><Relationship Id="rId1" Type="http://schemas.openxmlformats.org/officeDocument/2006/relationships/tags" Target="../tags/tag7.xml"/><Relationship Id="rId6" Type="http://schemas.openxmlformats.org/officeDocument/2006/relationships/image" Target="../media/image4.png"/><Relationship Id="rId11" Type="http://schemas.openxmlformats.org/officeDocument/2006/relationships/image" Target="../media/image43.png"/><Relationship Id="rId5" Type="http://schemas.openxmlformats.org/officeDocument/2006/relationships/notesSlide" Target="../notesSlides/notesSlide17.xml"/><Relationship Id="rId10" Type="http://schemas.openxmlformats.org/officeDocument/2006/relationships/image" Target="../media/image31.png"/><Relationship Id="rId4" Type="http://schemas.openxmlformats.org/officeDocument/2006/relationships/slideLayout" Target="../slideLayouts/slideLayout7.xml"/><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7.png"/><Relationship Id="rId18" Type="http://schemas.openxmlformats.org/officeDocument/2006/relationships/image" Target="../media/image49.png"/><Relationship Id="rId3" Type="http://schemas.openxmlformats.org/officeDocument/2006/relationships/audio" Target="../media/media18.m4a"/><Relationship Id="rId7" Type="http://schemas.openxmlformats.org/officeDocument/2006/relationships/image" Target="../media/image44.png"/><Relationship Id="rId12" Type="http://schemas.openxmlformats.org/officeDocument/2006/relationships/image" Target="../media/image47.jpg"/><Relationship Id="rId17" Type="http://schemas.openxmlformats.org/officeDocument/2006/relationships/image" Target="../media/image48.png"/><Relationship Id="rId2" Type="http://schemas.microsoft.com/office/2007/relationships/media" Target="../media/media18.m4a"/><Relationship Id="rId16" Type="http://schemas.microsoft.com/office/2007/relationships/hdphoto" Target="../media/hdphoto12.wdp"/><Relationship Id="rId1" Type="http://schemas.openxmlformats.org/officeDocument/2006/relationships/tags" Target="../tags/tag8.xml"/><Relationship Id="rId6" Type="http://schemas.openxmlformats.org/officeDocument/2006/relationships/image" Target="../media/image4.png"/><Relationship Id="rId11" Type="http://schemas.microsoft.com/office/2007/relationships/hdphoto" Target="../media/hdphoto16.wdp"/><Relationship Id="rId5" Type="http://schemas.openxmlformats.org/officeDocument/2006/relationships/notesSlide" Target="../notesSlides/notesSlide18.xml"/><Relationship Id="rId15" Type="http://schemas.openxmlformats.org/officeDocument/2006/relationships/image" Target="../media/image43.png"/><Relationship Id="rId10" Type="http://schemas.openxmlformats.org/officeDocument/2006/relationships/image" Target="../media/image46.png"/><Relationship Id="rId19" Type="http://schemas.openxmlformats.org/officeDocument/2006/relationships/image" Target="../media/image3.png"/><Relationship Id="rId4" Type="http://schemas.openxmlformats.org/officeDocument/2006/relationships/slideLayout" Target="../slideLayouts/slideLayout7.xml"/><Relationship Id="rId9" Type="http://schemas.microsoft.com/office/2007/relationships/hdphoto" Target="../media/hdphoto15.wdp"/><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9.m4a"/><Relationship Id="rId7" Type="http://schemas.openxmlformats.org/officeDocument/2006/relationships/image" Target="../media/image50.png"/><Relationship Id="rId2" Type="http://schemas.microsoft.com/office/2007/relationships/media" Target="../media/media19.m4a"/><Relationship Id="rId1" Type="http://schemas.openxmlformats.org/officeDocument/2006/relationships/tags" Target="../tags/tag9.xml"/><Relationship Id="rId6" Type="http://schemas.openxmlformats.org/officeDocument/2006/relationships/image" Target="../media/image4.png"/><Relationship Id="rId11" Type="http://schemas.openxmlformats.org/officeDocument/2006/relationships/image" Target="../media/image3.png"/><Relationship Id="rId5" Type="http://schemas.openxmlformats.org/officeDocument/2006/relationships/notesSlide" Target="../notesSlides/notesSlide19.xml"/><Relationship Id="rId10" Type="http://schemas.openxmlformats.org/officeDocument/2006/relationships/image" Target="../media/image52.png"/><Relationship Id="rId4" Type="http://schemas.openxmlformats.org/officeDocument/2006/relationships/slideLayout" Target="../slideLayouts/slideLayout7.xml"/><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6.JP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10" Type="http://schemas.openxmlformats.org/officeDocument/2006/relationships/image" Target="../media/image3.png"/><Relationship Id="rId4" Type="http://schemas.openxmlformats.org/officeDocument/2006/relationships/slideLayout" Target="../slideLayouts/slideLayout7.xml"/><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8.jp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風車">
            <a:extLst>
              <a:ext uri="{FF2B5EF4-FFF2-40B4-BE49-F238E27FC236}">
                <a16:creationId xmlns:a16="http://schemas.microsoft.com/office/drawing/2014/main" id="{8918EA63-FC58-B5E4-F529-67D58376D5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51133" y="677798"/>
            <a:ext cx="10464093" cy="4533499"/>
          </a:xfrm>
          <a:prstGeom prst="ellipse">
            <a:avLst/>
          </a:prstGeom>
          <a:solidFill>
            <a:schemeClr val="accent1"/>
          </a:solidFill>
          <a:ln>
            <a:noFill/>
          </a:ln>
          <a:effectLst>
            <a:outerShdw dist="50800" dir="5400000" algn="ctr" rotWithShape="0">
              <a:schemeClr val="bg1">
                <a:lumMod val="85000"/>
              </a:schemeClr>
            </a:outerShdw>
            <a:softEdge rad="190500"/>
          </a:effectLst>
        </p:spPr>
      </p:pic>
      <p:sp>
        <p:nvSpPr>
          <p:cNvPr id="4" name="テキスト ボックス 3">
            <a:extLst>
              <a:ext uri="{FF2B5EF4-FFF2-40B4-BE49-F238E27FC236}">
                <a16:creationId xmlns:a16="http://schemas.microsoft.com/office/drawing/2014/main" id="{B5D43CDA-533B-B34C-659E-56F9F011E049}"/>
              </a:ext>
            </a:extLst>
          </p:cNvPr>
          <p:cNvSpPr txBox="1"/>
          <p:nvPr/>
        </p:nvSpPr>
        <p:spPr>
          <a:xfrm>
            <a:off x="263611" y="321276"/>
            <a:ext cx="5832389" cy="461665"/>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第</a:t>
            </a:r>
            <a:r>
              <a:rPr kumimoji="1" lang="en-US" altLang="ja-JP" sz="1200" dirty="0">
                <a:latin typeface="メイリオ" panose="020B0604030504040204" pitchFamily="50" charset="-128"/>
                <a:ea typeface="メイリオ" panose="020B0604030504040204" pitchFamily="50" charset="-128"/>
              </a:rPr>
              <a:t>44</a:t>
            </a:r>
            <a:r>
              <a:rPr kumimoji="1" lang="ja-JP" altLang="en-US" sz="1200" dirty="0">
                <a:latin typeface="メイリオ" panose="020B0604030504040204" pitchFamily="50" charset="-128"/>
                <a:ea typeface="メイリオ" panose="020B0604030504040204" pitchFamily="50" charset="-128"/>
              </a:rPr>
              <a:t>回　全国救護施設研究協議大会</a:t>
            </a:r>
            <a:endParaRPr kumimoji="1"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   【 </a:t>
            </a:r>
            <a:r>
              <a:rPr lang="ja-JP" altLang="en-US" sz="1200" dirty="0">
                <a:latin typeface="メイリオ" panose="020B0604030504040204" pitchFamily="50" charset="-128"/>
                <a:ea typeface="メイリオ" panose="020B0604030504040204" pitchFamily="50" charset="-128"/>
              </a:rPr>
              <a:t>テーマ</a:t>
            </a:r>
            <a:r>
              <a:rPr lang="en-US" altLang="ja-JP" sz="1200" dirty="0">
                <a:latin typeface="メイリオ" panose="020B0604030504040204" pitchFamily="50" charset="-128"/>
                <a:ea typeface="メイリオ" panose="020B0604030504040204" pitchFamily="50" charset="-128"/>
              </a:rPr>
              <a:t>Ⅱ</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「地域共生社会に向けての救護施設の役割」</a:t>
            </a:r>
            <a:endParaRPr kumimoji="1" lang="ja-JP" altLang="en-US" sz="1200" dirty="0">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B040671A-2C2E-939C-5FE1-D73B520876EE}"/>
              </a:ext>
            </a:extLst>
          </p:cNvPr>
          <p:cNvGrpSpPr/>
          <p:nvPr/>
        </p:nvGrpSpPr>
        <p:grpSpPr>
          <a:xfrm>
            <a:off x="8478982" y="5231644"/>
            <a:ext cx="3510651" cy="758715"/>
            <a:chOff x="8478982" y="5231644"/>
            <a:chExt cx="3510651" cy="758715"/>
          </a:xfrm>
        </p:grpSpPr>
        <p:sp>
          <p:nvSpPr>
            <p:cNvPr id="7" name="テキスト ボックス 6">
              <a:extLst>
                <a:ext uri="{FF2B5EF4-FFF2-40B4-BE49-F238E27FC236}">
                  <a16:creationId xmlns:a16="http://schemas.microsoft.com/office/drawing/2014/main" id="{3B6A3443-54EA-6608-222B-D2F859C266FA}"/>
                </a:ext>
              </a:extLst>
            </p:cNvPr>
            <p:cNvSpPr txBox="1"/>
            <p:nvPr/>
          </p:nvSpPr>
          <p:spPr>
            <a:xfrm>
              <a:off x="8478982" y="5231644"/>
              <a:ext cx="3510651"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熊本県　救護施設 真和館</a:t>
              </a:r>
            </a:p>
          </p:txBody>
        </p:sp>
        <p:sp>
          <p:nvSpPr>
            <p:cNvPr id="8" name="テキスト ボックス 7">
              <a:extLst>
                <a:ext uri="{FF2B5EF4-FFF2-40B4-BE49-F238E27FC236}">
                  <a16:creationId xmlns:a16="http://schemas.microsoft.com/office/drawing/2014/main" id="{DC4C15B0-F5B2-1A07-7FE9-FA93C3569CC8}"/>
                </a:ext>
              </a:extLst>
            </p:cNvPr>
            <p:cNvSpPr txBox="1"/>
            <p:nvPr/>
          </p:nvSpPr>
          <p:spPr>
            <a:xfrm>
              <a:off x="8478982" y="5590249"/>
              <a:ext cx="3510651"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発表者：指導員　高尾純子　</a:t>
              </a:r>
            </a:p>
          </p:txBody>
        </p:sp>
      </p:grpSp>
      <p:sp>
        <p:nvSpPr>
          <p:cNvPr id="6" name="正方形/長方形 5">
            <a:extLst>
              <a:ext uri="{FF2B5EF4-FFF2-40B4-BE49-F238E27FC236}">
                <a16:creationId xmlns:a16="http://schemas.microsoft.com/office/drawing/2014/main" id="{BA7DC73A-F9ED-FB3E-17B5-1206F2073F26}"/>
              </a:ext>
            </a:extLst>
          </p:cNvPr>
          <p:cNvSpPr/>
          <p:nvPr/>
        </p:nvSpPr>
        <p:spPr>
          <a:xfrm>
            <a:off x="3024113" y="2684569"/>
            <a:ext cx="7017883" cy="1323439"/>
          </a:xfrm>
          <a:prstGeom prst="rect">
            <a:avLst/>
          </a:prstGeom>
          <a:noFill/>
        </p:spPr>
        <p:txBody>
          <a:bodyPr wrap="none" lIns="91440" tIns="45720" rIns="91440" bIns="45720">
            <a:spAutoFit/>
          </a:bodyPr>
          <a:lstStyle/>
          <a:p>
            <a:pPr algn="ctr"/>
            <a:r>
              <a:rPr lang="en-US" altLang="ja-JP" sz="8000" b="1" cap="none" spc="0" dirty="0">
                <a:ln w="12700">
                  <a:solidFill>
                    <a:schemeClr val="tx2">
                      <a:lumMod val="75000"/>
                    </a:schemeClr>
                  </a:solidFill>
                  <a:prstDash val="solid"/>
                </a:ln>
                <a:solidFill>
                  <a:schemeClr val="accent6">
                    <a:lumMod val="60000"/>
                    <a:lumOff val="40000"/>
                  </a:schemeClr>
                </a:solidFill>
                <a:effectLst>
                  <a:outerShdw dist="38100" dir="2640000" algn="bl" rotWithShape="0">
                    <a:schemeClr val="tx2">
                      <a:lumMod val="75000"/>
                    </a:schemeClr>
                  </a:outerShdw>
                </a:effectLst>
                <a:latin typeface="メイリオ" panose="020B0604030504040204" pitchFamily="50" charset="-128"/>
                <a:ea typeface="メイリオ" panose="020B0604030504040204" pitchFamily="50" charset="-128"/>
              </a:rPr>
              <a:t>SBIRTS</a:t>
            </a:r>
            <a:r>
              <a:rPr lang="ja-JP" altLang="en-US" sz="7200" b="1" cap="none" spc="0" dirty="0">
                <a:ln w="12700">
                  <a:solidFill>
                    <a:schemeClr val="tx2">
                      <a:lumMod val="75000"/>
                    </a:schemeClr>
                  </a:solidFill>
                  <a:prstDash val="solid"/>
                </a:ln>
                <a:solidFill>
                  <a:schemeClr val="accent6">
                    <a:lumMod val="60000"/>
                    <a:lumOff val="40000"/>
                  </a:schemeClr>
                </a:solidFill>
                <a:effectLst>
                  <a:outerShdw dist="38100" dir="2640000" algn="bl" rotWithShape="0">
                    <a:schemeClr val="tx2">
                      <a:lumMod val="75000"/>
                    </a:schemeClr>
                  </a:outerShdw>
                </a:effectLst>
                <a:latin typeface="メイリオ" panose="020B0604030504040204" pitchFamily="50" charset="-128"/>
                <a:ea typeface="メイリオ" panose="020B0604030504040204" pitchFamily="50" charset="-128"/>
              </a:rPr>
              <a:t>の推進</a:t>
            </a:r>
            <a:endParaRPr lang="ja-JP" altLang="en-US" sz="8000" b="1" cap="none" spc="0" dirty="0">
              <a:ln w="12700">
                <a:solidFill>
                  <a:schemeClr val="tx2">
                    <a:lumMod val="75000"/>
                  </a:schemeClr>
                </a:solidFill>
                <a:prstDash val="solid"/>
              </a:ln>
              <a:solidFill>
                <a:schemeClr val="accent6">
                  <a:lumMod val="60000"/>
                  <a:lumOff val="40000"/>
                </a:schemeClr>
              </a:solidFill>
              <a:effectLst>
                <a:outerShdw dist="38100" dir="2640000" algn="bl" rotWithShape="0">
                  <a:schemeClr val="tx2">
                    <a:lumMod val="75000"/>
                  </a:schemeClr>
                </a:outerShdw>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4F8519D-5C21-F320-623B-F593E7E5961C}"/>
              </a:ext>
            </a:extLst>
          </p:cNvPr>
          <p:cNvSpPr txBox="1"/>
          <p:nvPr/>
        </p:nvSpPr>
        <p:spPr>
          <a:xfrm>
            <a:off x="2051931" y="1464998"/>
            <a:ext cx="9171563" cy="1384995"/>
          </a:xfrm>
          <a:prstGeom prst="rect">
            <a:avLst/>
          </a:prstGeom>
          <a:noFill/>
        </p:spPr>
        <p:txBody>
          <a:bodyPr wrap="square" rtlCol="0">
            <a:spAutoFit/>
          </a:bodyPr>
          <a:lstStyle/>
          <a:p>
            <a:endParaRPr kumimoji="1" lang="en-US" altLang="ja-JP" sz="2000" dirty="0">
              <a:solidFill>
                <a:srgbClr val="002060"/>
              </a:solidFill>
            </a:endParaRPr>
          </a:p>
          <a:p>
            <a:r>
              <a:rPr kumimoji="1" lang="ja-JP" altLang="en-US" sz="3200" b="1" dirty="0">
                <a:solidFill>
                  <a:srgbClr val="002060"/>
                </a:solidFill>
              </a:rPr>
              <a:t>～アルコール専門病院や自助グループに繋げる～</a:t>
            </a:r>
            <a:br>
              <a:rPr kumimoji="1" lang="en-US" altLang="ja-JP" sz="3200" b="1" dirty="0">
                <a:solidFill>
                  <a:srgbClr val="002060"/>
                </a:solidFill>
              </a:rPr>
            </a:br>
            <a:endParaRPr kumimoji="1" lang="ja-JP" altLang="en-US" sz="3200" b="1" dirty="0">
              <a:solidFill>
                <a:srgbClr val="002060"/>
              </a:solidFill>
            </a:endParaRPr>
          </a:p>
        </p:txBody>
      </p:sp>
      <p:pic>
        <p:nvPicPr>
          <p:cNvPr id="10" name="オーディオ 9">
            <a:hlinkClick r:id="" action="ppaction://media"/>
            <a:extLst>
              <a:ext uri="{FF2B5EF4-FFF2-40B4-BE49-F238E27FC236}">
                <a16:creationId xmlns:a16="http://schemas.microsoft.com/office/drawing/2014/main" id="{C51E5A1F-5596-51D9-2DE1-C40C3E959D5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09662186"/>
      </p:ext>
    </p:extLst>
  </p:cSld>
  <p:clrMapOvr>
    <a:masterClrMapping/>
  </p:clrMapOvr>
  <mc:AlternateContent xmlns:mc="http://schemas.openxmlformats.org/markup-compatibility/2006">
    <mc:Choice xmlns:p14="http://schemas.microsoft.com/office/powerpoint/2010/main" Requires="p14">
      <p:transition spd="slow" p14:dur="2000" advTm="31434"/>
    </mc:Choice>
    <mc:Fallback>
      <p:transition spd="slow" advTm="31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40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4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0"/>
                </p:tgtEl>
              </p:cMediaNode>
            </p:audio>
          </p:childTnLst>
        </p:cTn>
      </p:par>
    </p:tnLst>
    <p:bldLst>
      <p:bldP spid="6"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6E22132-F0FB-5E09-CC76-7AB324E579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0477" flipV="1">
            <a:off x="252154" y="229207"/>
            <a:ext cx="6051743" cy="5252913"/>
          </a:xfrm>
          <a:prstGeom prst="rect">
            <a:avLst/>
          </a:prstGeom>
        </p:spPr>
      </p:pic>
      <p:pic>
        <p:nvPicPr>
          <p:cNvPr id="2" name="図 1">
            <a:extLst>
              <a:ext uri="{FF2B5EF4-FFF2-40B4-BE49-F238E27FC236}">
                <a16:creationId xmlns:a16="http://schemas.microsoft.com/office/drawing/2014/main" id="{A70554CB-BD5D-1281-5B76-78E276ABCC97}"/>
              </a:ext>
            </a:extLst>
          </p:cNvPr>
          <p:cNvPicPr>
            <a:picLocks noChangeAspect="1"/>
          </p:cNvPicPr>
          <p:nvPr/>
        </p:nvPicPr>
        <p:blipFill rotWithShape="1">
          <a:blip r:embed="rId6"/>
          <a:srcRect l="12085" t="6845" r="13640" b="12616"/>
          <a:stretch/>
        </p:blipFill>
        <p:spPr>
          <a:xfrm>
            <a:off x="1614792" y="1314601"/>
            <a:ext cx="3579779" cy="2597205"/>
          </a:xfrm>
          <a:prstGeom prst="rect">
            <a:avLst/>
          </a:prstGeom>
        </p:spPr>
      </p:pic>
      <p:pic>
        <p:nvPicPr>
          <p:cNvPr id="1026" name="Picture 2">
            <a:extLst>
              <a:ext uri="{FF2B5EF4-FFF2-40B4-BE49-F238E27FC236}">
                <a16:creationId xmlns:a16="http://schemas.microsoft.com/office/drawing/2014/main" id="{3F46B197-3D17-9D1D-0721-8E3A1F97EC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7172" y="797592"/>
            <a:ext cx="4457599" cy="427929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56020C67-B06E-ABD5-9F43-5FE5E9004C05}"/>
              </a:ext>
            </a:extLst>
          </p:cNvPr>
          <p:cNvSpPr txBox="1"/>
          <p:nvPr/>
        </p:nvSpPr>
        <p:spPr>
          <a:xfrm>
            <a:off x="6158260" y="4942684"/>
            <a:ext cx="5994828" cy="923330"/>
          </a:xfrm>
          <a:prstGeom prst="rect">
            <a:avLst/>
          </a:prstGeom>
          <a:noFill/>
        </p:spPr>
        <p:txBody>
          <a:bodyPr wrap="square" rtlCol="0">
            <a:spAutoFit/>
          </a:bodyPr>
          <a:lstStyle/>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４月の中旬　隣県在住の</a:t>
            </a:r>
            <a:r>
              <a:rPr kumimoji="1" lang="en-US" altLang="ja-JP" dirty="0">
                <a:latin typeface="メイリオ" panose="020B0604030504040204" pitchFamily="50" charset="-128"/>
                <a:ea typeface="メイリオ" panose="020B0604030504040204" pitchFamily="50" charset="-128"/>
              </a:rPr>
              <a:t>A</a:t>
            </a:r>
            <a:r>
              <a:rPr kumimoji="1" lang="ja-JP" altLang="en-US" dirty="0">
                <a:latin typeface="メイリオ" panose="020B0604030504040204" pitchFamily="50" charset="-128"/>
                <a:ea typeface="メイリオ" panose="020B0604030504040204" pitchFamily="50" charset="-128"/>
              </a:rPr>
              <a:t>子さんからアルコール依存症の夫・</a:t>
            </a:r>
            <a:r>
              <a:rPr kumimoji="1" lang="en-US" altLang="ja-JP" dirty="0">
                <a:latin typeface="メイリオ" panose="020B0604030504040204" pitchFamily="50" charset="-128"/>
                <a:ea typeface="メイリオ" panose="020B0604030504040204" pitchFamily="50" charset="-128"/>
              </a:rPr>
              <a:t>B</a:t>
            </a:r>
            <a:r>
              <a:rPr kumimoji="1" lang="ja-JP" altLang="en-US" dirty="0">
                <a:latin typeface="メイリオ" panose="020B0604030504040204" pitchFamily="50" charset="-128"/>
                <a:ea typeface="メイリオ" panose="020B0604030504040204" pitchFamily="50" charset="-128"/>
              </a:rPr>
              <a:t>男さん（</a:t>
            </a:r>
            <a:r>
              <a:rPr kumimoji="1" lang="en-US" altLang="ja-JP" dirty="0">
                <a:latin typeface="メイリオ" panose="020B0604030504040204" pitchFamily="50" charset="-128"/>
                <a:ea typeface="メイリオ" panose="020B0604030504040204" pitchFamily="50" charset="-128"/>
              </a:rPr>
              <a:t>60</a:t>
            </a:r>
            <a:r>
              <a:rPr kumimoji="1" lang="ja-JP" altLang="en-US" dirty="0">
                <a:latin typeface="メイリオ" panose="020B0604030504040204" pitchFamily="50" charset="-128"/>
                <a:ea typeface="メイリオ" panose="020B0604030504040204" pitchFamily="50" charset="-128"/>
              </a:rPr>
              <a:t>代）の再飲酒の相談がある。</a:t>
            </a:r>
            <a:endParaRPr kumimoji="1" lang="en-US" altLang="ja-JP" dirty="0">
              <a:latin typeface="メイリオ" panose="020B0604030504040204" pitchFamily="50" charset="-128"/>
              <a:ea typeface="メイリオ" panose="020B0604030504040204" pitchFamily="50" charset="-128"/>
            </a:endParaRPr>
          </a:p>
        </p:txBody>
      </p:sp>
      <p:pic>
        <p:nvPicPr>
          <p:cNvPr id="4" name="オーディオ 3">
            <a:hlinkClick r:id="" action="ppaction://media"/>
            <a:extLst>
              <a:ext uri="{FF2B5EF4-FFF2-40B4-BE49-F238E27FC236}">
                <a16:creationId xmlns:a16="http://schemas.microsoft.com/office/drawing/2014/main" id="{99F751CC-5B7C-C8D9-AA2C-33D273298A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0770120"/>
      </p:ext>
    </p:extLst>
  </p:cSld>
  <p:clrMapOvr>
    <a:masterClrMapping/>
  </p:clrMapOvr>
  <mc:AlternateContent xmlns:mc="http://schemas.openxmlformats.org/markup-compatibility/2006">
    <mc:Choice xmlns:p14="http://schemas.microsoft.com/office/powerpoint/2010/main" Requires="p14">
      <p:transition spd="slow" p14:dur="2000" advTm="31176"/>
    </mc:Choice>
    <mc:Fallback>
      <p:transition spd="slow" advTm="3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2C9084B-CD7D-19B4-6978-92BA2D4670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304" r="722" b="25920"/>
          <a:stretch/>
        </p:blipFill>
        <p:spPr bwMode="auto">
          <a:xfrm>
            <a:off x="5182494" y="1184865"/>
            <a:ext cx="2227634" cy="317010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1BCF8678-5D13-B91A-8A6A-18CF147F7511}"/>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rot="14625739" flipV="1">
            <a:off x="8001422" y="1636833"/>
            <a:ext cx="4188313" cy="5469148"/>
          </a:xfrm>
          <a:prstGeom prst="rect">
            <a:avLst/>
          </a:prstGeom>
          <a:noFill/>
        </p:spPr>
      </p:pic>
      <p:pic>
        <p:nvPicPr>
          <p:cNvPr id="3" name="図 2">
            <a:extLst>
              <a:ext uri="{FF2B5EF4-FFF2-40B4-BE49-F238E27FC236}">
                <a16:creationId xmlns:a16="http://schemas.microsoft.com/office/drawing/2014/main" id="{D14126B4-C0C3-18C5-7FC0-0C54F2F2D4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77729" flipV="1">
            <a:off x="544052" y="197012"/>
            <a:ext cx="4589401" cy="3373903"/>
          </a:xfrm>
          <a:prstGeom prst="rect">
            <a:avLst/>
          </a:prstGeom>
        </p:spPr>
      </p:pic>
      <p:sp>
        <p:nvSpPr>
          <p:cNvPr id="9" name="テキスト ボックス 8">
            <a:extLst>
              <a:ext uri="{FF2B5EF4-FFF2-40B4-BE49-F238E27FC236}">
                <a16:creationId xmlns:a16="http://schemas.microsoft.com/office/drawing/2014/main" id="{F72D41C5-923F-6138-49D7-B699A72BD03B}"/>
              </a:ext>
            </a:extLst>
          </p:cNvPr>
          <p:cNvSpPr txBox="1"/>
          <p:nvPr/>
        </p:nvSpPr>
        <p:spPr>
          <a:xfrm>
            <a:off x="183334" y="3741976"/>
            <a:ext cx="5074570" cy="646331"/>
          </a:xfrm>
          <a:prstGeom prst="rect">
            <a:avLst/>
          </a:prstGeom>
          <a:noFill/>
        </p:spPr>
        <p:txBody>
          <a:bodyPr wrap="square">
            <a:spAutoFit/>
          </a:bodyPr>
          <a:lstStyle/>
          <a:p>
            <a:pPr indent="133350" algn="just"/>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年前</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indent="133350" algn="just"/>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アルコール依存症と診断され初回入院。</a:t>
            </a:r>
          </a:p>
        </p:txBody>
      </p:sp>
      <p:pic>
        <p:nvPicPr>
          <p:cNvPr id="3074" name="Picture 2">
            <a:extLst>
              <a:ext uri="{FF2B5EF4-FFF2-40B4-BE49-F238E27FC236}">
                <a16:creationId xmlns:a16="http://schemas.microsoft.com/office/drawing/2014/main" id="{E7978024-43B2-B63F-A23A-70FAA31C17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7091" y="878533"/>
            <a:ext cx="2021525" cy="202152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D2855437-4FEB-F42D-0DFA-D471807CB134}"/>
              </a:ext>
            </a:extLst>
          </p:cNvPr>
          <p:cNvSpPr txBox="1"/>
          <p:nvPr/>
        </p:nvSpPr>
        <p:spPr>
          <a:xfrm>
            <a:off x="8152902" y="615547"/>
            <a:ext cx="3816277" cy="923330"/>
          </a:xfrm>
          <a:prstGeom prst="rect">
            <a:avLst/>
          </a:prstGeom>
          <a:noFill/>
        </p:spPr>
        <p:txBody>
          <a:bodyPr wrap="square">
            <a:spAutoFit/>
          </a:bodyPr>
          <a:lstStyle/>
          <a:p>
            <a:r>
              <a:rPr kumimoji="1" lang="ja-JP" altLang="en-US" dirty="0">
                <a:latin typeface="メイリオ" panose="020B0604030504040204" pitchFamily="50" charset="-128"/>
                <a:ea typeface="メイリオ" panose="020B0604030504040204" pitchFamily="50" charset="-128"/>
              </a:rPr>
              <a:t>再飲酒の度に病状は悪化し、飲酒すると記憶を失くしてしまうため、警察に保護されることも</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a:t>
            </a:r>
            <a:endParaRPr kumimoji="1" lang="en-US" altLang="ja-JP"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ECE1337E-70ED-36D3-1091-0ED27C4B18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4873" y="2955381"/>
            <a:ext cx="3733377" cy="3287072"/>
          </a:xfrm>
          <a:prstGeom prst="rect">
            <a:avLst/>
          </a:prstGeom>
        </p:spPr>
      </p:pic>
      <p:sp>
        <p:nvSpPr>
          <p:cNvPr id="10" name="テキスト ボックス 9">
            <a:extLst>
              <a:ext uri="{FF2B5EF4-FFF2-40B4-BE49-F238E27FC236}">
                <a16:creationId xmlns:a16="http://schemas.microsoft.com/office/drawing/2014/main" id="{827C55B3-F2A1-BCEE-AB3D-A6351EC18C94}"/>
              </a:ext>
            </a:extLst>
          </p:cNvPr>
          <p:cNvSpPr txBox="1"/>
          <p:nvPr/>
        </p:nvSpPr>
        <p:spPr>
          <a:xfrm>
            <a:off x="165825" y="4545636"/>
            <a:ext cx="4827996" cy="646331"/>
          </a:xfrm>
          <a:prstGeom prst="rect">
            <a:avLst/>
          </a:prstGeom>
          <a:noFill/>
        </p:spPr>
        <p:txBody>
          <a:bodyPr wrap="square">
            <a:spAutoFit/>
          </a:bodyPr>
          <a:lstStyle/>
          <a:p>
            <a:pPr indent="133350" algn="just"/>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アルコール専門病院へ入院し、</a:t>
            </a:r>
            <a:endParaRPr lang="en-US" altLang="ja-JP" kern="100" dirty="0">
              <a:latin typeface="メイリオ" panose="020B0604030504040204" pitchFamily="50" charset="-128"/>
              <a:ea typeface="メイリオ" panose="020B0604030504040204" pitchFamily="50" charset="-128"/>
              <a:cs typeface="Times New Roman" panose="02020603050405020304" pitchFamily="18" charset="0"/>
            </a:endParaRPr>
          </a:p>
          <a:p>
            <a:pPr indent="133350" algn="just"/>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自助グループを紹介され繋がる。</a:t>
            </a:r>
          </a:p>
        </p:txBody>
      </p:sp>
      <p:sp>
        <p:nvSpPr>
          <p:cNvPr id="12" name="テキスト ボックス 11">
            <a:extLst>
              <a:ext uri="{FF2B5EF4-FFF2-40B4-BE49-F238E27FC236}">
                <a16:creationId xmlns:a16="http://schemas.microsoft.com/office/drawing/2014/main" id="{1E0C0770-2885-6C74-F8D1-30BC4E045380}"/>
              </a:ext>
            </a:extLst>
          </p:cNvPr>
          <p:cNvSpPr txBox="1"/>
          <p:nvPr/>
        </p:nvSpPr>
        <p:spPr>
          <a:xfrm>
            <a:off x="165825" y="5360368"/>
            <a:ext cx="6808908" cy="646331"/>
          </a:xfrm>
          <a:prstGeom prst="rect">
            <a:avLst/>
          </a:prstGeom>
          <a:noFill/>
        </p:spPr>
        <p:txBody>
          <a:bodyPr wrap="square">
            <a:spAutoFit/>
          </a:bodyPr>
          <a:lstStyle/>
          <a:p>
            <a:pPr marL="133350" algn="just"/>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この１０年</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再飲酒</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に</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よる</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５回の</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入退院を繰り返す。</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33350" algn="just"/>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ご自分を恥じ、自助グループ参加ができなくなってしまった。</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6" name="オーディオ 5">
            <a:hlinkClick r:id="" action="ppaction://media"/>
            <a:extLst>
              <a:ext uri="{FF2B5EF4-FFF2-40B4-BE49-F238E27FC236}">
                <a16:creationId xmlns:a16="http://schemas.microsoft.com/office/drawing/2014/main" id="{3B3474ED-AA0B-7D54-B017-BB97C3D03F2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1344906"/>
      </p:ext>
    </p:extLst>
  </p:cSld>
  <p:clrMapOvr>
    <a:masterClrMapping/>
  </p:clrMapOvr>
  <mc:AlternateContent xmlns:mc="http://schemas.openxmlformats.org/markup-compatibility/2006">
    <mc:Choice xmlns:p14="http://schemas.microsoft.com/office/powerpoint/2010/main" Requires="p14">
      <p:transition spd="slow" p14:dur="2000" advTm="44263"/>
    </mc:Choice>
    <mc:Fallback>
      <p:transition spd="slow" advTm="44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2D6F9A5-C33B-2FB8-5852-4C5F33F4A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51" y="-387679"/>
            <a:ext cx="6477000" cy="6981826"/>
          </a:xfrm>
          <a:prstGeom prst="rect">
            <a:avLst/>
          </a:prstGeom>
        </p:spPr>
      </p:pic>
      <p:pic>
        <p:nvPicPr>
          <p:cNvPr id="2050" name="Picture 2">
            <a:extLst>
              <a:ext uri="{FF2B5EF4-FFF2-40B4-BE49-F238E27FC236}">
                <a16:creationId xmlns:a16="http://schemas.microsoft.com/office/drawing/2014/main" id="{082B8D81-9F1C-BCA8-D68C-A7B981134C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4659" y="1753953"/>
            <a:ext cx="2476180" cy="2698562"/>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8117AE2B-FFEF-E50A-D226-A3D541AC1ECE}"/>
              </a:ext>
            </a:extLst>
          </p:cNvPr>
          <p:cNvSpPr txBox="1"/>
          <p:nvPr/>
        </p:nvSpPr>
        <p:spPr>
          <a:xfrm>
            <a:off x="6391733" y="1480866"/>
            <a:ext cx="5244810" cy="2523768"/>
          </a:xfrm>
          <a:prstGeom prst="rect">
            <a:avLst/>
          </a:prstGeom>
          <a:noFill/>
        </p:spPr>
        <p:txBody>
          <a:bodyPr wrap="square">
            <a:spAutoFit/>
          </a:bodyPr>
          <a:lstStyle/>
          <a:p>
            <a:r>
              <a:rPr lang="ja-JP" altLang="en-US" sz="2000" dirty="0">
                <a:latin typeface="メイリオ" panose="020B0604030504040204" pitchFamily="50" charset="-128"/>
                <a:ea typeface="メイリオ" panose="020B0604030504040204" pitchFamily="50" charset="-128"/>
              </a:rPr>
              <a:t>相談のあった</a:t>
            </a:r>
            <a:r>
              <a:rPr lang="en-US" altLang="ja-JP" sz="2000" dirty="0">
                <a:latin typeface="メイリオ" panose="020B0604030504040204" pitchFamily="50" charset="-128"/>
                <a:ea typeface="メイリオ" panose="020B0604030504040204" pitchFamily="50" charset="-128"/>
              </a:rPr>
              <a:t>3</a:t>
            </a:r>
            <a:r>
              <a:rPr lang="ja-JP" altLang="en-US" sz="2000" dirty="0">
                <a:latin typeface="メイリオ" panose="020B0604030504040204" pitchFamily="50" charset="-128"/>
                <a:ea typeface="メイリオ" panose="020B0604030504040204" pitchFamily="50" charset="-128"/>
              </a:rPr>
              <a:t>ヶ月前に、</a:t>
            </a:r>
            <a:r>
              <a:rPr lang="en-US" altLang="ja-JP" sz="2000" dirty="0">
                <a:latin typeface="メイリオ" panose="020B0604030504040204" pitchFamily="50" charset="-128"/>
                <a:ea typeface="メイリオ" panose="020B0604030504040204" pitchFamily="50" charset="-128"/>
              </a:rPr>
              <a:t>B</a:t>
            </a:r>
            <a:r>
              <a:rPr lang="ja-JP" altLang="en-US" sz="2000" dirty="0">
                <a:latin typeface="メイリオ" panose="020B0604030504040204" pitchFamily="50" charset="-128"/>
                <a:ea typeface="メイリオ" panose="020B0604030504040204" pitchFamily="50" charset="-128"/>
              </a:rPr>
              <a:t>男さんは公務員を定年退職される。</a:t>
            </a:r>
            <a:endParaRPr lang="en-US" altLang="ja-JP" sz="2000" dirty="0">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そして、退職</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ヶ月後に再飲酒をしてしまう。</a:t>
            </a:r>
            <a:endParaRPr lang="en-US" altLang="ja-JP" sz="2000" dirty="0">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裏切られたと感じた</a:t>
            </a:r>
            <a:r>
              <a:rPr lang="en-US" altLang="ja-JP" sz="2000" dirty="0">
                <a:latin typeface="メイリオ" panose="020B0604030504040204" pitchFamily="50" charset="-128"/>
                <a:ea typeface="メイリオ" panose="020B0604030504040204" pitchFamily="50" charset="-128"/>
              </a:rPr>
              <a:t>A</a:t>
            </a:r>
            <a:r>
              <a:rPr lang="ja-JP" altLang="en-US" sz="2000" dirty="0">
                <a:latin typeface="メイリオ" panose="020B0604030504040204" pitchFamily="50" charset="-128"/>
                <a:ea typeface="メイリオ" panose="020B0604030504040204" pitchFamily="50" charset="-128"/>
              </a:rPr>
              <a:t>子さんは、絶望し、</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家を出て娘宅に身を寄せることとなる。</a:t>
            </a:r>
            <a:endParaRPr lang="en-US" altLang="ja-JP" sz="2000"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20F88368-FC27-E283-E5D9-0A744C80D8CF}"/>
              </a:ext>
            </a:extLst>
          </p:cNvPr>
          <p:cNvGrpSpPr/>
          <p:nvPr/>
        </p:nvGrpSpPr>
        <p:grpSpPr>
          <a:xfrm>
            <a:off x="1256719" y="2075659"/>
            <a:ext cx="3504200" cy="2047874"/>
            <a:chOff x="1301910" y="4066189"/>
            <a:chExt cx="3504200" cy="2047874"/>
          </a:xfrm>
        </p:grpSpPr>
        <p:pic>
          <p:nvPicPr>
            <p:cNvPr id="2052" name="Picture 4">
              <a:extLst>
                <a:ext uri="{FF2B5EF4-FFF2-40B4-BE49-F238E27FC236}">
                  <a16:creationId xmlns:a16="http://schemas.microsoft.com/office/drawing/2014/main" id="{72D497C8-4096-7198-C496-33380BA8AE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1910" y="4066189"/>
              <a:ext cx="1935051" cy="20478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D0C8A61-E41A-FD8C-5AB1-230300CFAC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1150" y="4417000"/>
              <a:ext cx="1614960" cy="1697063"/>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a:extLst>
              <a:ext uri="{FF2B5EF4-FFF2-40B4-BE49-F238E27FC236}">
                <a16:creationId xmlns:a16="http://schemas.microsoft.com/office/drawing/2014/main" id="{CA6782F1-B42E-6CB2-F75B-4E91DBF730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305828" y="1946421"/>
            <a:ext cx="1923451" cy="2306349"/>
          </a:xfrm>
          <a:prstGeom prst="rect">
            <a:avLst/>
          </a:prstGeom>
          <a:noFill/>
          <a:extLst>
            <a:ext uri="{909E8E84-426E-40DD-AFC4-6F175D3DCCD1}">
              <a14:hiddenFill xmlns:a14="http://schemas.microsoft.com/office/drawing/2010/main">
                <a:solidFill>
                  <a:srgbClr val="FFFFFF"/>
                </a:solidFill>
              </a14:hiddenFill>
            </a:ext>
          </a:extLst>
        </p:spPr>
      </p:pic>
      <p:pic>
        <p:nvPicPr>
          <p:cNvPr id="3" name="オーディオ 2">
            <a:hlinkClick r:id="" action="ppaction://media"/>
            <a:extLst>
              <a:ext uri="{FF2B5EF4-FFF2-40B4-BE49-F238E27FC236}">
                <a16:creationId xmlns:a16="http://schemas.microsoft.com/office/drawing/2014/main" id="{D647AFE9-9C62-93B5-87B1-2C815BF1E86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09934263"/>
      </p:ext>
    </p:extLst>
  </p:cSld>
  <p:clrMapOvr>
    <a:masterClrMapping/>
  </p:clrMapOvr>
  <mc:AlternateContent xmlns:mc="http://schemas.openxmlformats.org/markup-compatibility/2006">
    <mc:Choice xmlns:p14="http://schemas.microsoft.com/office/powerpoint/2010/main" Requires="p14">
      <p:transition spd="slow" p14:dur="2000" advTm="29463"/>
    </mc:Choice>
    <mc:Fallback>
      <p:transition spd="slow" advTm="2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050"/>
                                        </p:tgtEl>
                                      </p:cBhvr>
                                    </p:animEffect>
                                    <p:set>
                                      <p:cBhvr>
                                        <p:cTn id="11" dur="1" fill="hold">
                                          <p:stCondLst>
                                            <p:cond delay="499"/>
                                          </p:stCondLst>
                                        </p:cTn>
                                        <p:tgtEl>
                                          <p:spTgt spid="2050"/>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058"/>
                                        </p:tgtEl>
                                        <p:attrNameLst>
                                          <p:attrName>style.visibility</p:attrName>
                                        </p:attrNameLst>
                                      </p:cBhvr>
                                      <p:to>
                                        <p:strVal val="visible"/>
                                      </p:to>
                                    </p:set>
                                    <p:animEffect transition="in" filter="fade">
                                      <p:cBhvr>
                                        <p:cTn id="24"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1513017-E27E-EDB0-A401-5DF75242A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440681" flipV="1">
            <a:off x="6479408" y="187577"/>
            <a:ext cx="4863167" cy="4505679"/>
          </a:xfrm>
          <a:prstGeom prst="rect">
            <a:avLst/>
          </a:prstGeom>
        </p:spPr>
      </p:pic>
      <p:sp>
        <p:nvSpPr>
          <p:cNvPr id="21" name="テキスト ボックス 20">
            <a:extLst>
              <a:ext uri="{FF2B5EF4-FFF2-40B4-BE49-F238E27FC236}">
                <a16:creationId xmlns:a16="http://schemas.microsoft.com/office/drawing/2014/main" id="{CA13FFBB-9F03-4874-1085-B468E39665E5}"/>
              </a:ext>
            </a:extLst>
          </p:cNvPr>
          <p:cNvSpPr txBox="1"/>
          <p:nvPr/>
        </p:nvSpPr>
        <p:spPr>
          <a:xfrm>
            <a:off x="387133" y="892139"/>
            <a:ext cx="4877786" cy="1754326"/>
          </a:xfrm>
          <a:prstGeom prst="rect">
            <a:avLst/>
          </a:prstGeom>
          <a:noFill/>
        </p:spPr>
        <p:txBody>
          <a:bodyPr wrap="square">
            <a:spAutoFit/>
          </a:bodyPr>
          <a:lstStyle/>
          <a:p>
            <a:r>
              <a:rPr kumimoji="1" lang="ja-JP" altLang="en-US" b="1" dirty="0">
                <a:latin typeface="メイリオ" panose="020B0604030504040204" pitchFamily="50" charset="-128"/>
                <a:ea typeface="メイリオ" panose="020B0604030504040204" pitchFamily="50" charset="-128"/>
              </a:rPr>
              <a:t>「抗酒剤を飲んでるのに、なぜお酒を飲むのか私には理解できません」</a:t>
            </a:r>
            <a:r>
              <a:rPr kumimoji="1" lang="ja-JP" altLang="en-US" dirty="0">
                <a:latin typeface="メイリオ" panose="020B0604030504040204" pitchFamily="50" charset="-128"/>
                <a:ea typeface="メイリオ" panose="020B0604030504040204" pitchFamily="50" charset="-128"/>
              </a:rPr>
              <a:t>と不信感をあらわにされるが、</a:t>
            </a:r>
            <a:r>
              <a:rPr kumimoji="1" lang="ja-JP" altLang="en-US" b="1" dirty="0">
                <a:latin typeface="メイリオ" panose="020B0604030504040204" pitchFamily="50" charset="-128"/>
                <a:ea typeface="メイリオ" panose="020B0604030504040204" pitchFamily="50" charset="-128"/>
              </a:rPr>
              <a:t>「夫は飲酒時と素面の時とでは、まるで別人です。お酒を飲まなければ、私にはもったいないくらいの人です」</a:t>
            </a:r>
            <a:r>
              <a:rPr kumimoji="1" lang="ja-JP" altLang="en-US" dirty="0">
                <a:latin typeface="メイリオ" panose="020B0604030504040204" pitchFamily="50" charset="-128"/>
                <a:ea typeface="メイリオ" panose="020B0604030504040204" pitchFamily="50" charset="-128"/>
              </a:rPr>
              <a:t>と涙を流される。</a:t>
            </a:r>
            <a:endParaRPr kumimoji="1" lang="en-US" altLang="ja-JP" dirty="0">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172BF6DA-6B54-CED7-CCFF-9B1795433194}"/>
              </a:ext>
            </a:extLst>
          </p:cNvPr>
          <p:cNvGrpSpPr/>
          <p:nvPr/>
        </p:nvGrpSpPr>
        <p:grpSpPr>
          <a:xfrm>
            <a:off x="7724775" y="1066800"/>
            <a:ext cx="2524125" cy="3190875"/>
            <a:chOff x="4247861" y="1584495"/>
            <a:chExt cx="1952101" cy="2617610"/>
          </a:xfrm>
        </p:grpSpPr>
        <p:pic>
          <p:nvPicPr>
            <p:cNvPr id="15" name="図 14">
              <a:extLst>
                <a:ext uri="{FF2B5EF4-FFF2-40B4-BE49-F238E27FC236}">
                  <a16:creationId xmlns:a16="http://schemas.microsoft.com/office/drawing/2014/main" id="{9D166521-BDEA-90DF-8FBF-3451690412C6}"/>
                </a:ext>
              </a:extLst>
            </p:cNvPr>
            <p:cNvPicPr>
              <a:picLocks noChangeAspect="1"/>
            </p:cNvPicPr>
            <p:nvPr/>
          </p:nvPicPr>
          <p:blipFill>
            <a:blip r:embed="rId6"/>
            <a:stretch>
              <a:fillRect/>
            </a:stretch>
          </p:blipFill>
          <p:spPr>
            <a:xfrm>
              <a:off x="4386112" y="1584495"/>
              <a:ext cx="1813850" cy="1695950"/>
            </a:xfrm>
            <a:prstGeom prst="rect">
              <a:avLst/>
            </a:prstGeom>
          </p:spPr>
        </p:pic>
        <p:pic>
          <p:nvPicPr>
            <p:cNvPr id="1036" name="Picture 12">
              <a:extLst>
                <a:ext uri="{FF2B5EF4-FFF2-40B4-BE49-F238E27FC236}">
                  <a16:creationId xmlns:a16="http://schemas.microsoft.com/office/drawing/2014/main" id="{11B107FF-C806-A684-D821-33514C435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7861" y="2506155"/>
              <a:ext cx="1908337" cy="169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131EEEDC-7F25-A186-A54B-599DA7C430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6774" y="4407469"/>
            <a:ext cx="2679412" cy="25722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4EE5E2B-352A-3465-E577-59356115D9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3879" y="5052705"/>
            <a:ext cx="127435" cy="1390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19522C2B-DC10-D048-4E83-797D3B2BB2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1614" y="5042545"/>
            <a:ext cx="127435" cy="13905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77F487D-DDD4-62CC-7BCA-A55FB5ED4144}"/>
              </a:ext>
            </a:extLst>
          </p:cNvPr>
          <p:cNvSpPr txBox="1"/>
          <p:nvPr/>
        </p:nvSpPr>
        <p:spPr>
          <a:xfrm>
            <a:off x="387132" y="3470784"/>
            <a:ext cx="4877785" cy="1477328"/>
          </a:xfrm>
          <a:prstGeom prst="rect">
            <a:avLst/>
          </a:prstGeom>
          <a:noFill/>
        </p:spPr>
        <p:txBody>
          <a:bodyPr wrap="square">
            <a:spAutoFit/>
          </a:bodyPr>
          <a:lstStyle/>
          <a:p>
            <a:r>
              <a:rPr kumimoji="1" lang="en-US" altLang="ja-JP" dirty="0">
                <a:latin typeface="メイリオ" panose="020B0604030504040204" pitchFamily="50" charset="-128"/>
                <a:ea typeface="メイリオ" panose="020B0604030504040204" pitchFamily="50" charset="-128"/>
              </a:rPr>
              <a:t>B</a:t>
            </a:r>
            <a:r>
              <a:rPr kumimoji="1" lang="ja-JP" altLang="en-US" dirty="0">
                <a:latin typeface="メイリオ" panose="020B0604030504040204" pitchFamily="50" charset="-128"/>
                <a:ea typeface="メイリオ" panose="020B0604030504040204" pitchFamily="50" charset="-128"/>
              </a:rPr>
              <a:t>男さんへの深い愛情がありながらも、</a:t>
            </a:r>
            <a:r>
              <a:rPr kumimoji="1" lang="ja-JP" altLang="en-US" b="1" dirty="0">
                <a:latin typeface="メイリオ" panose="020B0604030504040204" pitchFamily="50" charset="-128"/>
                <a:ea typeface="メイリオ" panose="020B0604030504040204" pitchFamily="50" charset="-128"/>
              </a:rPr>
              <a:t>「夫からメールが来ますが出ません。娘から放ってとくよう言われ、そのままにしています。でも、夫が死んでしまったらと不安です。」</a:t>
            </a:r>
            <a:r>
              <a:rPr kumimoji="1" lang="ja-JP" altLang="en-US" dirty="0">
                <a:latin typeface="メイリオ" panose="020B0604030504040204" pitchFamily="50" charset="-128"/>
                <a:ea typeface="メイリオ" panose="020B0604030504040204" pitchFamily="50" charset="-128"/>
              </a:rPr>
              <a:t>という訴えでした。</a:t>
            </a:r>
            <a:endParaRPr kumimoji="1" lang="en-US" altLang="ja-JP" dirty="0">
              <a:latin typeface="メイリオ" panose="020B0604030504040204" pitchFamily="50" charset="-128"/>
              <a:ea typeface="メイリオ" panose="020B0604030504040204" pitchFamily="50" charset="-128"/>
            </a:endParaRPr>
          </a:p>
        </p:txBody>
      </p:sp>
      <p:pic>
        <p:nvPicPr>
          <p:cNvPr id="6" name="オーディオ 5">
            <a:hlinkClick r:id="" action="ppaction://media"/>
            <a:extLst>
              <a:ext uri="{FF2B5EF4-FFF2-40B4-BE49-F238E27FC236}">
                <a16:creationId xmlns:a16="http://schemas.microsoft.com/office/drawing/2014/main" id="{D1F81F1D-1030-64AA-6CFB-029BCA8D0D0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1600858"/>
      </p:ext>
    </p:extLst>
  </p:cSld>
  <p:clrMapOvr>
    <a:masterClrMapping/>
  </p:clrMapOvr>
  <mc:AlternateContent xmlns:mc="http://schemas.openxmlformats.org/markup-compatibility/2006">
    <mc:Choice xmlns:p14="http://schemas.microsoft.com/office/powerpoint/2010/main" Requires="p14">
      <p:transition spd="slow" p14:dur="2000" advTm="41207"/>
    </mc:Choice>
    <mc:Fallback>
      <p:transition spd="slow" advTm="41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40D40FF-6E7F-EF17-461A-83835ED1D7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51" y="-387679"/>
            <a:ext cx="6477000" cy="6981826"/>
          </a:xfrm>
          <a:prstGeom prst="rect">
            <a:avLst/>
          </a:prstGeom>
        </p:spPr>
      </p:pic>
      <p:pic>
        <p:nvPicPr>
          <p:cNvPr id="12" name="図 11">
            <a:extLst>
              <a:ext uri="{FF2B5EF4-FFF2-40B4-BE49-F238E27FC236}">
                <a16:creationId xmlns:a16="http://schemas.microsoft.com/office/drawing/2014/main" id="{4E80EE1D-4E2F-0F93-F7D1-8A166B142EA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87" b="100000" l="7457" r="79159">
                        <a14:foregroundMark x1="60803" y1="41750" x2="60803" y2="41750"/>
                        <a14:foregroundMark x1="47419" y1="42324" x2="57935" y2="42181"/>
                      </a14:backgroundRemoval>
                    </a14:imgEffect>
                  </a14:imgLayer>
                </a14:imgProps>
              </a:ext>
              <a:ext uri="{28A0092B-C50C-407E-A947-70E740481C1C}">
                <a14:useLocalDpi xmlns:a14="http://schemas.microsoft.com/office/drawing/2010/main" val="0"/>
              </a:ext>
            </a:extLst>
          </a:blip>
          <a:stretch>
            <a:fillRect/>
          </a:stretch>
        </p:blipFill>
        <p:spPr>
          <a:xfrm>
            <a:off x="5608790" y="2827677"/>
            <a:ext cx="3024188" cy="4030323"/>
          </a:xfrm>
          <a:prstGeom prst="rect">
            <a:avLst/>
          </a:prstGeom>
        </p:spPr>
      </p:pic>
      <p:grpSp>
        <p:nvGrpSpPr>
          <p:cNvPr id="25" name="グループ化 24">
            <a:extLst>
              <a:ext uri="{FF2B5EF4-FFF2-40B4-BE49-F238E27FC236}">
                <a16:creationId xmlns:a16="http://schemas.microsoft.com/office/drawing/2014/main" id="{B5F8C8BD-15E9-CD55-19F9-42A545A2F812}"/>
              </a:ext>
            </a:extLst>
          </p:cNvPr>
          <p:cNvGrpSpPr/>
          <p:nvPr/>
        </p:nvGrpSpPr>
        <p:grpSpPr>
          <a:xfrm>
            <a:off x="-1" y="3978538"/>
            <a:ext cx="2565094" cy="2975645"/>
            <a:chOff x="-1" y="3991238"/>
            <a:chExt cx="2565094" cy="2975645"/>
          </a:xfrm>
        </p:grpSpPr>
        <p:pic>
          <p:nvPicPr>
            <p:cNvPr id="20" name="Picture 2">
              <a:extLst>
                <a:ext uri="{FF2B5EF4-FFF2-40B4-BE49-F238E27FC236}">
                  <a16:creationId xmlns:a16="http://schemas.microsoft.com/office/drawing/2014/main" id="{7ADDF321-D595-E9EB-180F-62BE506A994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304" r="11683" b="25920"/>
            <a:stretch/>
          </p:blipFill>
          <p:spPr bwMode="auto">
            <a:xfrm flipH="1">
              <a:off x="-1" y="4311735"/>
              <a:ext cx="1644820" cy="26551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CE47414E-86B5-4AB1-609B-00CA1ADE019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8073" b="75260" l="50625" r="99625">
                          <a14:foregroundMark x1="58000" y1="62891" x2="58000" y2="62891"/>
                          <a14:foregroundMark x1="56125" y1="61458" x2="93250" y2="63932"/>
                          <a14:foregroundMark x1="53625" y1="61328" x2="54000" y2="71615"/>
                          <a14:foregroundMark x1="55875" y1="71745" x2="85375" y2="72526"/>
                          <a14:foregroundMark x1="96125" y1="65365" x2="89250" y2="74219"/>
                          <a14:foregroundMark x1="52125" y1="60807" x2="52500" y2="72786"/>
                          <a14:foregroundMark x1="51375" y1="60417" x2="51125" y2="72917"/>
                          <a14:foregroundMark x1="54000" y1="59115" x2="57000" y2="59766"/>
                          <a14:foregroundMark x1="74625" y1="59766" x2="78750" y2="61458"/>
                          <a14:foregroundMark x1="75250" y1="59635" x2="79375" y2="60286"/>
                        </a14:backgroundRemoval>
                      </a14:imgEffect>
                    </a14:imgLayer>
                  </a14:imgProps>
                </a:ext>
                <a:ext uri="{28A0092B-C50C-407E-A947-70E740481C1C}">
                  <a14:useLocalDpi xmlns:a14="http://schemas.microsoft.com/office/drawing/2010/main" val="0"/>
                </a:ext>
              </a:extLst>
            </a:blip>
            <a:srcRect l="49304" t="58980" r="722" b="25920"/>
            <a:stretch/>
          </p:blipFill>
          <p:spPr bwMode="auto">
            <a:xfrm rot="21281566">
              <a:off x="245558" y="6382540"/>
              <a:ext cx="2106899" cy="546923"/>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3835571C-531A-49BE-83EE-A19E38619EB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780" b="92373" l="50424" r="97458">
                          <a14:foregroundMark x1="56780" y1="80932" x2="56780" y2="80932"/>
                          <a14:foregroundMark x1="67373" y1="87288" x2="67373" y2="87288"/>
                          <a14:foregroundMark x1="66525" y1="82203" x2="66525" y2="82203"/>
                        </a14:backgroundRemoval>
                      </a14:imgEffect>
                    </a14:imgLayer>
                  </a14:imgProps>
                </a:ext>
                <a:ext uri="{28A0092B-C50C-407E-A947-70E740481C1C}">
                  <a14:useLocalDpi xmlns:a14="http://schemas.microsoft.com/office/drawing/2010/main" val="0"/>
                </a:ext>
              </a:extLst>
            </a:blip>
            <a:srcRect l="46662" t="6818" b="4675"/>
            <a:stretch/>
          </p:blipFill>
          <p:spPr>
            <a:xfrm>
              <a:off x="1259255" y="3991238"/>
              <a:ext cx="1305838" cy="2166857"/>
            </a:xfrm>
            <a:prstGeom prst="rect">
              <a:avLst/>
            </a:prstGeom>
          </p:spPr>
        </p:pic>
      </p:grpSp>
      <p:grpSp>
        <p:nvGrpSpPr>
          <p:cNvPr id="4" name="グループ化 3">
            <a:extLst>
              <a:ext uri="{FF2B5EF4-FFF2-40B4-BE49-F238E27FC236}">
                <a16:creationId xmlns:a16="http://schemas.microsoft.com/office/drawing/2014/main" id="{EEE13940-380D-EB53-E190-422091DD67B3}"/>
              </a:ext>
            </a:extLst>
          </p:cNvPr>
          <p:cNvGrpSpPr/>
          <p:nvPr/>
        </p:nvGrpSpPr>
        <p:grpSpPr>
          <a:xfrm>
            <a:off x="554736" y="1207913"/>
            <a:ext cx="5274426" cy="2655148"/>
            <a:chOff x="554736" y="1207913"/>
            <a:chExt cx="5274426" cy="2655148"/>
          </a:xfrm>
        </p:grpSpPr>
        <p:pic>
          <p:nvPicPr>
            <p:cNvPr id="14" name="図 13">
              <a:extLst>
                <a:ext uri="{FF2B5EF4-FFF2-40B4-BE49-F238E27FC236}">
                  <a16:creationId xmlns:a16="http://schemas.microsoft.com/office/drawing/2014/main" id="{0E145CC2-437E-5A14-71C2-217CA6B50A8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3800" r="96200">
                          <a14:foregroundMark x1="22800" y1="6953" x2="21800" y2="40286"/>
                          <a14:foregroundMark x1="29400" y1="34969" x2="28600" y2="48671"/>
                          <a14:foregroundMark x1="26800" y1="34969" x2="31600" y2="34765"/>
                          <a14:foregroundMark x1="43800" y1="21881" x2="42000" y2="35583"/>
                          <a14:foregroundMark x1="38200" y1="21881" x2="46200" y2="21677"/>
                          <a14:foregroundMark x1="25800" y1="21881" x2="25800" y2="24949"/>
                          <a14:foregroundMark x1="74800" y1="41922" x2="75000" y2="45399"/>
                          <a14:foregroundMark x1="47600" y1="53374" x2="47600" y2="53374"/>
                          <a14:foregroundMark x1="44600" y1="70961" x2="44600" y2="70961"/>
                          <a14:foregroundMark x1="43800" y1="82209" x2="43800" y2="82209"/>
                          <a14:foregroundMark x1="91400" y1="83640" x2="91400" y2="83640"/>
                          <a14:foregroundMark x1="89000" y1="64008" x2="89000" y2="64008"/>
                          <a14:backgroundMark x1="49200" y1="54601" x2="49200" y2="54601"/>
                        </a14:backgroundRemoval>
                      </a14:imgEffect>
                    </a14:imgLayer>
                  </a14:imgProps>
                </a:ext>
                <a:ext uri="{28A0092B-C50C-407E-A947-70E740481C1C}">
                  <a14:useLocalDpi xmlns:a14="http://schemas.microsoft.com/office/drawing/2010/main" val="0"/>
                </a:ext>
              </a:extLst>
            </a:blip>
            <a:stretch>
              <a:fillRect/>
            </a:stretch>
          </p:blipFill>
          <p:spPr>
            <a:xfrm>
              <a:off x="554736" y="1207913"/>
              <a:ext cx="2714875" cy="2655148"/>
            </a:xfrm>
            <a:prstGeom prst="rect">
              <a:avLst/>
            </a:prstGeom>
          </p:spPr>
        </p:pic>
        <p:sp>
          <p:nvSpPr>
            <p:cNvPr id="24" name="テキスト ボックス 23">
              <a:extLst>
                <a:ext uri="{FF2B5EF4-FFF2-40B4-BE49-F238E27FC236}">
                  <a16:creationId xmlns:a16="http://schemas.microsoft.com/office/drawing/2014/main" id="{30F77DEE-F280-FFB1-FDD9-EF3543B8F75A}"/>
                </a:ext>
              </a:extLst>
            </p:cNvPr>
            <p:cNvSpPr txBox="1"/>
            <p:nvPr/>
          </p:nvSpPr>
          <p:spPr>
            <a:xfrm>
              <a:off x="3269611" y="1968421"/>
              <a:ext cx="2559551" cy="1631216"/>
            </a:xfrm>
            <a:prstGeom prst="rect">
              <a:avLst/>
            </a:prstGeom>
            <a:noFill/>
          </p:spPr>
          <p:txBody>
            <a:bodyPr wrap="square">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断酒をするための努力に協力は惜しまないが、飲酒を継続するための協力は一切しない</a:t>
              </a:r>
              <a:endParaRPr lang="ja-JP" altLang="en-US" sz="2000" b="1" dirty="0">
                <a:solidFill>
                  <a:srgbClr val="C00000"/>
                </a:solidFill>
              </a:endParaRPr>
            </a:p>
          </p:txBody>
        </p:sp>
      </p:grpSp>
      <p:grpSp>
        <p:nvGrpSpPr>
          <p:cNvPr id="5" name="グループ化 4">
            <a:extLst>
              <a:ext uri="{FF2B5EF4-FFF2-40B4-BE49-F238E27FC236}">
                <a16:creationId xmlns:a16="http://schemas.microsoft.com/office/drawing/2014/main" id="{ECCD4D17-4BBE-B4E3-6390-75769254AD49}"/>
              </a:ext>
            </a:extLst>
          </p:cNvPr>
          <p:cNvGrpSpPr/>
          <p:nvPr/>
        </p:nvGrpSpPr>
        <p:grpSpPr>
          <a:xfrm>
            <a:off x="7120884" y="0"/>
            <a:ext cx="3614705" cy="2967942"/>
            <a:chOff x="6767835" y="102757"/>
            <a:chExt cx="3614705" cy="2967942"/>
          </a:xfrm>
        </p:grpSpPr>
        <p:pic>
          <p:nvPicPr>
            <p:cNvPr id="26" name="図 25">
              <a:extLst>
                <a:ext uri="{FF2B5EF4-FFF2-40B4-BE49-F238E27FC236}">
                  <a16:creationId xmlns:a16="http://schemas.microsoft.com/office/drawing/2014/main" id="{DDFEC367-4095-F603-686A-6FE9D61E5A83}"/>
                </a:ext>
              </a:extLst>
            </p:cNvPr>
            <p:cNvPicPr>
              <a:picLocks/>
            </p:cNvPicPr>
            <p:nvPr/>
          </p:nvPicPr>
          <p:blipFill>
            <a:blip r:embed="rId16">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8963930" flipV="1">
              <a:off x="6767835" y="102757"/>
              <a:ext cx="3614705" cy="2967942"/>
            </a:xfrm>
            <a:prstGeom prst="rect">
              <a:avLst/>
            </a:prstGeom>
          </p:spPr>
        </p:pic>
        <p:sp>
          <p:nvSpPr>
            <p:cNvPr id="28" name="テキスト ボックス 27">
              <a:extLst>
                <a:ext uri="{FF2B5EF4-FFF2-40B4-BE49-F238E27FC236}">
                  <a16:creationId xmlns:a16="http://schemas.microsoft.com/office/drawing/2014/main" id="{4F579178-BBBC-8EA6-E8EC-8BCE51E2BF79}"/>
                </a:ext>
              </a:extLst>
            </p:cNvPr>
            <p:cNvSpPr txBox="1"/>
            <p:nvPr/>
          </p:nvSpPr>
          <p:spPr>
            <a:xfrm>
              <a:off x="7484050" y="1303027"/>
              <a:ext cx="2470150" cy="1200329"/>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朝、抗酒剤服用を見守る行為は断酒のためという目的があり、それは良しとする。</a:t>
              </a:r>
              <a:endParaRPr lang="en-US" altLang="ja-JP" dirty="0">
                <a:latin typeface="メイリオ" panose="020B0604030504040204" pitchFamily="50" charset="-128"/>
                <a:ea typeface="メイリオ" panose="020B0604030504040204" pitchFamily="50" charset="-128"/>
              </a:endParaRPr>
            </a:p>
          </p:txBody>
        </p:sp>
      </p:grpSp>
      <p:pic>
        <p:nvPicPr>
          <p:cNvPr id="32" name="Picture 10">
            <a:extLst>
              <a:ext uri="{FF2B5EF4-FFF2-40B4-BE49-F238E27FC236}">
                <a16:creationId xmlns:a16="http://schemas.microsoft.com/office/drawing/2014/main" id="{F2308460-0D79-4BF3-4C97-268089522E3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19199" y="5220209"/>
            <a:ext cx="142735" cy="1557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a:extLst>
              <a:ext uri="{FF2B5EF4-FFF2-40B4-BE49-F238E27FC236}">
                <a16:creationId xmlns:a16="http://schemas.microsoft.com/office/drawing/2014/main" id="{B30386AA-CEA3-C7AD-344E-C88C49F6E28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686434" y="5222749"/>
            <a:ext cx="142735" cy="155750"/>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3FA36DC9-F530-A697-5C9E-BD4EBFF9413C}"/>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rot="10187653">
            <a:off x="2447671" y="4519985"/>
            <a:ext cx="3497041" cy="2019970"/>
          </a:xfrm>
          <a:prstGeom prst="rect">
            <a:avLst/>
          </a:prstGeom>
        </p:spPr>
      </p:pic>
      <p:sp>
        <p:nvSpPr>
          <p:cNvPr id="3" name="テキスト ボックス 2">
            <a:extLst>
              <a:ext uri="{FF2B5EF4-FFF2-40B4-BE49-F238E27FC236}">
                <a16:creationId xmlns:a16="http://schemas.microsoft.com/office/drawing/2014/main" id="{101BA39A-93DB-423F-8661-5534EC1751E1}"/>
              </a:ext>
            </a:extLst>
          </p:cNvPr>
          <p:cNvSpPr txBox="1"/>
          <p:nvPr/>
        </p:nvSpPr>
        <p:spPr>
          <a:xfrm>
            <a:off x="2995179" y="5161154"/>
            <a:ext cx="2539424" cy="923330"/>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放っておくことと見放すことの違いが分からない</a:t>
            </a:r>
            <a:r>
              <a:rPr lang="en-US" altLang="ja-JP" dirty="0">
                <a:latin typeface="メイリオ" panose="020B0604030504040204" pitchFamily="50" charset="-128"/>
                <a:ea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AA7C6B99-FB91-5526-449C-316C9A80EBA4}"/>
              </a:ext>
            </a:extLst>
          </p:cNvPr>
          <p:cNvGrpSpPr/>
          <p:nvPr/>
        </p:nvGrpSpPr>
        <p:grpSpPr>
          <a:xfrm>
            <a:off x="7944846" y="3804067"/>
            <a:ext cx="4247154" cy="2137588"/>
            <a:chOff x="5918659" y="4372495"/>
            <a:chExt cx="5969000" cy="1446414"/>
          </a:xfrm>
        </p:grpSpPr>
        <p:sp>
          <p:nvSpPr>
            <p:cNvPr id="9" name="四角形: 角を丸くする 8">
              <a:extLst>
                <a:ext uri="{FF2B5EF4-FFF2-40B4-BE49-F238E27FC236}">
                  <a16:creationId xmlns:a16="http://schemas.microsoft.com/office/drawing/2014/main" id="{E3A34DFA-D517-150A-7F60-B229AFDCD0A6}"/>
                </a:ext>
              </a:extLst>
            </p:cNvPr>
            <p:cNvSpPr/>
            <p:nvPr/>
          </p:nvSpPr>
          <p:spPr>
            <a:xfrm>
              <a:off x="6616931" y="4372495"/>
              <a:ext cx="4937760" cy="1446414"/>
            </a:xfrm>
            <a:prstGeom prst="roundRect">
              <a:avLst/>
            </a:prstGeom>
            <a:solidFill>
              <a:srgbClr val="FFFF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9D6CAF4-E129-E17D-B0B8-AC70631CE991}"/>
                </a:ext>
              </a:extLst>
            </p:cNvPr>
            <p:cNvSpPr txBox="1"/>
            <p:nvPr/>
          </p:nvSpPr>
          <p:spPr>
            <a:xfrm>
              <a:off x="5918659" y="4518830"/>
              <a:ext cx="5969000" cy="312389"/>
            </a:xfrm>
            <a:prstGeom prst="rect">
              <a:avLst/>
            </a:prstGeom>
            <a:noFill/>
          </p:spPr>
          <p:txBody>
            <a:bodyPr wrap="square">
              <a:spAutoFit/>
            </a:bodyPr>
            <a:lstStyle/>
            <a:p>
              <a:pPr algn="ctr"/>
              <a:endParaRPr lang="en-US" altLang="ja-JP" sz="2400" b="1" dirty="0">
                <a:latin typeface="メイリオ" panose="020B0604030504040204" pitchFamily="50" charset="-128"/>
                <a:ea typeface="メイリオ" panose="020B0604030504040204" pitchFamily="50" charset="-128"/>
              </a:endParaRPr>
            </a:p>
          </p:txBody>
        </p:sp>
      </p:grpSp>
      <p:sp>
        <p:nvSpPr>
          <p:cNvPr id="19" name="テキスト ボックス 18">
            <a:extLst>
              <a:ext uri="{FF2B5EF4-FFF2-40B4-BE49-F238E27FC236}">
                <a16:creationId xmlns:a16="http://schemas.microsoft.com/office/drawing/2014/main" id="{2138376F-BE10-3DC6-6C06-0402DA818319}"/>
              </a:ext>
            </a:extLst>
          </p:cNvPr>
          <p:cNvSpPr txBox="1"/>
          <p:nvPr/>
        </p:nvSpPr>
        <p:spPr>
          <a:xfrm>
            <a:off x="8573974" y="4101284"/>
            <a:ext cx="3340875" cy="1661993"/>
          </a:xfrm>
          <a:prstGeom prst="rect">
            <a:avLst/>
          </a:prstGeom>
          <a:noFill/>
        </p:spPr>
        <p:txBody>
          <a:bodyPr wrap="square">
            <a:spAutoFit/>
          </a:bodyPr>
          <a:lstStyle/>
          <a:p>
            <a:r>
              <a:rPr lang="ja-JP" altLang="en-US" b="1" i="0" dirty="0">
                <a:solidFill>
                  <a:srgbClr val="202122"/>
                </a:solidFill>
                <a:effectLst/>
                <a:latin typeface="Arial" panose="020B0604020202020204" pitchFamily="34" charset="0"/>
              </a:rPr>
              <a:t>共依存</a:t>
            </a:r>
            <a:r>
              <a:rPr lang="ja-JP" altLang="en-US" b="0" i="0" dirty="0">
                <a:solidFill>
                  <a:srgbClr val="202122"/>
                </a:solidFill>
                <a:effectLst/>
                <a:latin typeface="Arial" panose="020B0604020202020204" pitchFamily="34" charset="0"/>
              </a:rPr>
              <a:t>とは、自分と特定の相手がその関係性に過剰に依存しており、その</a:t>
            </a:r>
            <a:r>
              <a:rPr lang="ja-JP" altLang="en-US" b="1" i="0" strike="noStrike" dirty="0">
                <a:solidFill>
                  <a:srgbClr val="FF0000"/>
                </a:solidFill>
                <a:effectLst/>
                <a:latin typeface="Arial" panose="020B0604020202020204" pitchFamily="34" charset="0"/>
              </a:rPr>
              <a:t>人間関係</a:t>
            </a:r>
            <a:r>
              <a:rPr lang="ja-JP" altLang="en-US" b="1" i="0" dirty="0">
                <a:solidFill>
                  <a:srgbClr val="FF0000"/>
                </a:solidFill>
                <a:effectLst/>
                <a:latin typeface="Arial" panose="020B0604020202020204" pitchFamily="34" charset="0"/>
              </a:rPr>
              <a:t>に囚われている関係への</a:t>
            </a:r>
            <a:r>
              <a:rPr lang="ja-JP" altLang="en-US" b="1" i="0" strike="noStrike" dirty="0">
                <a:solidFill>
                  <a:srgbClr val="FF0000"/>
                </a:solidFill>
                <a:effectLst/>
                <a:latin typeface="Arial" panose="020B0604020202020204" pitchFamily="34" charset="0"/>
              </a:rPr>
              <a:t>嗜癖</a:t>
            </a:r>
            <a:r>
              <a:rPr lang="ja-JP" altLang="en-US" b="1" i="0" dirty="0">
                <a:solidFill>
                  <a:srgbClr val="FF0000"/>
                </a:solidFill>
                <a:effectLst/>
                <a:latin typeface="Arial" panose="020B0604020202020204" pitchFamily="34" charset="0"/>
              </a:rPr>
              <a:t>状態</a:t>
            </a:r>
            <a:r>
              <a:rPr lang="ja-JP" altLang="en-US" b="0" i="0" dirty="0">
                <a:solidFill>
                  <a:srgbClr val="FF0000"/>
                </a:solidFill>
                <a:effectLst/>
                <a:latin typeface="Arial" panose="020B0604020202020204" pitchFamily="34" charset="0"/>
              </a:rPr>
              <a:t>（アディクション）</a:t>
            </a:r>
            <a:r>
              <a:rPr lang="ja-JP" altLang="en-US" b="0" i="0" dirty="0">
                <a:solidFill>
                  <a:srgbClr val="202122"/>
                </a:solidFill>
                <a:effectLst/>
                <a:latin typeface="Arial" panose="020B0604020202020204" pitchFamily="34" charset="0"/>
              </a:rPr>
              <a:t>を指す</a:t>
            </a:r>
            <a:endParaRPr lang="en-US" altLang="ja-JP" b="0" i="0" dirty="0">
              <a:solidFill>
                <a:srgbClr val="202122"/>
              </a:solidFill>
              <a:effectLst/>
              <a:latin typeface="Arial" panose="020B0604020202020204" pitchFamily="34" charset="0"/>
            </a:endParaRPr>
          </a:p>
          <a:p>
            <a:pPr algn="r"/>
            <a:r>
              <a:rPr lang="en-US" altLang="ja-JP" sz="1200" dirty="0">
                <a:solidFill>
                  <a:srgbClr val="202122"/>
                </a:solidFill>
                <a:latin typeface="Arial" panose="020B0604020202020204" pitchFamily="34" charset="0"/>
              </a:rPr>
              <a:t>(</a:t>
            </a:r>
            <a:r>
              <a:rPr lang="en-US" altLang="ja-JP" sz="1200" dirty="0" err="1">
                <a:solidFill>
                  <a:srgbClr val="202122"/>
                </a:solidFill>
                <a:latin typeface="Arial" panose="020B0604020202020204" pitchFamily="34" charset="0"/>
              </a:rPr>
              <a:t>wikipedia</a:t>
            </a:r>
            <a:r>
              <a:rPr lang="ja-JP" altLang="en-US" sz="1200" dirty="0">
                <a:solidFill>
                  <a:srgbClr val="202122"/>
                </a:solidFill>
                <a:latin typeface="Arial" panose="020B0604020202020204" pitchFamily="34" charset="0"/>
              </a:rPr>
              <a:t>より）</a:t>
            </a:r>
            <a:endParaRPr lang="ja-JP" altLang="en-US" dirty="0"/>
          </a:p>
        </p:txBody>
      </p:sp>
      <p:pic>
        <p:nvPicPr>
          <p:cNvPr id="7" name="オーディオ 6">
            <a:hlinkClick r:id="" action="ppaction://media"/>
            <a:extLst>
              <a:ext uri="{FF2B5EF4-FFF2-40B4-BE49-F238E27FC236}">
                <a16:creationId xmlns:a16="http://schemas.microsoft.com/office/drawing/2014/main" id="{15FC09B1-605A-D31A-CC9B-51D80F5BE2EA}"/>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33325136"/>
      </p:ext>
    </p:extLst>
  </p:cSld>
  <p:clrMapOvr>
    <a:masterClrMapping/>
  </p:clrMapOvr>
  <mc:AlternateContent xmlns:mc="http://schemas.openxmlformats.org/markup-compatibility/2006">
    <mc:Choice xmlns:p14="http://schemas.microsoft.com/office/powerpoint/2010/main" Requires="p14">
      <p:transition spd="slow" p14:dur="2000" advTm="34320"/>
    </mc:Choice>
    <mc:Fallback>
      <p:transition spd="slow" advTm="3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nodeType="afterEffect">
                                  <p:stCondLst>
                                    <p:cond delay="7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0EF344E-6713-CE5D-75B4-DBCDEC3F2E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51" y="-387679"/>
            <a:ext cx="6477000" cy="6981826"/>
          </a:xfrm>
          <a:prstGeom prst="rect">
            <a:avLst/>
          </a:prstGeom>
        </p:spPr>
      </p:pic>
      <p:sp>
        <p:nvSpPr>
          <p:cNvPr id="3" name="テキスト ボックス 2">
            <a:extLst>
              <a:ext uri="{FF2B5EF4-FFF2-40B4-BE49-F238E27FC236}">
                <a16:creationId xmlns:a16="http://schemas.microsoft.com/office/drawing/2014/main" id="{6D2EF4F6-2897-8CCD-8412-2111D7735B3F}"/>
              </a:ext>
            </a:extLst>
          </p:cNvPr>
          <p:cNvSpPr txBox="1"/>
          <p:nvPr/>
        </p:nvSpPr>
        <p:spPr>
          <a:xfrm>
            <a:off x="6289964" y="233998"/>
            <a:ext cx="5767960" cy="1200329"/>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長女さんに入院を勧めてもらうことになる。</a:t>
            </a:r>
            <a:br>
              <a:rPr lang="en-US" altLang="ja-JP" dirty="0">
                <a:latin typeface="メイリオ" panose="020B0604030504040204" pitchFamily="50" charset="-128"/>
                <a:ea typeface="メイリオ" panose="020B0604030504040204" pitchFamily="50" charset="-128"/>
              </a:rPr>
            </a:br>
            <a:endParaRPr lang="ja-JP" altLang="en-US"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即入院できるよう、アルコール専門病院にあらかじめ相談しておくよう勧める。</a:t>
            </a:r>
            <a:endParaRPr lang="en-US" altLang="ja-JP" dirty="0">
              <a:latin typeface="メイリオ" panose="020B0604030504040204" pitchFamily="50" charset="-128"/>
              <a:ea typeface="メイリオ" panose="020B0604030504040204" pitchFamily="50" charset="-128"/>
            </a:endParaRPr>
          </a:p>
        </p:txBody>
      </p:sp>
      <p:grpSp>
        <p:nvGrpSpPr>
          <p:cNvPr id="4" name="グループ化 3">
            <a:extLst>
              <a:ext uri="{FF2B5EF4-FFF2-40B4-BE49-F238E27FC236}">
                <a16:creationId xmlns:a16="http://schemas.microsoft.com/office/drawing/2014/main" id="{323C8C90-528B-0E3E-8F8A-681FA9B186BB}"/>
              </a:ext>
            </a:extLst>
          </p:cNvPr>
          <p:cNvGrpSpPr/>
          <p:nvPr/>
        </p:nvGrpSpPr>
        <p:grpSpPr>
          <a:xfrm>
            <a:off x="6146681" y="1654734"/>
            <a:ext cx="5910699" cy="5265453"/>
            <a:chOff x="5659001" y="1654734"/>
            <a:chExt cx="5910699" cy="5265453"/>
          </a:xfrm>
        </p:grpSpPr>
        <p:pic>
          <p:nvPicPr>
            <p:cNvPr id="15" name="図 14">
              <a:extLst>
                <a:ext uri="{FF2B5EF4-FFF2-40B4-BE49-F238E27FC236}">
                  <a16:creationId xmlns:a16="http://schemas.microsoft.com/office/drawing/2014/main" id="{96D9DB3A-81B8-86EB-1E30-BBAC5F3BDF4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422" r="100000">
                          <a14:foregroundMark x1="1055" y1="4331" x2="98734" y2="4520"/>
                          <a14:foregroundMark x1="1266" y1="56121" x2="98734" y2="55932"/>
                          <a14:foregroundMark x1="50000" y1="56497" x2="50000" y2="89266"/>
                          <a14:foregroundMark x1="50000" y1="89266" x2="50000" y2="89266"/>
                          <a14:foregroundMark x1="50000" y1="89266" x2="50000" y2="89266"/>
                          <a14:foregroundMark x1="49578" y1="90207" x2="61392" y2="80979"/>
                          <a14:foregroundMark x1="49578" y1="89454" x2="39873" y2="82486"/>
                          <a14:foregroundMark x1="47890" y1="72693" x2="27215" y2="98493"/>
                          <a14:foregroundMark x1="50844" y1="71751" x2="77004" y2="94162"/>
                          <a14:foregroundMark x1="49578" y1="73258" x2="44304" y2="86064"/>
                          <a14:foregroundMark x1="47046" y1="79849" x2="49789" y2="88512"/>
                          <a14:foregroundMark x1="48101" y1="1883" x2="51266" y2="1883"/>
                          <a14:backgroundMark x1="54430" y1="2072" x2="98945" y2="2260"/>
                          <a14:backgroundMark x1="1266" y1="1507" x2="45570" y2="2448"/>
                          <a14:backgroundMark x1="51899" y1="73823" x2="51688" y2="87382"/>
                          <a14:backgroundMark x1="48945" y1="75895" x2="49156" y2="83239"/>
                          <a14:backgroundMark x1="46414" y1="83616" x2="48312" y2="87571"/>
                          <a14:backgroundMark x1="47046" y1="81544" x2="46414" y2="83992"/>
                          <a14:backgroundMark x1="42405" y1="83427" x2="47679" y2="74953"/>
                          <a14:backgroundMark x1="52110" y1="565" x2="53797" y2="565"/>
                          <a14:backgroundMark x1="48523" y1="377" x2="45359" y2="942"/>
                          <a14:backgroundMark x1="54430" y1="2260" x2="54430" y2="1318"/>
                          <a14:backgroundMark x1="54430" y1="1318" x2="50633" y2="188"/>
                        </a14:backgroundRemoval>
                      </a14:imgEffect>
                    </a14:imgLayer>
                  </a14:imgProps>
                </a:ext>
                <a:ext uri="{28A0092B-C50C-407E-A947-70E740481C1C}">
                  <a14:useLocalDpi xmlns:a14="http://schemas.microsoft.com/office/drawing/2010/main" val="0"/>
                </a:ext>
              </a:extLst>
            </a:blip>
            <a:stretch>
              <a:fillRect/>
            </a:stretch>
          </p:blipFill>
          <p:spPr>
            <a:xfrm>
              <a:off x="5659001" y="1654734"/>
              <a:ext cx="5910699" cy="5265453"/>
            </a:xfrm>
            <a:prstGeom prst="rect">
              <a:avLst/>
            </a:prstGeom>
          </p:spPr>
        </p:pic>
        <p:sp>
          <p:nvSpPr>
            <p:cNvPr id="8" name="テキスト ボックス 7">
              <a:extLst>
                <a:ext uri="{FF2B5EF4-FFF2-40B4-BE49-F238E27FC236}">
                  <a16:creationId xmlns:a16="http://schemas.microsoft.com/office/drawing/2014/main" id="{B0C5B2CE-9F1F-A440-5E6E-1006C72E38BC}"/>
                </a:ext>
              </a:extLst>
            </p:cNvPr>
            <p:cNvSpPr txBox="1"/>
            <p:nvPr/>
          </p:nvSpPr>
          <p:spPr>
            <a:xfrm>
              <a:off x="5954607" y="2207736"/>
              <a:ext cx="2998893" cy="369332"/>
            </a:xfrm>
            <a:prstGeom prst="rect">
              <a:avLst/>
            </a:prstGeom>
            <a:noFill/>
          </p:spPr>
          <p:txBody>
            <a:bodyPr wrap="square">
              <a:spAutoFit/>
            </a:bodyPr>
            <a:lstStyle/>
            <a:p>
              <a:r>
                <a:rPr lang="ja-JP" altLang="en-US" b="1" dirty="0">
                  <a:solidFill>
                    <a:schemeClr val="accent1"/>
                  </a:solidFill>
                  <a:latin typeface="メイリオ" panose="020B0604030504040204" pitchFamily="50" charset="-128"/>
                  <a:ea typeface="メイリオ" panose="020B0604030504040204" pitchFamily="50" charset="-128"/>
                </a:rPr>
                <a:t>　◇</a:t>
              </a:r>
              <a:r>
                <a:rPr lang="en-US" altLang="ja-JP" b="1" dirty="0">
                  <a:solidFill>
                    <a:schemeClr val="accent1"/>
                  </a:solidFill>
                  <a:latin typeface="メイリオ" panose="020B0604030504040204" pitchFamily="50" charset="-128"/>
                  <a:ea typeface="メイリオ" panose="020B0604030504040204" pitchFamily="50" charset="-128"/>
                </a:rPr>
                <a:t>SBIRTS</a:t>
              </a:r>
              <a:r>
                <a:rPr lang="ja-JP" altLang="en-US" b="1" dirty="0">
                  <a:solidFill>
                    <a:schemeClr val="accent1"/>
                  </a:solidFill>
                  <a:latin typeface="メイリオ" panose="020B0604030504040204" pitchFamily="50" charset="-128"/>
                  <a:ea typeface="メイリオ" panose="020B0604030504040204" pitchFamily="50" charset="-128"/>
                </a:rPr>
                <a:t>の問題点◇</a:t>
              </a:r>
              <a:endParaRPr lang="en-US" altLang="ja-JP" b="1" dirty="0">
                <a:solidFill>
                  <a:schemeClr val="accent1"/>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D6DC329A-DBFE-DE6A-6728-686652A5A4FF}"/>
                </a:ext>
              </a:extLst>
            </p:cNvPr>
            <p:cNvSpPr txBox="1"/>
            <p:nvPr/>
          </p:nvSpPr>
          <p:spPr>
            <a:xfrm>
              <a:off x="5954607" y="2727180"/>
              <a:ext cx="5284893" cy="1508105"/>
            </a:xfrm>
            <a:prstGeom prst="rect">
              <a:avLst/>
            </a:prstGeom>
            <a:noFill/>
          </p:spPr>
          <p:txBody>
            <a:bodyPr wrap="square">
              <a:spAutoFit/>
            </a:bodyPr>
            <a:lstStyle/>
            <a:p>
              <a:r>
                <a:rPr lang="ja-JP" altLang="en-US" sz="1600" dirty="0">
                  <a:latin typeface="メイリオ" panose="020B0604030504040204" pitchFamily="50" charset="-128"/>
                  <a:ea typeface="メイリオ" panose="020B0604030504040204" pitchFamily="50" charset="-128"/>
                </a:rPr>
                <a:t>本人の治療拒否もありますが、本人を説得し何とか治療の承諾を得ても、直ぐに受診や入院に結び付けられない</a:t>
              </a:r>
              <a:r>
                <a:rPr lang="ja-JP" altLang="en-US" sz="1400" dirty="0">
                  <a:latin typeface="メイリオ" panose="020B0604030504040204" pitchFamily="50" charset="-128"/>
                  <a:ea typeface="メイリオ" panose="020B0604030504040204" pitchFamily="50" charset="-128"/>
                </a:rPr>
                <a:t>（受診まで</a:t>
              </a:r>
              <a:r>
                <a:rPr lang="en-US" altLang="ja-JP" sz="1400" dirty="0">
                  <a:latin typeface="メイリオ" panose="020B0604030504040204" pitchFamily="50" charset="-128"/>
                  <a:ea typeface="メイリオ" panose="020B0604030504040204" pitchFamily="50" charset="-128"/>
                </a:rPr>
                <a:t>1</a:t>
              </a:r>
              <a:r>
                <a:rPr lang="ja-JP" altLang="en-US" sz="1400" dirty="0">
                  <a:latin typeface="メイリオ" panose="020B0604030504040204" pitchFamily="50" charset="-128"/>
                  <a:ea typeface="メイリオ" panose="020B0604030504040204" pitchFamily="50" charset="-128"/>
                </a:rPr>
                <a:t>週間～</a:t>
              </a:r>
              <a:r>
                <a:rPr lang="en-US" altLang="ja-JP" sz="1400" dirty="0">
                  <a:latin typeface="メイリオ" panose="020B0604030504040204" pitchFamily="50" charset="-128"/>
                  <a:ea typeface="メイリオ" panose="020B0604030504040204" pitchFamily="50" charset="-128"/>
                </a:rPr>
                <a:t>1</a:t>
              </a:r>
              <a:r>
                <a:rPr lang="ja-JP" altLang="en-US" sz="1400" dirty="0">
                  <a:latin typeface="メイリオ" panose="020B0604030504040204" pitchFamily="50" charset="-128"/>
                  <a:ea typeface="メイリオ" panose="020B0604030504040204" pitchFamily="50" charset="-128"/>
                </a:rPr>
                <a:t>ヶ月ほどかかることがある）</a:t>
              </a:r>
            </a:p>
            <a:p>
              <a:endParaRPr lang="ja-JP" altLang="en-US" sz="14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事例によっては、真和館の緊急一時救護事業を利用して受診まで飲まずに過ごしていただくこともある。</a:t>
              </a:r>
            </a:p>
          </p:txBody>
        </p:sp>
      </p:grpSp>
      <p:pic>
        <p:nvPicPr>
          <p:cNvPr id="14" name="Picture 2">
            <a:extLst>
              <a:ext uri="{FF2B5EF4-FFF2-40B4-BE49-F238E27FC236}">
                <a16:creationId xmlns:a16="http://schemas.microsoft.com/office/drawing/2014/main" id="{E2E8CDD6-CFFA-82F2-3685-D5FC3AF13D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6052" y="3103234"/>
            <a:ext cx="2140752" cy="2055122"/>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グループ化 24">
            <a:extLst>
              <a:ext uri="{FF2B5EF4-FFF2-40B4-BE49-F238E27FC236}">
                <a16:creationId xmlns:a16="http://schemas.microsoft.com/office/drawing/2014/main" id="{962B32CD-6B1F-8DF9-9F80-1B80E08DC638}"/>
              </a:ext>
            </a:extLst>
          </p:cNvPr>
          <p:cNvGrpSpPr/>
          <p:nvPr/>
        </p:nvGrpSpPr>
        <p:grpSpPr>
          <a:xfrm>
            <a:off x="2394004" y="871476"/>
            <a:ext cx="2248490" cy="2672520"/>
            <a:chOff x="2703468" y="851550"/>
            <a:chExt cx="2248490" cy="2672520"/>
          </a:xfrm>
        </p:grpSpPr>
        <p:pic>
          <p:nvPicPr>
            <p:cNvPr id="21" name="図 20">
              <a:extLst>
                <a:ext uri="{FF2B5EF4-FFF2-40B4-BE49-F238E27FC236}">
                  <a16:creationId xmlns:a16="http://schemas.microsoft.com/office/drawing/2014/main" id="{33AC4399-5758-456A-B754-B4E887E41F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632361" flipH="1" flipV="1">
              <a:off x="2703468" y="851550"/>
              <a:ext cx="2248490" cy="2672520"/>
            </a:xfrm>
            <a:prstGeom prst="rect">
              <a:avLst/>
            </a:prstGeom>
          </p:spPr>
        </p:pic>
        <p:pic>
          <p:nvPicPr>
            <p:cNvPr id="20" name="図 19">
              <a:extLst>
                <a:ext uri="{FF2B5EF4-FFF2-40B4-BE49-F238E27FC236}">
                  <a16:creationId xmlns:a16="http://schemas.microsoft.com/office/drawing/2014/main" id="{DBD046C1-4DF5-AE64-8AA0-A3C2EBE3F25E}"/>
                </a:ext>
              </a:extLst>
            </p:cNvPr>
            <p:cNvPicPr>
              <a:picLocks noChangeAspect="1"/>
            </p:cNvPicPr>
            <p:nvPr/>
          </p:nvPicPr>
          <p:blipFill rotWithShape="1">
            <a:blip r:embed="rId11">
              <a:extLst>
                <a:ext uri="{28A0092B-C50C-407E-A947-70E740481C1C}">
                  <a14:useLocalDpi xmlns:a14="http://schemas.microsoft.com/office/drawing/2010/main" val="0"/>
                </a:ext>
              </a:extLst>
            </a:blip>
            <a:srcRect l="50090" b="25792"/>
            <a:stretch/>
          </p:blipFill>
          <p:spPr>
            <a:xfrm>
              <a:off x="3327663" y="1453683"/>
              <a:ext cx="1056562" cy="1508105"/>
            </a:xfrm>
            <a:prstGeom prst="rect">
              <a:avLst/>
            </a:prstGeom>
          </p:spPr>
        </p:pic>
      </p:grpSp>
      <p:grpSp>
        <p:nvGrpSpPr>
          <p:cNvPr id="26" name="グループ化 25">
            <a:extLst>
              <a:ext uri="{FF2B5EF4-FFF2-40B4-BE49-F238E27FC236}">
                <a16:creationId xmlns:a16="http://schemas.microsoft.com/office/drawing/2014/main" id="{741653CA-1572-4782-28A3-3A60F6085355}"/>
              </a:ext>
            </a:extLst>
          </p:cNvPr>
          <p:cNvGrpSpPr/>
          <p:nvPr/>
        </p:nvGrpSpPr>
        <p:grpSpPr>
          <a:xfrm>
            <a:off x="595927" y="2607130"/>
            <a:ext cx="2800997" cy="2374738"/>
            <a:chOff x="595927" y="2607130"/>
            <a:chExt cx="2800997" cy="2374738"/>
          </a:xfrm>
        </p:grpSpPr>
        <p:pic>
          <p:nvPicPr>
            <p:cNvPr id="23" name="図 22">
              <a:extLst>
                <a:ext uri="{FF2B5EF4-FFF2-40B4-BE49-F238E27FC236}">
                  <a16:creationId xmlns:a16="http://schemas.microsoft.com/office/drawing/2014/main" id="{716F3798-539F-E734-1E00-DF87E05CEA7B}"/>
                </a:ext>
              </a:extLst>
            </p:cNvPr>
            <p:cNvPicPr>
              <a:picLocks/>
            </p:cNvPicPr>
            <p:nvPr/>
          </p:nvPicPr>
          <p:blipFill>
            <a:blip r:embed="rId10">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9815285" flipH="1" flipV="1">
              <a:off x="595927" y="2607130"/>
              <a:ext cx="2800997" cy="2374738"/>
            </a:xfrm>
            <a:prstGeom prst="rect">
              <a:avLst/>
            </a:prstGeom>
          </p:spPr>
        </p:pic>
        <p:pic>
          <p:nvPicPr>
            <p:cNvPr id="9" name="図 8">
              <a:extLst>
                <a:ext uri="{FF2B5EF4-FFF2-40B4-BE49-F238E27FC236}">
                  <a16:creationId xmlns:a16="http://schemas.microsoft.com/office/drawing/2014/main" id="{3C1B7C75-BFC4-08F2-E351-6B9522861E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7135" y="2956551"/>
              <a:ext cx="1850034" cy="1674255"/>
            </a:xfrm>
            <a:prstGeom prst="rect">
              <a:avLst/>
            </a:prstGeom>
          </p:spPr>
        </p:pic>
      </p:grpSp>
      <p:grpSp>
        <p:nvGrpSpPr>
          <p:cNvPr id="19" name="グループ化 18">
            <a:extLst>
              <a:ext uri="{FF2B5EF4-FFF2-40B4-BE49-F238E27FC236}">
                <a16:creationId xmlns:a16="http://schemas.microsoft.com/office/drawing/2014/main" id="{BDB7B443-F79E-3DD2-437F-693AD1DC486D}"/>
              </a:ext>
            </a:extLst>
          </p:cNvPr>
          <p:cNvGrpSpPr/>
          <p:nvPr/>
        </p:nvGrpSpPr>
        <p:grpSpPr>
          <a:xfrm>
            <a:off x="1579203" y="1419665"/>
            <a:ext cx="3618056" cy="3305442"/>
            <a:chOff x="1579203" y="1419665"/>
            <a:chExt cx="3618056" cy="3305442"/>
          </a:xfrm>
        </p:grpSpPr>
        <p:pic>
          <p:nvPicPr>
            <p:cNvPr id="6" name="図 5">
              <a:extLst>
                <a:ext uri="{FF2B5EF4-FFF2-40B4-BE49-F238E27FC236}">
                  <a16:creationId xmlns:a16="http://schemas.microsoft.com/office/drawing/2014/main" id="{15EA6ECC-884C-E001-C70C-5E12E4421AD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5306" b="74490" l="1429" r="98776">
                          <a14:foregroundMark x1="8571" y1="33878" x2="35306" y2="64490"/>
                        </a14:backgroundRemoval>
                      </a14:imgEffect>
                    </a14:imgLayer>
                  </a14:imgProps>
                </a:ext>
                <a:ext uri="{28A0092B-C50C-407E-A947-70E740481C1C}">
                  <a14:useLocalDpi xmlns:a14="http://schemas.microsoft.com/office/drawing/2010/main" val="0"/>
                </a:ext>
              </a:extLst>
            </a:blip>
            <a:srcRect t="26240" b="25231"/>
            <a:stretch/>
          </p:blipFill>
          <p:spPr>
            <a:xfrm rot="1496044">
              <a:off x="2631306" y="1419665"/>
              <a:ext cx="2565953" cy="1245249"/>
            </a:xfrm>
            <a:prstGeom prst="rect">
              <a:avLst/>
            </a:prstGeom>
          </p:spPr>
        </p:pic>
        <p:pic>
          <p:nvPicPr>
            <p:cNvPr id="10" name="図 9">
              <a:extLst>
                <a:ext uri="{FF2B5EF4-FFF2-40B4-BE49-F238E27FC236}">
                  <a16:creationId xmlns:a16="http://schemas.microsoft.com/office/drawing/2014/main" id="{B26A11F4-9620-E6C9-28A3-F3165041C235}"/>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5000" b="93235" l="43659" r="50728">
                          <a14:foregroundMark x1="47193" y1="68529" x2="47193" y2="68529"/>
                        </a14:backgroundRemoval>
                      </a14:imgEffect>
                    </a14:imgLayer>
                  </a14:imgProps>
                </a:ext>
                <a:ext uri="{28A0092B-C50C-407E-A947-70E740481C1C}">
                  <a14:useLocalDpi xmlns:a14="http://schemas.microsoft.com/office/drawing/2010/main" val="0"/>
                </a:ext>
              </a:extLst>
            </a:blip>
            <a:srcRect l="42846" t="43077" r="48170" b="941"/>
            <a:stretch/>
          </p:blipFill>
          <p:spPr>
            <a:xfrm rot="1608480">
              <a:off x="3191754" y="2685553"/>
              <a:ext cx="142362" cy="627107"/>
            </a:xfrm>
            <a:prstGeom prst="rect">
              <a:avLst/>
            </a:prstGeom>
          </p:spPr>
        </p:pic>
        <p:pic>
          <p:nvPicPr>
            <p:cNvPr id="12" name="図 11">
              <a:extLst>
                <a:ext uri="{FF2B5EF4-FFF2-40B4-BE49-F238E27FC236}">
                  <a16:creationId xmlns:a16="http://schemas.microsoft.com/office/drawing/2014/main" id="{98B0057B-A22B-E034-A92D-323E43331C7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79203" y="2943379"/>
              <a:ext cx="1683733" cy="1781728"/>
            </a:xfrm>
            <a:prstGeom prst="rect">
              <a:avLst/>
            </a:prstGeom>
          </p:spPr>
        </p:pic>
        <p:pic>
          <p:nvPicPr>
            <p:cNvPr id="18" name="図 17">
              <a:extLst>
                <a:ext uri="{FF2B5EF4-FFF2-40B4-BE49-F238E27FC236}">
                  <a16:creationId xmlns:a16="http://schemas.microsoft.com/office/drawing/2014/main" id="{5AC51227-8343-9D7F-9932-9352A99589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22110">
              <a:off x="2827467" y="1490853"/>
              <a:ext cx="1695752" cy="1534632"/>
            </a:xfrm>
            <a:prstGeom prst="rect">
              <a:avLst/>
            </a:prstGeom>
          </p:spPr>
        </p:pic>
      </p:grpSp>
      <p:pic>
        <p:nvPicPr>
          <p:cNvPr id="7" name="オーディオ 6">
            <a:hlinkClick r:id="" action="ppaction://media"/>
            <a:extLst>
              <a:ext uri="{FF2B5EF4-FFF2-40B4-BE49-F238E27FC236}">
                <a16:creationId xmlns:a16="http://schemas.microsoft.com/office/drawing/2014/main" id="{5217E0B2-8E35-0B91-C3C1-6876FD3864D7}"/>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66996514"/>
      </p:ext>
    </p:extLst>
  </p:cSld>
  <p:clrMapOvr>
    <a:masterClrMapping/>
  </p:clrMapOvr>
  <mc:AlternateContent xmlns:mc="http://schemas.openxmlformats.org/markup-compatibility/2006">
    <mc:Choice xmlns:p14="http://schemas.microsoft.com/office/powerpoint/2010/main" Requires="p14">
      <p:transition spd="slow" p14:dur="2000" advTm="75153"/>
    </mc:Choice>
    <mc:Fallback>
      <p:transition spd="slow" advTm="75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AB4822F-E06D-17AD-FBC4-DE3F2B008B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52" y="-385947"/>
            <a:ext cx="6477000" cy="6981826"/>
          </a:xfrm>
          <a:prstGeom prst="rect">
            <a:avLst/>
          </a:prstGeom>
        </p:spPr>
      </p:pic>
      <p:pic>
        <p:nvPicPr>
          <p:cNvPr id="19" name="図 18">
            <a:extLst>
              <a:ext uri="{FF2B5EF4-FFF2-40B4-BE49-F238E27FC236}">
                <a16:creationId xmlns:a16="http://schemas.microsoft.com/office/drawing/2014/main" id="{6E3CA3EB-D2F0-B355-4687-D889986B77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6702" y="1253373"/>
            <a:ext cx="3171986" cy="3144231"/>
          </a:xfrm>
          <a:prstGeom prst="rect">
            <a:avLst/>
          </a:prstGeom>
        </p:spPr>
      </p:pic>
      <p:sp>
        <p:nvSpPr>
          <p:cNvPr id="3" name="テキスト ボックス 2">
            <a:extLst>
              <a:ext uri="{FF2B5EF4-FFF2-40B4-BE49-F238E27FC236}">
                <a16:creationId xmlns:a16="http://schemas.microsoft.com/office/drawing/2014/main" id="{5C71E548-CBF4-9628-66B9-6B12AAE5C973}"/>
              </a:ext>
            </a:extLst>
          </p:cNvPr>
          <p:cNvSpPr txBox="1"/>
          <p:nvPr/>
        </p:nvSpPr>
        <p:spPr>
          <a:xfrm>
            <a:off x="6381248" y="1439068"/>
            <a:ext cx="5564915" cy="1477328"/>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数日後、</a:t>
            </a:r>
            <a:r>
              <a:rPr lang="en-US" altLang="ja-JP" dirty="0">
                <a:latin typeface="メイリオ" panose="020B0604030504040204" pitchFamily="50" charset="-128"/>
                <a:ea typeface="メイリオ" panose="020B0604030504040204" pitchFamily="50" charset="-128"/>
              </a:rPr>
              <a:t>B</a:t>
            </a:r>
            <a:r>
              <a:rPr lang="ja-JP" altLang="en-US" dirty="0">
                <a:latin typeface="メイリオ" panose="020B0604030504040204" pitchFamily="50" charset="-128"/>
                <a:ea typeface="メイリオ" panose="020B0604030504040204" pitchFamily="50" charset="-128"/>
              </a:rPr>
              <a:t>男さんが入院治療を拒否していると報告がある。</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ご自宅を訪問し入院治療への介入を行うこととなる。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（最初の相談から９日目）</a:t>
            </a:r>
            <a:endParaRPr lang="en-US" altLang="ja-JP" dirty="0">
              <a:latin typeface="メイリオ" panose="020B0604030504040204" pitchFamily="50" charset="-128"/>
              <a:ea typeface="メイリオ" panose="020B0604030504040204" pitchFamily="50" charset="-128"/>
            </a:endParaRPr>
          </a:p>
        </p:txBody>
      </p:sp>
      <p:grpSp>
        <p:nvGrpSpPr>
          <p:cNvPr id="11" name="グループ化 10">
            <a:extLst>
              <a:ext uri="{FF2B5EF4-FFF2-40B4-BE49-F238E27FC236}">
                <a16:creationId xmlns:a16="http://schemas.microsoft.com/office/drawing/2014/main" id="{79EA12C3-E457-79C9-D53F-46274AA49394}"/>
              </a:ext>
            </a:extLst>
          </p:cNvPr>
          <p:cNvGrpSpPr/>
          <p:nvPr/>
        </p:nvGrpSpPr>
        <p:grpSpPr>
          <a:xfrm>
            <a:off x="1279331" y="2195744"/>
            <a:ext cx="3879357" cy="1925605"/>
            <a:chOff x="7081659" y="2384280"/>
            <a:chExt cx="3879357" cy="1925605"/>
          </a:xfrm>
        </p:grpSpPr>
        <p:pic>
          <p:nvPicPr>
            <p:cNvPr id="8" name="図 7">
              <a:extLst>
                <a:ext uri="{FF2B5EF4-FFF2-40B4-BE49-F238E27FC236}">
                  <a16:creationId xmlns:a16="http://schemas.microsoft.com/office/drawing/2014/main" id="{1E60A9E4-1EC4-E54A-E794-5C0EED2388E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882" b="94454" l="4286" r="96190">
                          <a14:foregroundMark x1="70000" y1="84034" x2="80000" y2="84034"/>
                          <a14:foregroundMark x1="35000" y1="77143" x2="35000" y2="83193"/>
                          <a14:foregroundMark x1="10952" y1="71597" x2="11310" y2="77311"/>
                          <a14:foregroundMark x1="69048" y1="87395" x2="76071" y2="88067"/>
                        </a14:backgroundRemoval>
                      </a14:imgEffect>
                    </a14:imgLayer>
                  </a14:imgProps>
                </a:ext>
                <a:ext uri="{28A0092B-C50C-407E-A947-70E740481C1C}">
                  <a14:useLocalDpi xmlns:a14="http://schemas.microsoft.com/office/drawing/2010/main" val="0"/>
                </a:ext>
              </a:extLst>
            </a:blip>
            <a:stretch>
              <a:fillRect/>
            </a:stretch>
          </p:blipFill>
          <p:spPr>
            <a:xfrm>
              <a:off x="7081659" y="3347082"/>
              <a:ext cx="1153697" cy="817202"/>
            </a:xfrm>
            <a:prstGeom prst="rect">
              <a:avLst/>
            </a:prstGeom>
          </p:spPr>
        </p:pic>
        <p:pic>
          <p:nvPicPr>
            <p:cNvPr id="10" name="図 9">
              <a:extLst>
                <a:ext uri="{FF2B5EF4-FFF2-40B4-BE49-F238E27FC236}">
                  <a16:creationId xmlns:a16="http://schemas.microsoft.com/office/drawing/2014/main" id="{A6D6E604-1EDC-E69E-5410-6BBB1B8015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1417" y="2384280"/>
              <a:ext cx="2429599" cy="1925605"/>
            </a:xfrm>
            <a:prstGeom prst="rect">
              <a:avLst/>
            </a:prstGeom>
          </p:spPr>
        </p:pic>
      </p:grpSp>
      <p:grpSp>
        <p:nvGrpSpPr>
          <p:cNvPr id="17" name="グループ化 16">
            <a:extLst>
              <a:ext uri="{FF2B5EF4-FFF2-40B4-BE49-F238E27FC236}">
                <a16:creationId xmlns:a16="http://schemas.microsoft.com/office/drawing/2014/main" id="{8BFF3E4E-4F7A-1D60-188A-3784250AAFE7}"/>
              </a:ext>
            </a:extLst>
          </p:cNvPr>
          <p:cNvGrpSpPr/>
          <p:nvPr/>
        </p:nvGrpSpPr>
        <p:grpSpPr>
          <a:xfrm>
            <a:off x="1279331" y="2107679"/>
            <a:ext cx="3303807" cy="2265569"/>
            <a:chOff x="6916559" y="2296215"/>
            <a:chExt cx="3303807" cy="2265569"/>
          </a:xfrm>
        </p:grpSpPr>
        <p:pic>
          <p:nvPicPr>
            <p:cNvPr id="15" name="図 14">
              <a:extLst>
                <a:ext uri="{FF2B5EF4-FFF2-40B4-BE49-F238E27FC236}">
                  <a16:creationId xmlns:a16="http://schemas.microsoft.com/office/drawing/2014/main" id="{37F7035E-9BA9-E551-3FCD-C41341875A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252310">
              <a:off x="6916559" y="2296215"/>
              <a:ext cx="2270833" cy="2265569"/>
            </a:xfrm>
            <a:prstGeom prst="rect">
              <a:avLst/>
            </a:prstGeom>
          </p:spPr>
        </p:pic>
        <p:pic>
          <p:nvPicPr>
            <p:cNvPr id="13" name="図 12">
              <a:extLst>
                <a:ext uri="{FF2B5EF4-FFF2-40B4-BE49-F238E27FC236}">
                  <a16:creationId xmlns:a16="http://schemas.microsoft.com/office/drawing/2014/main" id="{FF9C0621-CAD6-DB0F-F39E-E50AEBA514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508765">
              <a:off x="7905560" y="2790561"/>
              <a:ext cx="2314806" cy="1343246"/>
            </a:xfrm>
            <a:prstGeom prst="rect">
              <a:avLst/>
            </a:prstGeom>
          </p:spPr>
        </p:pic>
      </p:grpSp>
      <p:sp>
        <p:nvSpPr>
          <p:cNvPr id="21" name="テキスト ボックス 20">
            <a:extLst>
              <a:ext uri="{FF2B5EF4-FFF2-40B4-BE49-F238E27FC236}">
                <a16:creationId xmlns:a16="http://schemas.microsoft.com/office/drawing/2014/main" id="{8C3A5A3A-956E-BE15-E5D3-2EF08F297C79}"/>
              </a:ext>
            </a:extLst>
          </p:cNvPr>
          <p:cNvSpPr txBox="1"/>
          <p:nvPr/>
        </p:nvSpPr>
        <p:spPr>
          <a:xfrm>
            <a:off x="5866059" y="3683303"/>
            <a:ext cx="5969000" cy="461665"/>
          </a:xfrm>
          <a:prstGeom prst="rect">
            <a:avLst/>
          </a:prstGeom>
          <a:noFill/>
        </p:spPr>
        <p:txBody>
          <a:bodyPr wrap="square">
            <a:spAutoFit/>
          </a:bodyPr>
          <a:lstStyle/>
          <a:p>
            <a:pPr algn="ctr"/>
            <a:endParaRPr lang="en-US" altLang="ja-JP" sz="2400" b="1" dirty="0">
              <a:latin typeface="メイリオ" panose="020B0604030504040204" pitchFamily="50" charset="-128"/>
              <a:ea typeface="メイリオ" panose="020B0604030504040204" pitchFamily="50" charset="-128"/>
            </a:endParaRPr>
          </a:p>
        </p:txBody>
      </p:sp>
      <p:grpSp>
        <p:nvGrpSpPr>
          <p:cNvPr id="23" name="グループ化 22">
            <a:extLst>
              <a:ext uri="{FF2B5EF4-FFF2-40B4-BE49-F238E27FC236}">
                <a16:creationId xmlns:a16="http://schemas.microsoft.com/office/drawing/2014/main" id="{F601723A-E973-B208-E27C-7796EA495CA6}"/>
              </a:ext>
            </a:extLst>
          </p:cNvPr>
          <p:cNvGrpSpPr/>
          <p:nvPr/>
        </p:nvGrpSpPr>
        <p:grpSpPr>
          <a:xfrm>
            <a:off x="6665807" y="3158546"/>
            <a:ext cx="4937760" cy="1810811"/>
            <a:chOff x="6665807" y="3158546"/>
            <a:chExt cx="4937760" cy="1810811"/>
          </a:xfrm>
        </p:grpSpPr>
        <p:sp>
          <p:nvSpPr>
            <p:cNvPr id="20" name="四角形: 角を丸くする 19">
              <a:extLst>
                <a:ext uri="{FF2B5EF4-FFF2-40B4-BE49-F238E27FC236}">
                  <a16:creationId xmlns:a16="http://schemas.microsoft.com/office/drawing/2014/main" id="{25655DA7-649F-6387-2B53-08A9C960FD08}"/>
                </a:ext>
              </a:extLst>
            </p:cNvPr>
            <p:cNvSpPr/>
            <p:nvPr/>
          </p:nvSpPr>
          <p:spPr>
            <a:xfrm>
              <a:off x="6665807" y="3158546"/>
              <a:ext cx="4937760" cy="1810811"/>
            </a:xfrm>
            <a:prstGeom prst="roundRect">
              <a:avLst/>
            </a:prstGeom>
            <a:solidFill>
              <a:srgbClr val="FFFF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6B61105C-26F1-BDD5-AF5F-F48ABFCBEEA9}"/>
                </a:ext>
              </a:extLst>
            </p:cNvPr>
            <p:cNvSpPr txBox="1"/>
            <p:nvPr/>
          </p:nvSpPr>
          <p:spPr>
            <a:xfrm>
              <a:off x="6935799" y="3463786"/>
              <a:ext cx="4322986" cy="1200329"/>
            </a:xfrm>
            <a:prstGeom prst="rect">
              <a:avLst/>
            </a:prstGeom>
            <a:noFill/>
          </p:spPr>
          <p:txBody>
            <a:bodyPr wrap="square">
              <a:spAutoFit/>
            </a:bodyPr>
            <a:lstStyle/>
            <a:p>
              <a:r>
                <a:rPr kumimoji="1" lang="ja-JP" altLang="en-US" b="1" dirty="0">
                  <a:latin typeface="メイリオ" panose="020B0604030504040204" pitchFamily="50" charset="-128"/>
                  <a:ea typeface="メイリオ" panose="020B0604030504040204" pitchFamily="50" charset="-128"/>
                </a:rPr>
                <a:t>２ヶ月間飲み続けていたため、</a:t>
              </a:r>
              <a:r>
                <a:rPr kumimoji="1" lang="en-US" altLang="ja-JP" b="1" dirty="0">
                  <a:latin typeface="メイリオ" panose="020B0604030504040204" pitchFamily="50" charset="-128"/>
                  <a:ea typeface="メイリオ" panose="020B0604030504040204" pitchFamily="50" charset="-128"/>
                </a:rPr>
                <a:t>B</a:t>
              </a:r>
              <a:r>
                <a:rPr kumimoji="1" lang="ja-JP" altLang="en-US" b="1" dirty="0">
                  <a:latin typeface="メイリオ" panose="020B0604030504040204" pitchFamily="50" charset="-128"/>
                  <a:ea typeface="メイリオ" panose="020B0604030504040204" pitchFamily="50" charset="-128"/>
                </a:rPr>
                <a:t>男さんの顔はどす黒く目は血走り、白目は黄色くなり、身体はやせ細り、手はブルブルと震えていた</a:t>
              </a:r>
              <a:endParaRPr lang="en-US" altLang="ja-JP" sz="2800" b="1" dirty="0">
                <a:latin typeface="メイリオ" panose="020B0604030504040204" pitchFamily="50" charset="-128"/>
                <a:ea typeface="メイリオ" panose="020B0604030504040204" pitchFamily="50" charset="-128"/>
              </a:endParaRPr>
            </a:p>
          </p:txBody>
        </p:sp>
      </p:grpSp>
      <p:grpSp>
        <p:nvGrpSpPr>
          <p:cNvPr id="25" name="グループ化 24">
            <a:extLst>
              <a:ext uri="{FF2B5EF4-FFF2-40B4-BE49-F238E27FC236}">
                <a16:creationId xmlns:a16="http://schemas.microsoft.com/office/drawing/2014/main" id="{5CB923D1-C3AC-CEBA-5C3B-97AD7CA7DA5E}"/>
              </a:ext>
            </a:extLst>
          </p:cNvPr>
          <p:cNvGrpSpPr/>
          <p:nvPr/>
        </p:nvGrpSpPr>
        <p:grpSpPr>
          <a:xfrm>
            <a:off x="1986702" y="1637573"/>
            <a:ext cx="2638304" cy="2934785"/>
            <a:chOff x="4084202" y="1998828"/>
            <a:chExt cx="2638304" cy="2934785"/>
          </a:xfrm>
        </p:grpSpPr>
        <p:pic>
          <p:nvPicPr>
            <p:cNvPr id="6" name="図 5">
              <a:extLst>
                <a:ext uri="{FF2B5EF4-FFF2-40B4-BE49-F238E27FC236}">
                  <a16:creationId xmlns:a16="http://schemas.microsoft.com/office/drawing/2014/main" id="{B089A2C7-183D-5471-54FE-5861E1DBC3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84202" y="1998828"/>
              <a:ext cx="2638304" cy="2934785"/>
            </a:xfrm>
            <a:prstGeom prst="rect">
              <a:avLst/>
            </a:prstGeom>
          </p:spPr>
        </p:pic>
        <p:pic>
          <p:nvPicPr>
            <p:cNvPr id="9" name="Picture 10">
              <a:extLst>
                <a:ext uri="{FF2B5EF4-FFF2-40B4-BE49-F238E27FC236}">
                  <a16:creationId xmlns:a16="http://schemas.microsoft.com/office/drawing/2014/main" id="{992B8C34-D69D-BCC0-6B92-038908E637A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32165" y="3273648"/>
              <a:ext cx="127435" cy="1390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3AA42139-75A3-3600-CE7B-57438EBFE4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39390" y="3262305"/>
              <a:ext cx="127435" cy="1390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5A4539E6-B35D-54C5-A57C-E80E531B0F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39390" y="3622299"/>
              <a:ext cx="127435" cy="1390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4D877357-0033-12C4-1292-04D05873866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32165" y="3602749"/>
              <a:ext cx="127435" cy="1390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グループ化 4">
            <a:extLst>
              <a:ext uri="{FF2B5EF4-FFF2-40B4-BE49-F238E27FC236}">
                <a16:creationId xmlns:a16="http://schemas.microsoft.com/office/drawing/2014/main" id="{8EF940C5-22C4-C77E-D604-4BC1981C874C}"/>
              </a:ext>
            </a:extLst>
          </p:cNvPr>
          <p:cNvGrpSpPr/>
          <p:nvPr/>
        </p:nvGrpSpPr>
        <p:grpSpPr>
          <a:xfrm>
            <a:off x="1670233" y="1986502"/>
            <a:ext cx="2749030" cy="2453350"/>
            <a:chOff x="1755210" y="1878291"/>
            <a:chExt cx="2749030" cy="2453350"/>
          </a:xfrm>
        </p:grpSpPr>
        <p:pic>
          <p:nvPicPr>
            <p:cNvPr id="4" name="図 3">
              <a:extLst>
                <a:ext uri="{FF2B5EF4-FFF2-40B4-BE49-F238E27FC236}">
                  <a16:creationId xmlns:a16="http://schemas.microsoft.com/office/drawing/2014/main" id="{20A6BA7E-6600-2414-ECD4-8D0D2C0EC00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26" b="99674" l="1744" r="99419">
                          <a14:foregroundMark x1="11337" y1="63518" x2="11337" y2="63518"/>
                          <a14:foregroundMark x1="14535" y1="54723" x2="13663" y2="78827"/>
                          <a14:foregroundMark x1="19186" y1="82085" x2="58140" y2="95765"/>
                          <a14:foregroundMark x1="60174" y1="95765" x2="91279" y2="73941"/>
                          <a14:foregroundMark x1="85465" y1="48208" x2="91279" y2="74919"/>
                        </a14:backgroundRemoval>
                      </a14:imgEffect>
                    </a14:imgLayer>
                  </a14:imgProps>
                </a:ext>
                <a:ext uri="{28A0092B-C50C-407E-A947-70E740481C1C}">
                  <a14:useLocalDpi xmlns:a14="http://schemas.microsoft.com/office/drawing/2010/main" val="0"/>
                </a:ext>
              </a:extLst>
            </a:blip>
            <a:stretch>
              <a:fillRect/>
            </a:stretch>
          </p:blipFill>
          <p:spPr>
            <a:xfrm>
              <a:off x="1755210" y="1878291"/>
              <a:ext cx="2749030" cy="2453350"/>
            </a:xfrm>
            <a:prstGeom prst="rect">
              <a:avLst/>
            </a:prstGeom>
          </p:spPr>
        </p:pic>
        <p:pic>
          <p:nvPicPr>
            <p:cNvPr id="12" name="Picture 10">
              <a:extLst>
                <a:ext uri="{FF2B5EF4-FFF2-40B4-BE49-F238E27FC236}">
                  <a16:creationId xmlns:a16="http://schemas.microsoft.com/office/drawing/2014/main" id="{E7C2B0E9-651A-2030-4662-9B05AF19BE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2617516" y="3351125"/>
              <a:ext cx="142735" cy="1557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F8981085-72D1-63CC-9242-EC045016D5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3379499" y="3308036"/>
              <a:ext cx="142735" cy="15575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オーディオ 25">
            <a:hlinkClick r:id="" action="ppaction://media"/>
            <a:extLst>
              <a:ext uri="{FF2B5EF4-FFF2-40B4-BE49-F238E27FC236}">
                <a16:creationId xmlns:a16="http://schemas.microsoft.com/office/drawing/2014/main" id="{A6B0F738-1F33-BA9F-48EC-2EB1A57377BD}"/>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70160682"/>
      </p:ext>
    </p:extLst>
  </p:cSld>
  <p:clrMapOvr>
    <a:masterClrMapping/>
  </p:clrMapOvr>
  <mc:AlternateContent xmlns:mc="http://schemas.openxmlformats.org/markup-compatibility/2006">
    <mc:Choice xmlns:p14="http://schemas.microsoft.com/office/powerpoint/2010/main" Requires="p14">
      <p:transition spd="slow" p14:dur="2000" advTm="107287"/>
    </mc:Choice>
    <mc:Fallback>
      <p:transition spd="slow" advTm="107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5"/>
                                        </p:tgtEl>
                                      </p:cBhvr>
                                    </p:animEffect>
                                    <p:set>
                                      <p:cBhvr>
                                        <p:cTn id="45" dur="1" fill="hold">
                                          <p:stCondLst>
                                            <p:cond delay="499"/>
                                          </p:stCondLst>
                                        </p:cTn>
                                        <p:tgtEl>
                                          <p:spTgt spid="25"/>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2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3435A6-E862-D9C7-6DBA-AF81292377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52" y="-385947"/>
            <a:ext cx="6477000" cy="6981826"/>
          </a:xfrm>
          <a:prstGeom prst="rect">
            <a:avLst/>
          </a:prstGeom>
        </p:spPr>
      </p:pic>
      <p:sp>
        <p:nvSpPr>
          <p:cNvPr id="3" name="テキスト ボックス 2">
            <a:extLst>
              <a:ext uri="{FF2B5EF4-FFF2-40B4-BE49-F238E27FC236}">
                <a16:creationId xmlns:a16="http://schemas.microsoft.com/office/drawing/2014/main" id="{3BCB5B2D-19D8-9CD8-966C-45E1454E28B9}"/>
              </a:ext>
            </a:extLst>
          </p:cNvPr>
          <p:cNvSpPr txBox="1"/>
          <p:nvPr/>
        </p:nvSpPr>
        <p:spPr>
          <a:xfrm>
            <a:off x="6381248" y="1607451"/>
            <a:ext cx="5188452" cy="1754326"/>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「入院しなければなりませんか？」</a:t>
            </a:r>
            <a:r>
              <a:rPr lang="ja-JP" altLang="en-US" dirty="0">
                <a:latin typeface="メイリオ" panose="020B0604030504040204" pitchFamily="50" charset="-128"/>
                <a:ea typeface="メイリオ" panose="020B0604030504040204" pitchFamily="50" charset="-128"/>
              </a:rPr>
              <a:t>と夫が最後の抵抗をされる。</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離脱期に起きる様々な症状を伝え、アルコール専門病院への入院を強く勧めると、決心したように、</a:t>
            </a:r>
            <a:r>
              <a:rPr lang="ja-JP" altLang="en-US" b="1" dirty="0">
                <a:latin typeface="メイリオ" panose="020B0604030504040204" pitchFamily="50" charset="-128"/>
                <a:ea typeface="メイリオ" panose="020B0604030504040204" pitchFamily="50" charset="-128"/>
              </a:rPr>
              <a:t>「入院します」</a:t>
            </a:r>
            <a:r>
              <a:rPr lang="ja-JP" altLang="en-US" dirty="0">
                <a:latin typeface="メイリオ" panose="020B0604030504040204" pitchFamily="50" charset="-128"/>
                <a:ea typeface="メイリオ" panose="020B0604030504040204" pitchFamily="50" charset="-128"/>
              </a:rPr>
              <a:t>と返答をされた。</a:t>
            </a:r>
            <a:endParaRPr lang="en-US" altLang="ja-JP" dirty="0">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716CB708-A07C-169C-5609-918BAF755E9E}"/>
              </a:ext>
            </a:extLst>
          </p:cNvPr>
          <p:cNvGrpSpPr/>
          <p:nvPr/>
        </p:nvGrpSpPr>
        <p:grpSpPr>
          <a:xfrm>
            <a:off x="1469207" y="1142094"/>
            <a:ext cx="3967510" cy="3436404"/>
            <a:chOff x="1469207" y="1142094"/>
            <a:chExt cx="3967510" cy="3436404"/>
          </a:xfrm>
        </p:grpSpPr>
        <p:pic>
          <p:nvPicPr>
            <p:cNvPr id="6" name="図 5">
              <a:extLst>
                <a:ext uri="{FF2B5EF4-FFF2-40B4-BE49-F238E27FC236}">
                  <a16:creationId xmlns:a16="http://schemas.microsoft.com/office/drawing/2014/main" id="{28DAD4C3-7FC1-99E2-0788-43BA6B067EC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74242" l="50000" r="95000">
                          <a14:foregroundMark x1="77750" y1="2424" x2="77750" y2="5758"/>
                          <a14:foregroundMark x1="86500" y1="3636" x2="84750" y2="6364"/>
                          <a14:foregroundMark x1="89250" y1="10909" x2="92000" y2="8788"/>
                        </a14:backgroundRemoval>
                      </a14:imgEffect>
                    </a14:imgLayer>
                  </a14:imgProps>
                </a:ext>
                <a:ext uri="{28A0092B-C50C-407E-A947-70E740481C1C}">
                  <a14:useLocalDpi xmlns:a14="http://schemas.microsoft.com/office/drawing/2010/main" val="0"/>
                </a:ext>
              </a:extLst>
            </a:blip>
            <a:srcRect l="50000" b="25636"/>
            <a:stretch/>
          </p:blipFill>
          <p:spPr>
            <a:xfrm>
              <a:off x="1469207" y="2525063"/>
              <a:ext cx="1673541" cy="2053435"/>
            </a:xfrm>
            <a:prstGeom prst="rect">
              <a:avLst/>
            </a:prstGeom>
          </p:spPr>
        </p:pic>
        <p:pic>
          <p:nvPicPr>
            <p:cNvPr id="14" name="図 13">
              <a:extLst>
                <a:ext uri="{FF2B5EF4-FFF2-40B4-BE49-F238E27FC236}">
                  <a16:creationId xmlns:a16="http://schemas.microsoft.com/office/drawing/2014/main" id="{346C37FF-3F26-FDFB-74FD-6A1F93B267BC}"/>
                </a:ext>
              </a:extLst>
            </p:cNvPr>
            <p:cNvPicPr>
              <a:picLocks/>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9437795" flipV="1">
              <a:off x="2955780" y="1142094"/>
              <a:ext cx="2480937" cy="2274738"/>
            </a:xfrm>
            <a:prstGeom prst="rect">
              <a:avLst/>
            </a:prstGeom>
          </p:spPr>
        </p:pic>
        <p:pic>
          <p:nvPicPr>
            <p:cNvPr id="9" name="図 8">
              <a:extLst>
                <a:ext uri="{FF2B5EF4-FFF2-40B4-BE49-F238E27FC236}">
                  <a16:creationId xmlns:a16="http://schemas.microsoft.com/office/drawing/2014/main" id="{F4000FB9-6BAF-0A73-3554-190432349C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5940" y="1514475"/>
              <a:ext cx="1821036" cy="1648012"/>
            </a:xfrm>
            <a:prstGeom prst="rect">
              <a:avLst/>
            </a:prstGeom>
          </p:spPr>
        </p:pic>
      </p:grpSp>
      <p:grpSp>
        <p:nvGrpSpPr>
          <p:cNvPr id="11" name="グループ化 10">
            <a:extLst>
              <a:ext uri="{FF2B5EF4-FFF2-40B4-BE49-F238E27FC236}">
                <a16:creationId xmlns:a16="http://schemas.microsoft.com/office/drawing/2014/main" id="{62E0407D-B8B7-AF7C-9E2A-A65466054DA7}"/>
              </a:ext>
            </a:extLst>
          </p:cNvPr>
          <p:cNvGrpSpPr/>
          <p:nvPr/>
        </p:nvGrpSpPr>
        <p:grpSpPr>
          <a:xfrm>
            <a:off x="806305" y="1991462"/>
            <a:ext cx="4390671" cy="2987040"/>
            <a:chOff x="6096000" y="1824038"/>
            <a:chExt cx="4390671" cy="2987040"/>
          </a:xfrm>
        </p:grpSpPr>
        <p:pic>
          <p:nvPicPr>
            <p:cNvPr id="8" name="図 7">
              <a:extLst>
                <a:ext uri="{FF2B5EF4-FFF2-40B4-BE49-F238E27FC236}">
                  <a16:creationId xmlns:a16="http://schemas.microsoft.com/office/drawing/2014/main" id="{5DDEE523-AC93-9CBB-5D29-FE0AB5565A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1824038"/>
              <a:ext cx="3300648" cy="2987040"/>
            </a:xfrm>
            <a:prstGeom prst="rect">
              <a:avLst/>
            </a:prstGeom>
          </p:spPr>
        </p:pic>
        <p:pic>
          <p:nvPicPr>
            <p:cNvPr id="10" name="図 9">
              <a:extLst>
                <a:ext uri="{FF2B5EF4-FFF2-40B4-BE49-F238E27FC236}">
                  <a16:creationId xmlns:a16="http://schemas.microsoft.com/office/drawing/2014/main" id="{F4DF2C17-BFC7-35FE-BF6D-C8523346267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714" b="93613" l="4286" r="96429">
                          <a14:foregroundMark x1="68810" y1="83025" x2="81667" y2="83866"/>
                        </a14:backgroundRemoval>
                      </a14:imgEffect>
                    </a14:imgLayer>
                  </a14:imgProps>
                </a:ext>
                <a:ext uri="{28A0092B-C50C-407E-A947-70E740481C1C}">
                  <a14:useLocalDpi xmlns:a14="http://schemas.microsoft.com/office/drawing/2010/main" val="0"/>
                </a:ext>
              </a:extLst>
            </a:blip>
            <a:stretch>
              <a:fillRect/>
            </a:stretch>
          </p:blipFill>
          <p:spPr>
            <a:xfrm flipH="1">
              <a:off x="9396648" y="3464853"/>
              <a:ext cx="1090023" cy="772100"/>
            </a:xfrm>
            <a:prstGeom prst="rect">
              <a:avLst/>
            </a:prstGeom>
          </p:spPr>
        </p:pic>
      </p:grpSp>
      <p:sp>
        <p:nvSpPr>
          <p:cNvPr id="17" name="テキスト ボックス 16">
            <a:extLst>
              <a:ext uri="{FF2B5EF4-FFF2-40B4-BE49-F238E27FC236}">
                <a16:creationId xmlns:a16="http://schemas.microsoft.com/office/drawing/2014/main" id="{8ACA16BC-9923-4284-4979-B4314FD541B7}"/>
              </a:ext>
            </a:extLst>
          </p:cNvPr>
          <p:cNvSpPr txBox="1"/>
          <p:nvPr/>
        </p:nvSpPr>
        <p:spPr>
          <a:xfrm>
            <a:off x="6381248" y="3487485"/>
            <a:ext cx="5188452" cy="646331"/>
          </a:xfrm>
          <a:prstGeom prst="rect">
            <a:avLst/>
          </a:prstGeom>
          <a:noFill/>
        </p:spPr>
        <p:txBody>
          <a:bodyPr wrap="square">
            <a:spAutoFit/>
          </a:bodyPr>
          <a:lstStyle/>
          <a:p>
            <a:r>
              <a:rPr kumimoji="1" lang="ja-JP" altLang="en-US" dirty="0">
                <a:latin typeface="メイリオ" panose="020B0604030504040204" pitchFamily="50" charset="-128"/>
                <a:ea typeface="メイリオ" panose="020B0604030504040204" pitchFamily="50" charset="-128"/>
              </a:rPr>
              <a:t>決心が揺らぐため、打ち合わせ通り、即、病院へお連れする。</a:t>
            </a:r>
          </a:p>
        </p:txBody>
      </p:sp>
      <p:pic>
        <p:nvPicPr>
          <p:cNvPr id="5" name="オーディオ 4">
            <a:hlinkClick r:id="" action="ppaction://media"/>
            <a:extLst>
              <a:ext uri="{FF2B5EF4-FFF2-40B4-BE49-F238E27FC236}">
                <a16:creationId xmlns:a16="http://schemas.microsoft.com/office/drawing/2014/main" id="{AA535EA9-1026-FF21-CCDF-9A6700EDAE3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71806858"/>
      </p:ext>
    </p:extLst>
  </p:cSld>
  <p:clrMapOvr>
    <a:masterClrMapping/>
  </p:clrMapOvr>
  <mc:AlternateContent xmlns:mc="http://schemas.openxmlformats.org/markup-compatibility/2006">
    <mc:Choice xmlns:p14="http://schemas.microsoft.com/office/powerpoint/2010/main" Requires="p14">
      <p:transition spd="slow" p14:dur="2000" advTm="61040"/>
    </mc:Choice>
    <mc:Fallback>
      <p:transition spd="slow" advTm="6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129C37D-918B-8624-FEDF-073DCC2142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52" y="-406415"/>
            <a:ext cx="6477000" cy="6981826"/>
          </a:xfrm>
          <a:prstGeom prst="rect">
            <a:avLst/>
          </a:prstGeom>
        </p:spPr>
      </p:pic>
      <p:sp>
        <p:nvSpPr>
          <p:cNvPr id="3" name="テキスト ボックス 2">
            <a:extLst>
              <a:ext uri="{FF2B5EF4-FFF2-40B4-BE49-F238E27FC236}">
                <a16:creationId xmlns:a16="http://schemas.microsoft.com/office/drawing/2014/main" id="{7048ACA3-E191-126F-390D-3477F710297F}"/>
              </a:ext>
            </a:extLst>
          </p:cNvPr>
          <p:cNvSpPr txBox="1"/>
          <p:nvPr/>
        </p:nvSpPr>
        <p:spPr>
          <a:xfrm>
            <a:off x="6388344" y="1386885"/>
            <a:ext cx="5544863" cy="1477328"/>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「癌で入院中の母のことを考えると３ヶ月も入院できない」と、飲酒への強い未練が顔を覗かせる。</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アルコール専門病院に到着し、問診と検査を行い、入院となった。</a:t>
            </a:r>
            <a:endParaRPr lang="en-US" altLang="ja-JP" dirty="0">
              <a:latin typeface="メイリオ" panose="020B0604030504040204" pitchFamily="50" charset="-128"/>
              <a:ea typeface="メイリオ" panose="020B0604030504040204" pitchFamily="50" charset="-128"/>
            </a:endParaRPr>
          </a:p>
        </p:txBody>
      </p:sp>
      <p:grpSp>
        <p:nvGrpSpPr>
          <p:cNvPr id="21" name="グループ化 20">
            <a:extLst>
              <a:ext uri="{FF2B5EF4-FFF2-40B4-BE49-F238E27FC236}">
                <a16:creationId xmlns:a16="http://schemas.microsoft.com/office/drawing/2014/main" id="{45DE2BDD-A98C-E718-B755-990896A91530}"/>
              </a:ext>
            </a:extLst>
          </p:cNvPr>
          <p:cNvGrpSpPr/>
          <p:nvPr/>
        </p:nvGrpSpPr>
        <p:grpSpPr>
          <a:xfrm>
            <a:off x="419494" y="1772290"/>
            <a:ext cx="5312591" cy="2458129"/>
            <a:chOff x="5925264" y="2012360"/>
            <a:chExt cx="5312591" cy="2458129"/>
          </a:xfrm>
        </p:grpSpPr>
        <p:grpSp>
          <p:nvGrpSpPr>
            <p:cNvPr id="15" name="グループ化 14">
              <a:extLst>
                <a:ext uri="{FF2B5EF4-FFF2-40B4-BE49-F238E27FC236}">
                  <a16:creationId xmlns:a16="http://schemas.microsoft.com/office/drawing/2014/main" id="{C2DE58E1-84FB-F1CA-6436-EB87A7270280}"/>
                </a:ext>
              </a:extLst>
            </p:cNvPr>
            <p:cNvGrpSpPr/>
            <p:nvPr/>
          </p:nvGrpSpPr>
          <p:grpSpPr>
            <a:xfrm>
              <a:off x="5925264" y="2012360"/>
              <a:ext cx="3210966" cy="2458129"/>
              <a:chOff x="5925264" y="2012360"/>
              <a:chExt cx="3210966" cy="2458129"/>
            </a:xfrm>
          </p:grpSpPr>
          <p:pic>
            <p:nvPicPr>
              <p:cNvPr id="7" name="図 6">
                <a:extLst>
                  <a:ext uri="{FF2B5EF4-FFF2-40B4-BE49-F238E27FC236}">
                    <a16:creationId xmlns:a16="http://schemas.microsoft.com/office/drawing/2014/main" id="{0FAA5E5A-5AFF-D08B-B6CE-0A69C81FCE8D}"/>
                  </a:ext>
                </a:extLst>
              </p:cNvPr>
              <p:cNvPicPr>
                <a:picLocks noChangeAspect="1"/>
              </p:cNvPicPr>
              <p:nvPr/>
            </p:nvPicPr>
            <p:blipFill rotWithShape="1">
              <a:blip r:embed="rId7">
                <a:extLst>
                  <a:ext uri="{28A0092B-C50C-407E-A947-70E740481C1C}">
                    <a14:useLocalDpi xmlns:a14="http://schemas.microsoft.com/office/drawing/2010/main" val="0"/>
                  </a:ext>
                </a:extLst>
              </a:blip>
              <a:srcRect l="45417" t="5037" b="10139"/>
              <a:stretch/>
            </p:blipFill>
            <p:spPr>
              <a:xfrm>
                <a:off x="8039099" y="2765514"/>
                <a:ext cx="1097131" cy="1704975"/>
              </a:xfrm>
              <a:prstGeom prst="rect">
                <a:avLst/>
              </a:prstGeom>
            </p:spPr>
          </p:pic>
          <p:pic>
            <p:nvPicPr>
              <p:cNvPr id="8" name="図 7">
                <a:extLst>
                  <a:ext uri="{FF2B5EF4-FFF2-40B4-BE49-F238E27FC236}">
                    <a16:creationId xmlns:a16="http://schemas.microsoft.com/office/drawing/2014/main" id="{24F945DB-8CC9-8AD7-CCF1-155DF86622AB}"/>
                  </a:ext>
                </a:extLst>
              </p:cNvPr>
              <p:cNvPicPr>
                <a:picLocks/>
              </p:cNvPicPr>
              <p:nvPr/>
            </p:nvPicPr>
            <p:blipFill>
              <a:blip r:embed="rId8">
                <a:duotone>
                  <a:prstClr val="black"/>
                  <a:srgbClr val="D9C3A5">
                    <a:tint val="50000"/>
                    <a:satMod val="180000"/>
                  </a:srgbClr>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rot="455482">
                <a:off x="5925264" y="2012360"/>
                <a:ext cx="2378513" cy="1561784"/>
              </a:xfrm>
              <a:prstGeom prst="rect">
                <a:avLst/>
              </a:prstGeom>
            </p:spPr>
          </p:pic>
          <p:pic>
            <p:nvPicPr>
              <p:cNvPr id="13" name="図 12">
                <a:extLst>
                  <a:ext uri="{FF2B5EF4-FFF2-40B4-BE49-F238E27FC236}">
                    <a16:creationId xmlns:a16="http://schemas.microsoft.com/office/drawing/2014/main" id="{641D9E4A-8C2B-C30D-6506-12C1C4DAFF2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616" b="96589" l="1660" r="98133">
                            <a14:foregroundMark x1="28838" y1="41293" x2="13278" y2="73429"/>
                            <a14:foregroundMark x1="69295" y1="46320" x2="86722" y2="73429"/>
                            <a14:foregroundMark x1="46473" y1="72531" x2="53734" y2="72531"/>
                            <a14:foregroundMark x1="18672" y1="84740" x2="49378" y2="90485"/>
                            <a14:foregroundMark x1="54149" y1="90126" x2="77801" y2="83124"/>
                            <a14:foregroundMark x1="72199" y1="31059" x2="76556" y2="35368"/>
                            <a14:foregroundMark x1="27178" y1="29443" x2="21369" y2="38420"/>
                          </a14:backgroundRemoval>
                        </a14:imgEffect>
                      </a14:imgLayer>
                    </a14:imgProps>
                  </a:ext>
                  <a:ext uri="{28A0092B-C50C-407E-A947-70E740481C1C}">
                    <a14:useLocalDpi xmlns:a14="http://schemas.microsoft.com/office/drawing/2010/main" val="0"/>
                  </a:ext>
                </a:extLst>
              </a:blip>
              <a:stretch>
                <a:fillRect/>
              </a:stretch>
            </p:blipFill>
            <p:spPr>
              <a:xfrm>
                <a:off x="6675765" y="2161153"/>
                <a:ext cx="1034640" cy="1195631"/>
              </a:xfrm>
              <a:prstGeom prst="rect">
                <a:avLst/>
              </a:prstGeom>
            </p:spPr>
          </p:pic>
        </p:grpSp>
        <p:sp>
          <p:nvSpPr>
            <p:cNvPr id="14" name="思考の吹き出し: 雲形 13">
              <a:extLst>
                <a:ext uri="{FF2B5EF4-FFF2-40B4-BE49-F238E27FC236}">
                  <a16:creationId xmlns:a16="http://schemas.microsoft.com/office/drawing/2014/main" id="{4F7618B0-7337-E2AC-6794-F511EEF8002C}"/>
                </a:ext>
              </a:extLst>
            </p:cNvPr>
            <p:cNvSpPr/>
            <p:nvPr/>
          </p:nvSpPr>
          <p:spPr>
            <a:xfrm>
              <a:off x="9410324" y="2895501"/>
              <a:ext cx="1827531" cy="1565363"/>
            </a:xfrm>
            <a:prstGeom prst="cloudCallout">
              <a:avLst>
                <a:gd name="adj1" fmla="val -63895"/>
                <a:gd name="adj2" fmla="val -34399"/>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Picture 2">
            <a:extLst>
              <a:ext uri="{FF2B5EF4-FFF2-40B4-BE49-F238E27FC236}">
                <a16:creationId xmlns:a16="http://schemas.microsoft.com/office/drawing/2014/main" id="{FB1B2F59-74B8-B63B-3BDC-9784FA9BF3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65028" y="2073736"/>
            <a:ext cx="2021525" cy="20215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2F897110-2810-AC79-674B-2D5F9DB66521}"/>
              </a:ext>
            </a:extLst>
          </p:cNvPr>
          <p:cNvGrpSpPr/>
          <p:nvPr/>
        </p:nvGrpSpPr>
        <p:grpSpPr>
          <a:xfrm>
            <a:off x="829584" y="1761453"/>
            <a:ext cx="4902501" cy="3249393"/>
            <a:chOff x="885319" y="2054964"/>
            <a:chExt cx="4902501" cy="3249393"/>
          </a:xfrm>
        </p:grpSpPr>
        <p:pic>
          <p:nvPicPr>
            <p:cNvPr id="18" name="図 17">
              <a:extLst>
                <a:ext uri="{FF2B5EF4-FFF2-40B4-BE49-F238E27FC236}">
                  <a16:creationId xmlns:a16="http://schemas.microsoft.com/office/drawing/2014/main" id="{729EA936-0F9D-A902-4CEA-A50F4C66AC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5319" y="2054964"/>
              <a:ext cx="2711748" cy="2454094"/>
            </a:xfrm>
            <a:prstGeom prst="rect">
              <a:avLst/>
            </a:prstGeom>
          </p:spPr>
        </p:pic>
        <p:pic>
          <p:nvPicPr>
            <p:cNvPr id="19" name="図 18">
              <a:extLst>
                <a:ext uri="{FF2B5EF4-FFF2-40B4-BE49-F238E27FC236}">
                  <a16:creationId xmlns:a16="http://schemas.microsoft.com/office/drawing/2014/main" id="{FDB66DF8-7438-DA98-82A0-3864C2662CD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5714" b="93613" l="4286" r="96429">
                          <a14:foregroundMark x1="68810" y1="83025" x2="81667" y2="83866"/>
                        </a14:backgroundRemoval>
                      </a14:imgEffect>
                    </a14:imgLayer>
                  </a14:imgProps>
                </a:ext>
                <a:ext uri="{28A0092B-C50C-407E-A947-70E740481C1C}">
                  <a14:useLocalDpi xmlns:a14="http://schemas.microsoft.com/office/drawing/2010/main" val="0"/>
                </a:ext>
              </a:extLst>
            </a:blip>
            <a:stretch>
              <a:fillRect/>
            </a:stretch>
          </p:blipFill>
          <p:spPr>
            <a:xfrm>
              <a:off x="4361536" y="4294072"/>
              <a:ext cx="1426284" cy="1010285"/>
            </a:xfrm>
            <a:prstGeom prst="rect">
              <a:avLst/>
            </a:prstGeom>
          </p:spPr>
        </p:pic>
        <p:pic>
          <p:nvPicPr>
            <p:cNvPr id="11" name="図 10">
              <a:extLst>
                <a:ext uri="{FF2B5EF4-FFF2-40B4-BE49-F238E27FC236}">
                  <a16:creationId xmlns:a16="http://schemas.microsoft.com/office/drawing/2014/main" id="{956E8611-B209-161F-B9A5-995975F417D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2565103" y="4038577"/>
              <a:ext cx="526351" cy="718568"/>
            </a:xfrm>
            <a:prstGeom prst="rect">
              <a:avLst/>
            </a:prstGeom>
          </p:spPr>
        </p:pic>
        <p:pic>
          <p:nvPicPr>
            <p:cNvPr id="17" name="図 16">
              <a:extLst>
                <a:ext uri="{FF2B5EF4-FFF2-40B4-BE49-F238E27FC236}">
                  <a16:creationId xmlns:a16="http://schemas.microsoft.com/office/drawing/2014/main" id="{8E19A2B8-498E-7BEE-1E8D-AAF19CD8852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2360286" y="4064632"/>
              <a:ext cx="497492" cy="679170"/>
            </a:xfrm>
            <a:prstGeom prst="rect">
              <a:avLst/>
            </a:prstGeom>
          </p:spPr>
        </p:pic>
      </p:grpSp>
      <p:sp>
        <p:nvSpPr>
          <p:cNvPr id="23" name="テキスト ボックス 22">
            <a:extLst>
              <a:ext uri="{FF2B5EF4-FFF2-40B4-BE49-F238E27FC236}">
                <a16:creationId xmlns:a16="http://schemas.microsoft.com/office/drawing/2014/main" id="{B69B0436-9BB5-4A2C-BDF3-ECE3D0E5F10D}"/>
              </a:ext>
            </a:extLst>
          </p:cNvPr>
          <p:cNvSpPr txBox="1"/>
          <p:nvPr/>
        </p:nvSpPr>
        <p:spPr>
          <a:xfrm>
            <a:off x="6388344" y="3615320"/>
            <a:ext cx="5544863" cy="646331"/>
          </a:xfrm>
          <a:prstGeom prst="rect">
            <a:avLst/>
          </a:prstGeom>
          <a:noFill/>
        </p:spPr>
        <p:txBody>
          <a:bodyPr wrap="square">
            <a:spAutoFit/>
          </a:bodyPr>
          <a:lstStyle/>
          <a:p>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時間後、</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二人に見送られながら、病院を後にする。</a:t>
            </a:r>
            <a:endParaRPr lang="en-US" altLang="ja-JP" dirty="0">
              <a:latin typeface="メイリオ" panose="020B0604030504040204" pitchFamily="50" charset="-128"/>
              <a:ea typeface="メイリオ" panose="020B0604030504040204" pitchFamily="50" charset="-128"/>
            </a:endParaRPr>
          </a:p>
        </p:txBody>
      </p:sp>
      <p:pic>
        <p:nvPicPr>
          <p:cNvPr id="5" name="オーディオ 4">
            <a:hlinkClick r:id="" action="ppaction://media"/>
            <a:extLst>
              <a:ext uri="{FF2B5EF4-FFF2-40B4-BE49-F238E27FC236}">
                <a16:creationId xmlns:a16="http://schemas.microsoft.com/office/drawing/2014/main" id="{88A22A59-6991-F7EA-9BB4-F4C7E58A8CEE}"/>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88540007"/>
      </p:ext>
    </p:extLst>
  </p:cSld>
  <p:clrMapOvr>
    <a:masterClrMapping/>
  </p:clrMapOvr>
  <mc:AlternateContent xmlns:mc="http://schemas.openxmlformats.org/markup-compatibility/2006">
    <mc:Choice xmlns:p14="http://schemas.microsoft.com/office/powerpoint/2010/main" Requires="p14">
      <p:transition spd="slow" p14:dur="2000" advTm="30951"/>
    </mc:Choice>
    <mc:Fallback>
      <p:transition spd="slow" advTm="30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5"/>
                </p:tgtEl>
              </p:cMediaNode>
            </p:audio>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60F383C-02CE-550C-CC91-AA254E680A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52" y="-385947"/>
            <a:ext cx="6477000" cy="6981826"/>
          </a:xfrm>
          <a:prstGeom prst="rect">
            <a:avLst/>
          </a:prstGeom>
        </p:spPr>
      </p:pic>
      <p:sp>
        <p:nvSpPr>
          <p:cNvPr id="2" name="テキスト ボックス 1">
            <a:extLst>
              <a:ext uri="{FF2B5EF4-FFF2-40B4-BE49-F238E27FC236}">
                <a16:creationId xmlns:a16="http://schemas.microsoft.com/office/drawing/2014/main" id="{C32B636D-108E-BFCD-DCFB-95708BF409CD}"/>
              </a:ext>
            </a:extLst>
          </p:cNvPr>
          <p:cNvSpPr txBox="1"/>
          <p:nvPr/>
        </p:nvSpPr>
        <p:spPr>
          <a:xfrm>
            <a:off x="6355707" y="841584"/>
            <a:ext cx="5714373" cy="1200329"/>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２年後</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当法人主催の「アルコール依存症の地域セミナー」</a:t>
            </a:r>
            <a:r>
              <a:rPr lang="ja-JP" altLang="en-US" dirty="0">
                <a:latin typeface="メイリオ" panose="020B0604030504040204" pitchFamily="50" charset="-128"/>
                <a:ea typeface="メイリオ" panose="020B0604030504040204" pitchFamily="50" charset="-128"/>
              </a:rPr>
              <a:t>で</a:t>
            </a:r>
            <a:r>
              <a:rPr lang="en-US" altLang="ja-JP" dirty="0">
                <a:latin typeface="メイリオ" panose="020B0604030504040204" pitchFamily="50" charset="-128"/>
                <a:ea typeface="メイリオ" panose="020B0604030504040204" pitchFamily="50" charset="-128"/>
              </a:rPr>
              <a:t>A</a:t>
            </a:r>
            <a:r>
              <a:rPr lang="ja-JP" altLang="en-US" dirty="0">
                <a:latin typeface="メイリオ" panose="020B0604030504040204" pitchFamily="50" charset="-128"/>
                <a:ea typeface="メイリオ" panose="020B0604030504040204" pitchFamily="50" charset="-128"/>
              </a:rPr>
              <a:t>子さんご夫婦と再会する。</a:t>
            </a:r>
            <a:endParaRPr lang="en-US" altLang="ja-JP"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A5E28DCB-15C2-EC6C-7DF0-42AF4E011A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3827" y="1921010"/>
            <a:ext cx="1504958" cy="2365356"/>
          </a:xfrm>
          <a:prstGeom prst="rect">
            <a:avLst/>
          </a:prstGeom>
        </p:spPr>
      </p:pic>
      <p:grpSp>
        <p:nvGrpSpPr>
          <p:cNvPr id="11" name="グループ化 10">
            <a:extLst>
              <a:ext uri="{FF2B5EF4-FFF2-40B4-BE49-F238E27FC236}">
                <a16:creationId xmlns:a16="http://schemas.microsoft.com/office/drawing/2014/main" id="{04B13EC6-50CE-A853-8760-FFE3454E765E}"/>
              </a:ext>
            </a:extLst>
          </p:cNvPr>
          <p:cNvGrpSpPr/>
          <p:nvPr/>
        </p:nvGrpSpPr>
        <p:grpSpPr>
          <a:xfrm>
            <a:off x="979285" y="2137457"/>
            <a:ext cx="4154042" cy="2069787"/>
            <a:chOff x="5912230" y="2362494"/>
            <a:chExt cx="4154042" cy="2069787"/>
          </a:xfrm>
        </p:grpSpPr>
        <p:pic>
          <p:nvPicPr>
            <p:cNvPr id="7" name="図 6">
              <a:extLst>
                <a:ext uri="{FF2B5EF4-FFF2-40B4-BE49-F238E27FC236}">
                  <a16:creationId xmlns:a16="http://schemas.microsoft.com/office/drawing/2014/main" id="{DB361224-841D-A9BD-7A9D-079F0C1B980D}"/>
                </a:ext>
              </a:extLst>
            </p:cNvPr>
            <p:cNvPicPr>
              <a:picLocks noChangeAspect="1"/>
            </p:cNvPicPr>
            <p:nvPr/>
          </p:nvPicPr>
          <p:blipFill rotWithShape="1">
            <a:blip r:embed="rId7">
              <a:extLst>
                <a:ext uri="{28A0092B-C50C-407E-A947-70E740481C1C}">
                  <a14:useLocalDpi xmlns:a14="http://schemas.microsoft.com/office/drawing/2010/main" val="0"/>
                </a:ext>
              </a:extLst>
            </a:blip>
            <a:srcRect l="13514" r="9212" b="52828"/>
            <a:stretch/>
          </p:blipFill>
          <p:spPr>
            <a:xfrm>
              <a:off x="8305802" y="2743200"/>
              <a:ext cx="1760470" cy="1689081"/>
            </a:xfrm>
            <a:prstGeom prst="rect">
              <a:avLst/>
            </a:prstGeom>
          </p:spPr>
        </p:pic>
        <p:pic>
          <p:nvPicPr>
            <p:cNvPr id="8" name="図 7">
              <a:extLst>
                <a:ext uri="{FF2B5EF4-FFF2-40B4-BE49-F238E27FC236}">
                  <a16:creationId xmlns:a16="http://schemas.microsoft.com/office/drawing/2014/main" id="{B763CC50-5878-63E1-88E8-095CF46394A8}"/>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rot="12297304" flipH="1">
              <a:off x="5912230" y="2362494"/>
              <a:ext cx="2364642" cy="1774217"/>
            </a:xfrm>
            <a:prstGeom prst="rect">
              <a:avLst/>
            </a:prstGeom>
          </p:spPr>
        </p:pic>
        <p:pic>
          <p:nvPicPr>
            <p:cNvPr id="10" name="図 9">
              <a:extLst>
                <a:ext uri="{FF2B5EF4-FFF2-40B4-BE49-F238E27FC236}">
                  <a16:creationId xmlns:a16="http://schemas.microsoft.com/office/drawing/2014/main" id="{7E6C8DC7-D342-B8FF-7DD0-E42B033986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1104" y="2633147"/>
              <a:ext cx="1232910" cy="1232910"/>
            </a:xfrm>
            <a:prstGeom prst="rect">
              <a:avLst/>
            </a:prstGeom>
          </p:spPr>
        </p:pic>
      </p:grpSp>
      <p:pic>
        <p:nvPicPr>
          <p:cNvPr id="13" name="図 12">
            <a:extLst>
              <a:ext uri="{FF2B5EF4-FFF2-40B4-BE49-F238E27FC236}">
                <a16:creationId xmlns:a16="http://schemas.microsoft.com/office/drawing/2014/main" id="{7C4A0C23-7841-041D-F55C-FBBE36C77B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8191" y="2137457"/>
            <a:ext cx="2288412" cy="2288412"/>
          </a:xfrm>
          <a:prstGeom prst="rect">
            <a:avLst/>
          </a:prstGeom>
        </p:spPr>
      </p:pic>
      <p:grpSp>
        <p:nvGrpSpPr>
          <p:cNvPr id="14" name="グループ化 13">
            <a:extLst>
              <a:ext uri="{FF2B5EF4-FFF2-40B4-BE49-F238E27FC236}">
                <a16:creationId xmlns:a16="http://schemas.microsoft.com/office/drawing/2014/main" id="{F25CD7CA-9538-63C4-D11A-C9F67E918424}"/>
              </a:ext>
            </a:extLst>
          </p:cNvPr>
          <p:cNvGrpSpPr/>
          <p:nvPr/>
        </p:nvGrpSpPr>
        <p:grpSpPr>
          <a:xfrm>
            <a:off x="6620546" y="3173422"/>
            <a:ext cx="4771354" cy="1786629"/>
            <a:chOff x="6620546" y="3173422"/>
            <a:chExt cx="4771354" cy="1786629"/>
          </a:xfrm>
        </p:grpSpPr>
        <p:sp>
          <p:nvSpPr>
            <p:cNvPr id="12" name="雲 11">
              <a:extLst>
                <a:ext uri="{FF2B5EF4-FFF2-40B4-BE49-F238E27FC236}">
                  <a16:creationId xmlns:a16="http://schemas.microsoft.com/office/drawing/2014/main" id="{505D23D8-325C-9852-1D34-D55DD46ADFE6}"/>
                </a:ext>
              </a:extLst>
            </p:cNvPr>
            <p:cNvSpPr/>
            <p:nvPr/>
          </p:nvSpPr>
          <p:spPr>
            <a:xfrm>
              <a:off x="6620546" y="3173422"/>
              <a:ext cx="4771354" cy="1786629"/>
            </a:xfrm>
            <a:prstGeom prst="cloud">
              <a:avLst/>
            </a:prstGeom>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7461ACA-0511-E1A4-6504-E4E926CE4D97}"/>
                </a:ext>
              </a:extLst>
            </p:cNvPr>
            <p:cNvSpPr txBox="1"/>
            <p:nvPr/>
          </p:nvSpPr>
          <p:spPr>
            <a:xfrm>
              <a:off x="7368156" y="3760279"/>
              <a:ext cx="3692561" cy="461665"/>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再就職が決まりました！</a:t>
              </a:r>
              <a:endParaRPr lang="en-US" altLang="ja-JP" sz="2400" b="1" dirty="0">
                <a:solidFill>
                  <a:srgbClr val="FF0000"/>
                </a:solidFill>
                <a:latin typeface="メイリオ" panose="020B0604030504040204" pitchFamily="50" charset="-128"/>
                <a:ea typeface="メイリオ" panose="020B0604030504040204" pitchFamily="50" charset="-128"/>
              </a:endParaRPr>
            </a:p>
          </p:txBody>
        </p:sp>
      </p:grpSp>
      <p:sp>
        <p:nvSpPr>
          <p:cNvPr id="15" name="テキスト ボックス 14">
            <a:extLst>
              <a:ext uri="{FF2B5EF4-FFF2-40B4-BE49-F238E27FC236}">
                <a16:creationId xmlns:a16="http://schemas.microsoft.com/office/drawing/2014/main" id="{FA6ED842-212B-D8B6-E149-D8597012CE40}"/>
              </a:ext>
            </a:extLst>
          </p:cNvPr>
          <p:cNvSpPr txBox="1"/>
          <p:nvPr/>
        </p:nvSpPr>
        <p:spPr>
          <a:xfrm>
            <a:off x="6381248" y="2203953"/>
            <a:ext cx="5120903" cy="369332"/>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自助グループに、夫婦で参加されている。</a:t>
            </a:r>
            <a:endParaRPr lang="en-US" altLang="ja-JP" dirty="0">
              <a:latin typeface="メイリオ" panose="020B0604030504040204" pitchFamily="50" charset="-128"/>
              <a:ea typeface="メイリオ" panose="020B0604030504040204" pitchFamily="50" charset="-128"/>
            </a:endParaRPr>
          </a:p>
        </p:txBody>
      </p:sp>
      <p:pic>
        <p:nvPicPr>
          <p:cNvPr id="4" name="オーディオ 3">
            <a:hlinkClick r:id="" action="ppaction://media"/>
            <a:extLst>
              <a:ext uri="{FF2B5EF4-FFF2-40B4-BE49-F238E27FC236}">
                <a16:creationId xmlns:a16="http://schemas.microsoft.com/office/drawing/2014/main" id="{29071853-A782-E34A-0F6F-D991D61F664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4399524"/>
      </p:ext>
    </p:extLst>
  </p:cSld>
  <p:clrMapOvr>
    <a:masterClrMapping/>
  </p:clrMapOvr>
  <mc:AlternateContent xmlns:mc="http://schemas.openxmlformats.org/markup-compatibility/2006">
    <mc:Choice xmlns:p14="http://schemas.microsoft.com/office/powerpoint/2010/main" Requires="p14">
      <p:transition spd="slow" p14:dur="2000" advTm="57856"/>
    </mc:Choice>
    <mc:Fallback>
      <p:transition spd="slow" advTm="57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9F90C51-CB91-CCA7-36F3-A830CC331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25" y="-390525"/>
            <a:ext cx="6477000" cy="6981826"/>
          </a:xfrm>
          <a:prstGeom prst="rect">
            <a:avLst/>
          </a:prstGeom>
        </p:spPr>
      </p:pic>
      <p:pic>
        <p:nvPicPr>
          <p:cNvPr id="24" name="図 23">
            <a:extLst>
              <a:ext uri="{FF2B5EF4-FFF2-40B4-BE49-F238E27FC236}">
                <a16:creationId xmlns:a16="http://schemas.microsoft.com/office/drawing/2014/main" id="{1571B485-647E-493D-D87F-D98AC3E9F20A}"/>
              </a:ext>
            </a:extLst>
          </p:cNvPr>
          <p:cNvPicPr>
            <a:picLocks noChangeAspect="1"/>
          </p:cNvPicPr>
          <p:nvPr/>
        </p:nvPicPr>
        <p:blipFill rotWithShape="1">
          <a:blip r:embed="rId6">
            <a:extLst>
              <a:ext uri="{28A0092B-C50C-407E-A947-70E740481C1C}">
                <a14:useLocalDpi xmlns:a14="http://schemas.microsoft.com/office/drawing/2010/main" val="0"/>
              </a:ext>
            </a:extLst>
          </a:blip>
          <a:srcRect r="3053"/>
          <a:stretch/>
        </p:blipFill>
        <p:spPr>
          <a:xfrm>
            <a:off x="418172" y="1669227"/>
            <a:ext cx="5393006" cy="2862322"/>
          </a:xfrm>
          <a:prstGeom prst="rect">
            <a:avLst/>
          </a:prstGeom>
          <a:ln>
            <a:noFill/>
          </a:ln>
          <a:effectLst>
            <a:softEdge rad="112500"/>
          </a:effectLst>
        </p:spPr>
      </p:pic>
      <p:sp>
        <p:nvSpPr>
          <p:cNvPr id="23" name="テキスト ボックス 22">
            <a:extLst>
              <a:ext uri="{FF2B5EF4-FFF2-40B4-BE49-F238E27FC236}">
                <a16:creationId xmlns:a16="http://schemas.microsoft.com/office/drawing/2014/main" id="{E69CE401-324A-D621-A7DA-057543B7FCA6}"/>
              </a:ext>
            </a:extLst>
          </p:cNvPr>
          <p:cNvSpPr txBox="1"/>
          <p:nvPr/>
        </p:nvSpPr>
        <p:spPr>
          <a:xfrm>
            <a:off x="6010275" y="1285107"/>
            <a:ext cx="6181725" cy="2139047"/>
          </a:xfrm>
          <a:prstGeom prst="rect">
            <a:avLst/>
          </a:prstGeom>
          <a:noFill/>
        </p:spPr>
        <p:txBody>
          <a:bodyPr wrap="square">
            <a:spAutoFit/>
          </a:bodyPr>
          <a:lstStyle/>
          <a:p>
            <a:r>
              <a:rPr lang="ja-JP" altLang="en-US" sz="1900" dirty="0">
                <a:latin typeface="メイリオ" panose="020B0604030504040204" pitchFamily="50" charset="-128"/>
                <a:ea typeface="メイリオ" panose="020B0604030504040204" pitchFamily="50" charset="-128"/>
              </a:rPr>
              <a:t>●開設当初（平成</a:t>
            </a:r>
            <a:r>
              <a:rPr lang="en-US" altLang="ja-JP" sz="1900" dirty="0">
                <a:latin typeface="メイリオ" panose="020B0604030504040204" pitchFamily="50" charset="-128"/>
                <a:ea typeface="メイリオ" panose="020B0604030504040204" pitchFamily="50" charset="-128"/>
              </a:rPr>
              <a:t>18</a:t>
            </a:r>
            <a:r>
              <a:rPr lang="ja-JP" altLang="en-US" sz="1900" dirty="0">
                <a:latin typeface="メイリオ" panose="020B0604030504040204" pitchFamily="50" charset="-128"/>
                <a:ea typeface="メイリオ" panose="020B0604030504040204" pitchFamily="50" charset="-128"/>
              </a:rPr>
              <a:t>年</a:t>
            </a:r>
            <a:r>
              <a:rPr lang="en-US" altLang="ja-JP" sz="1900" dirty="0">
                <a:latin typeface="メイリオ" panose="020B0604030504040204" pitchFamily="50" charset="-128"/>
                <a:ea typeface="メイリオ" panose="020B0604030504040204" pitchFamily="50" charset="-128"/>
              </a:rPr>
              <a:t>4</a:t>
            </a:r>
            <a:r>
              <a:rPr lang="ja-JP" altLang="en-US" sz="1900" dirty="0">
                <a:latin typeface="メイリオ" panose="020B0604030504040204" pitchFamily="50" charset="-128"/>
                <a:ea typeface="メイリオ" panose="020B0604030504040204" pitchFamily="50" charset="-128"/>
              </a:rPr>
              <a:t>月）、アルコール依存症の方が</a:t>
            </a:r>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　半分近く入所されたことから、必然的にアルコール</a:t>
            </a:r>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　依存症について、取り組むことになりました。</a:t>
            </a:r>
          </a:p>
          <a:p>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●現在、全入所者</a:t>
            </a:r>
            <a:r>
              <a:rPr lang="en-US" altLang="ja-JP" sz="1900" b="1" dirty="0">
                <a:latin typeface="メイリオ" panose="020B0604030504040204" pitchFamily="50" charset="-128"/>
                <a:ea typeface="メイリオ" panose="020B0604030504040204" pitchFamily="50" charset="-128"/>
              </a:rPr>
              <a:t>55</a:t>
            </a:r>
            <a:r>
              <a:rPr lang="ja-JP" altLang="en-US" sz="1900" b="1" dirty="0">
                <a:latin typeface="メイリオ" panose="020B0604030504040204" pitchFamily="50" charset="-128"/>
                <a:ea typeface="メイリオ" panose="020B0604030504040204" pitchFamily="50" charset="-128"/>
              </a:rPr>
              <a:t>名のうち、</a:t>
            </a:r>
            <a:r>
              <a:rPr lang="en-US" altLang="ja-JP" sz="1900" b="1" dirty="0">
                <a:latin typeface="メイリオ" panose="020B0604030504040204" pitchFamily="50" charset="-128"/>
                <a:ea typeface="メイリオ" panose="020B0604030504040204" pitchFamily="50" charset="-128"/>
              </a:rPr>
              <a:t>31</a:t>
            </a:r>
            <a:r>
              <a:rPr lang="ja-JP" altLang="en-US" sz="1900" b="1" dirty="0">
                <a:latin typeface="メイリオ" panose="020B0604030504040204" pitchFamily="50" charset="-128"/>
                <a:ea typeface="メイリオ" panose="020B0604030504040204" pitchFamily="50" charset="-128"/>
              </a:rPr>
              <a:t>名がアルコール依存</a:t>
            </a:r>
            <a:endParaRPr lang="en-US" altLang="ja-JP" sz="1900" b="1" dirty="0">
              <a:latin typeface="メイリオ" panose="020B0604030504040204" pitchFamily="50" charset="-128"/>
              <a:ea typeface="メイリオ" panose="020B0604030504040204" pitchFamily="50" charset="-128"/>
            </a:endParaRPr>
          </a:p>
          <a:p>
            <a:r>
              <a:rPr lang="ja-JP" altLang="en-US" sz="1900" b="1" dirty="0">
                <a:latin typeface="メイリオ" panose="020B0604030504040204" pitchFamily="50" charset="-128"/>
                <a:ea typeface="メイリオ" panose="020B0604030504040204" pitchFamily="50" charset="-128"/>
              </a:rPr>
              <a:t>　症者</a:t>
            </a:r>
            <a:r>
              <a:rPr lang="ja-JP" altLang="en-US" sz="1900" dirty="0">
                <a:latin typeface="メイリオ" panose="020B0604030504040204" pitchFamily="50" charset="-128"/>
                <a:ea typeface="メイリオ" panose="020B0604030504040204" pitchFamily="50" charset="-128"/>
              </a:rPr>
              <a:t>です。</a:t>
            </a:r>
          </a:p>
          <a:p>
            <a:endParaRPr lang="en-US" altLang="ja-JP" sz="1900" dirty="0">
              <a:latin typeface="メイリオ" panose="020B0604030504040204" pitchFamily="50" charset="-128"/>
              <a:ea typeface="メイリオ" panose="020B0604030504040204" pitchFamily="50" charset="-128"/>
            </a:endParaRPr>
          </a:p>
        </p:txBody>
      </p:sp>
      <p:pic>
        <p:nvPicPr>
          <p:cNvPr id="3" name="オーディオ 2">
            <a:hlinkClick r:id="" action="ppaction://media"/>
            <a:extLst>
              <a:ext uri="{FF2B5EF4-FFF2-40B4-BE49-F238E27FC236}">
                <a16:creationId xmlns:a16="http://schemas.microsoft.com/office/drawing/2014/main" id="{20797BDF-A05D-014A-09D0-014EC9CADE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2034484"/>
      </p:ext>
    </p:extLst>
  </p:cSld>
  <p:clrMapOvr>
    <a:masterClrMapping/>
  </p:clrMapOvr>
  <mc:AlternateContent xmlns:mc="http://schemas.openxmlformats.org/markup-compatibility/2006">
    <mc:Choice xmlns:p14="http://schemas.microsoft.com/office/powerpoint/2010/main" Requires="p14">
      <p:transition spd="slow" p14:dur="2000" advTm="23591"/>
    </mc:Choice>
    <mc:Fallback>
      <p:transition spd="slow" advTm="2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39AA51-35A2-89FB-0D3C-6364DC2678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5138" y="0"/>
            <a:ext cx="6180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オーディオ 2">
            <a:hlinkClick r:id="" action="ppaction://media"/>
            <a:extLst>
              <a:ext uri="{FF2B5EF4-FFF2-40B4-BE49-F238E27FC236}">
                <a16:creationId xmlns:a16="http://schemas.microsoft.com/office/drawing/2014/main" id="{EA9C04CD-5D03-14B9-79C0-020CE46B5A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332901"/>
      </p:ext>
    </p:extLst>
  </p:cSld>
  <p:clrMapOvr>
    <a:masterClrMapping/>
  </p:clrMapOvr>
  <mc:AlternateContent xmlns:mc="http://schemas.openxmlformats.org/markup-compatibility/2006">
    <mc:Choice xmlns:p14="http://schemas.microsoft.com/office/powerpoint/2010/main" Requires="p14">
      <p:transition spd="slow" p14:dur="2000" advTm="14721"/>
    </mc:Choice>
    <mc:Fallback>
      <p:transition spd="slow" advTm="1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D27352D-5C18-3F12-D0BC-BBE466055E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51" y="-387679"/>
            <a:ext cx="6477000" cy="6981826"/>
          </a:xfrm>
          <a:prstGeom prst="rect">
            <a:avLst/>
          </a:prstGeom>
        </p:spPr>
      </p:pic>
      <p:pic>
        <p:nvPicPr>
          <p:cNvPr id="80" name="図 79">
            <a:extLst>
              <a:ext uri="{FF2B5EF4-FFF2-40B4-BE49-F238E27FC236}">
                <a16:creationId xmlns:a16="http://schemas.microsoft.com/office/drawing/2014/main" id="{00986BA8-382B-5AB5-55E5-3F2C92914C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95205" y="1490363"/>
            <a:ext cx="4095087" cy="3225742"/>
          </a:xfrm>
          <a:prstGeom prst="rect">
            <a:avLst/>
          </a:prstGeom>
          <a:ln>
            <a:noFill/>
          </a:ln>
          <a:effectLst>
            <a:softEdge rad="112500"/>
          </a:effectLst>
        </p:spPr>
      </p:pic>
      <p:pic>
        <p:nvPicPr>
          <p:cNvPr id="2" name="図 1">
            <a:extLst>
              <a:ext uri="{FF2B5EF4-FFF2-40B4-BE49-F238E27FC236}">
                <a16:creationId xmlns:a16="http://schemas.microsoft.com/office/drawing/2014/main" id="{9210BDA3-4D55-7E10-F19C-2D34113ADAF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1094558" y="1395043"/>
            <a:ext cx="4110637" cy="3240000"/>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E288FE5A-E3A0-8628-00E7-BE4EF2949BBB}"/>
              </a:ext>
            </a:extLst>
          </p:cNvPr>
          <p:cNvSpPr txBox="1"/>
          <p:nvPr/>
        </p:nvSpPr>
        <p:spPr>
          <a:xfrm>
            <a:off x="6223000" y="839559"/>
            <a:ext cx="5969000" cy="3170099"/>
          </a:xfrm>
          <a:prstGeom prst="rect">
            <a:avLst/>
          </a:prstGeom>
          <a:noFill/>
        </p:spPr>
        <p:txBody>
          <a:bodyPr wrap="square">
            <a:spAutoFit/>
          </a:bodyPr>
          <a:lstStyle/>
          <a:p>
            <a:r>
              <a:rPr lang="ja-JP" altLang="en-US" sz="1900" dirty="0">
                <a:latin typeface="メイリオ" panose="020B0604030504040204" pitchFamily="50" charset="-128"/>
                <a:ea typeface="メイリオ" panose="020B0604030504040204" pitchFamily="50" charset="-128"/>
              </a:rPr>
              <a:t>●アルコール依存症は「否認の病気」と言われ、</a:t>
            </a:r>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　治療につながることが非常に難しい病気です。</a:t>
            </a:r>
            <a:endParaRPr lang="en-US" altLang="ja-JP" sz="1900" dirty="0">
              <a:latin typeface="メイリオ" panose="020B0604030504040204" pitchFamily="50" charset="-128"/>
              <a:ea typeface="メイリオ" panose="020B0604030504040204" pitchFamily="50" charset="-128"/>
            </a:endParaRPr>
          </a:p>
          <a:p>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●真和館</a:t>
            </a:r>
            <a:r>
              <a:rPr lang="ja-JP" altLang="en-US" sz="1400" dirty="0">
                <a:latin typeface="メイリオ" panose="020B0604030504040204" pitchFamily="50" charset="-128"/>
                <a:ea typeface="メイリオ" panose="020B0604030504040204" pitchFamily="50" charset="-128"/>
              </a:rPr>
              <a:t>（姉妹施設 養護老人ホーム あそ上寿園）</a:t>
            </a:r>
            <a:r>
              <a:rPr lang="ja-JP" altLang="en-US" sz="1900" dirty="0">
                <a:latin typeface="メイリオ" panose="020B0604030504040204" pitchFamily="50" charset="-128"/>
                <a:ea typeface="メイリオ" panose="020B0604030504040204" pitchFamily="50" charset="-128"/>
              </a:rPr>
              <a:t>では、</a:t>
            </a:r>
            <a:endParaRPr lang="en-US" altLang="ja-JP" sz="1900" dirty="0">
              <a:latin typeface="メイリオ" panose="020B0604030504040204" pitchFamily="50" charset="-128"/>
              <a:ea typeface="メイリオ" panose="020B0604030504040204" pitchFamily="50" charset="-128"/>
            </a:endParaRPr>
          </a:p>
          <a:p>
            <a:endParaRPr lang="en-US" altLang="ja-JP" sz="1900" b="1" dirty="0">
              <a:solidFill>
                <a:srgbClr val="FF0000"/>
              </a:solidFill>
              <a:latin typeface="メイリオ" panose="020B0604030504040204" pitchFamily="50" charset="-128"/>
              <a:ea typeface="メイリオ" panose="020B0604030504040204" pitchFamily="50" charset="-128"/>
            </a:endParaRPr>
          </a:p>
          <a:p>
            <a:r>
              <a:rPr lang="en-US" altLang="ja-JP" sz="1900" b="1" dirty="0">
                <a:solidFill>
                  <a:srgbClr val="FF0000"/>
                </a:solidFill>
                <a:latin typeface="メイリオ" panose="020B0604030504040204" pitchFamily="50" charset="-128"/>
                <a:ea typeface="メイリオ" panose="020B0604030504040204" pitchFamily="50" charset="-128"/>
              </a:rPr>
              <a:t>	</a:t>
            </a:r>
            <a:r>
              <a:rPr lang="ja-JP" altLang="en-US" sz="2400" b="1" dirty="0">
                <a:solidFill>
                  <a:srgbClr val="FF0000"/>
                </a:solidFill>
                <a:latin typeface="メイリオ" panose="020B0604030504040204" pitchFamily="50" charset="-128"/>
                <a:ea typeface="メイリオ" panose="020B0604030504040204" pitchFamily="50" charset="-128"/>
              </a:rPr>
              <a:t>「お酒の悩み相談所」</a:t>
            </a:r>
            <a:endParaRPr lang="en-US" altLang="ja-JP" sz="2400" b="1" dirty="0">
              <a:solidFill>
                <a:srgbClr val="FF0000"/>
              </a:solidFill>
              <a:latin typeface="メイリオ" panose="020B0604030504040204" pitchFamily="50" charset="-128"/>
              <a:ea typeface="メイリオ" panose="020B0604030504040204" pitchFamily="50" charset="-128"/>
            </a:endParaRPr>
          </a:p>
          <a:p>
            <a:r>
              <a:rPr lang="en-US" altLang="ja-JP" sz="2400" b="1" dirty="0">
                <a:solidFill>
                  <a:srgbClr val="FF0000"/>
                </a:solidFill>
                <a:latin typeface="メイリオ" panose="020B0604030504040204" pitchFamily="50" charset="-128"/>
                <a:ea typeface="メイリオ" panose="020B0604030504040204" pitchFamily="50" charset="-128"/>
              </a:rPr>
              <a:t>	</a:t>
            </a:r>
            <a:r>
              <a:rPr lang="ja-JP" altLang="en-US" sz="2400" b="1" dirty="0">
                <a:solidFill>
                  <a:srgbClr val="FF0000"/>
                </a:solidFill>
                <a:latin typeface="メイリオ" panose="020B0604030504040204" pitchFamily="50" charset="-128"/>
                <a:ea typeface="メイリオ" panose="020B0604030504040204" pitchFamily="50" charset="-128"/>
              </a:rPr>
              <a:t>「福祉の困りごと相談所」</a:t>
            </a:r>
            <a:endParaRPr lang="en-US" altLang="ja-JP" sz="2400" b="1" dirty="0">
              <a:solidFill>
                <a:srgbClr val="FF0000"/>
              </a:solidFill>
              <a:latin typeface="メイリオ" panose="020B0604030504040204" pitchFamily="50" charset="-128"/>
              <a:ea typeface="メイリオ" panose="020B0604030504040204" pitchFamily="50" charset="-128"/>
            </a:endParaRPr>
          </a:p>
          <a:p>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　を開設し、広くアルコール問題等の相談・支援に</a:t>
            </a:r>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　取り組んでいます。</a:t>
            </a:r>
            <a:endParaRPr lang="en-US" altLang="ja-JP" sz="1900" dirty="0">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CB9E5390-0359-2A79-9226-F8FCA81EA470}"/>
              </a:ext>
            </a:extLst>
          </p:cNvPr>
          <p:cNvGrpSpPr/>
          <p:nvPr/>
        </p:nvGrpSpPr>
        <p:grpSpPr>
          <a:xfrm>
            <a:off x="5918659" y="4372495"/>
            <a:ext cx="5969000" cy="1446414"/>
            <a:chOff x="5918659" y="4372495"/>
            <a:chExt cx="5969000" cy="1446414"/>
          </a:xfrm>
        </p:grpSpPr>
        <p:sp>
          <p:nvSpPr>
            <p:cNvPr id="6" name="四角形: 角を丸くする 5">
              <a:extLst>
                <a:ext uri="{FF2B5EF4-FFF2-40B4-BE49-F238E27FC236}">
                  <a16:creationId xmlns:a16="http://schemas.microsoft.com/office/drawing/2014/main" id="{E8EED2ED-579B-2586-FCBA-7D5482A6F14D}"/>
                </a:ext>
              </a:extLst>
            </p:cNvPr>
            <p:cNvSpPr/>
            <p:nvPr/>
          </p:nvSpPr>
          <p:spPr>
            <a:xfrm>
              <a:off x="6616931" y="4372495"/>
              <a:ext cx="4937760" cy="1446414"/>
            </a:xfrm>
            <a:prstGeom prst="roundRect">
              <a:avLst/>
            </a:prstGeom>
            <a:solidFill>
              <a:srgbClr val="FFFF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EAD0CC6-51CF-27A9-5FD3-7B050988B108}"/>
                </a:ext>
              </a:extLst>
            </p:cNvPr>
            <p:cNvSpPr txBox="1"/>
            <p:nvPr/>
          </p:nvSpPr>
          <p:spPr>
            <a:xfrm>
              <a:off x="5918659" y="4518830"/>
              <a:ext cx="5969000" cy="1200329"/>
            </a:xfrm>
            <a:prstGeom prst="rect">
              <a:avLst/>
            </a:prstGeom>
            <a:noFill/>
          </p:spPr>
          <p:txBody>
            <a:bodyPr wrap="square">
              <a:spAutoFit/>
            </a:bodyPr>
            <a:lstStyle/>
            <a:p>
              <a:pPr algn="ct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令和</a:t>
              </a:r>
              <a:r>
                <a:rPr lang="en-US" altLang="ja-JP" sz="2400" b="1" dirty="0">
                  <a:latin typeface="メイリオ" panose="020B0604030504040204" pitchFamily="50" charset="-128"/>
                  <a:ea typeface="メイリオ" panose="020B0604030504040204" pitchFamily="50" charset="-128"/>
                </a:rPr>
                <a:t>3</a:t>
              </a:r>
              <a:r>
                <a:rPr lang="ja-JP" altLang="en-US" sz="2400" b="1" dirty="0">
                  <a:latin typeface="メイリオ" panose="020B0604030504040204" pitchFamily="50" charset="-128"/>
                  <a:ea typeface="メイリオ" panose="020B0604030504040204" pitchFamily="50" charset="-128"/>
                </a:rPr>
                <a:t>年度相談件数</a:t>
              </a:r>
              <a:r>
                <a:rPr lang="en-US" altLang="ja-JP" sz="2400" b="1" dirty="0">
                  <a:latin typeface="メイリオ" panose="020B0604030504040204" pitchFamily="50" charset="-128"/>
                  <a:ea typeface="メイリオ" panose="020B0604030504040204" pitchFamily="50" charset="-128"/>
                </a:rPr>
                <a:t>】</a:t>
              </a:r>
            </a:p>
            <a:p>
              <a:pPr algn="ctr"/>
              <a:endParaRPr lang="en-US" altLang="ja-JP" sz="2400" dirty="0">
                <a:latin typeface="メイリオ" panose="020B0604030504040204" pitchFamily="50" charset="-128"/>
                <a:ea typeface="メイリオ" panose="020B0604030504040204" pitchFamily="50" charset="-128"/>
              </a:endParaRPr>
            </a:p>
            <a:p>
              <a:pPr algn="ctr"/>
              <a:r>
                <a:rPr lang="en-US" altLang="ja-JP" sz="2400" dirty="0">
                  <a:latin typeface="メイリオ" panose="020B0604030504040204" pitchFamily="50" charset="-128"/>
                  <a:ea typeface="メイリオ" panose="020B0604030504040204" pitchFamily="50" charset="-128"/>
                </a:rPr>
                <a:t>	</a:t>
              </a:r>
              <a:r>
                <a:rPr lang="en-US" altLang="ja-JP" sz="2400" b="1" dirty="0">
                  <a:latin typeface="メイリオ" panose="020B0604030504040204" pitchFamily="50" charset="-128"/>
                  <a:ea typeface="メイリオ" panose="020B0604030504040204" pitchFamily="50" charset="-128"/>
                </a:rPr>
                <a:t>16</a:t>
              </a:r>
              <a:r>
                <a:rPr lang="ja-JP" altLang="en-US" sz="2400" b="1" dirty="0">
                  <a:latin typeface="メイリオ" panose="020B0604030504040204" pitchFamily="50" charset="-128"/>
                  <a:ea typeface="メイリオ" panose="020B0604030504040204" pitchFamily="50" charset="-128"/>
                </a:rPr>
                <a:t>名から、</a:t>
              </a:r>
              <a:r>
                <a:rPr lang="en-US" altLang="ja-JP" sz="2400" b="1" dirty="0">
                  <a:latin typeface="メイリオ" panose="020B0604030504040204" pitchFamily="50" charset="-128"/>
                  <a:ea typeface="メイリオ" panose="020B0604030504040204" pitchFamily="50" charset="-128"/>
                </a:rPr>
                <a:t>48</a:t>
              </a:r>
              <a:r>
                <a:rPr lang="ja-JP" altLang="en-US" sz="2400" b="1" dirty="0">
                  <a:latin typeface="メイリオ" panose="020B0604030504040204" pitchFamily="50" charset="-128"/>
                  <a:ea typeface="メイリオ" panose="020B0604030504040204" pitchFamily="50" charset="-128"/>
                </a:rPr>
                <a:t>件</a:t>
              </a:r>
              <a:endParaRPr lang="en-US" altLang="ja-JP" sz="2400" b="1" dirty="0">
                <a:latin typeface="メイリオ" panose="020B0604030504040204" pitchFamily="50" charset="-128"/>
                <a:ea typeface="メイリオ" panose="020B0604030504040204" pitchFamily="50" charset="-128"/>
              </a:endParaRPr>
            </a:p>
          </p:txBody>
        </p:sp>
      </p:grpSp>
      <p:pic>
        <p:nvPicPr>
          <p:cNvPr id="9" name="オーディオ 8">
            <a:hlinkClick r:id="" action="ppaction://media"/>
            <a:extLst>
              <a:ext uri="{FF2B5EF4-FFF2-40B4-BE49-F238E27FC236}">
                <a16:creationId xmlns:a16="http://schemas.microsoft.com/office/drawing/2014/main" id="{1A05A7DF-4CF8-6B5D-C5DE-1AF7786F2B9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31965907"/>
      </p:ext>
    </p:extLst>
  </p:cSld>
  <p:clrMapOvr>
    <a:masterClrMapping/>
  </p:clrMapOvr>
  <mc:AlternateContent xmlns:mc="http://schemas.openxmlformats.org/markup-compatibility/2006">
    <mc:Choice xmlns:p14="http://schemas.microsoft.com/office/powerpoint/2010/main" Requires="p14">
      <p:transition spd="slow" p14:dur="2000" advTm="36983"/>
    </mc:Choice>
    <mc:Fallback>
      <p:transition spd="slow" advTm="3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51127F4-24BE-89D1-7B85-F0DB817DC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40" y="1066800"/>
            <a:ext cx="11541760" cy="4419599"/>
          </a:xfrm>
          <a:prstGeom prst="rect">
            <a:avLst/>
          </a:prstGeom>
          <a:ln w="127000" cap="sq">
            <a:solidFill>
              <a:schemeClr val="accent5">
                <a:lumMod val="75000"/>
              </a:schemeClr>
            </a:solidFill>
            <a:miter lim="800000"/>
          </a:ln>
          <a:effectLst>
            <a:outerShdw blurRad="57150" dist="50800" dir="2700000" algn="tl" rotWithShape="0">
              <a:srgbClr val="000000">
                <a:alpha val="40000"/>
              </a:srgbClr>
            </a:outerShdw>
          </a:effectLst>
        </p:spPr>
      </p:pic>
      <p:pic>
        <p:nvPicPr>
          <p:cNvPr id="2" name="図 1">
            <a:extLst>
              <a:ext uri="{FF2B5EF4-FFF2-40B4-BE49-F238E27FC236}">
                <a16:creationId xmlns:a16="http://schemas.microsoft.com/office/drawing/2014/main" id="{BC6AA81A-3F13-52BE-03FF-92E329626EB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5000"/>
                    </a14:imgEffect>
                  </a14:imgLayer>
                </a14:imgProps>
              </a:ext>
              <a:ext uri="{28A0092B-C50C-407E-A947-70E740481C1C}">
                <a14:useLocalDpi xmlns:a14="http://schemas.microsoft.com/office/drawing/2010/main" val="0"/>
              </a:ext>
            </a:extLst>
          </a:blip>
          <a:srcRect l="53171" t="47854" r="27049" b="30139"/>
          <a:stretch/>
        </p:blipFill>
        <p:spPr>
          <a:xfrm>
            <a:off x="6402472" y="3205212"/>
            <a:ext cx="2318016" cy="943275"/>
          </a:xfrm>
          <a:prstGeom prst="rect">
            <a:avLst/>
          </a:prstGeom>
        </p:spPr>
      </p:pic>
      <p:pic>
        <p:nvPicPr>
          <p:cNvPr id="4" name="図 3">
            <a:extLst>
              <a:ext uri="{FF2B5EF4-FFF2-40B4-BE49-F238E27FC236}">
                <a16:creationId xmlns:a16="http://schemas.microsoft.com/office/drawing/2014/main" id="{2B8611FD-38CC-7BED-E397-2AAFD77B015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5000"/>
                    </a14:imgEffect>
                  </a14:imgLayer>
                </a14:imgProps>
              </a:ext>
              <a:ext uri="{28A0092B-C50C-407E-A947-70E740481C1C}">
                <a14:useLocalDpi xmlns:a14="http://schemas.microsoft.com/office/drawing/2010/main" val="0"/>
              </a:ext>
            </a:extLst>
          </a:blip>
          <a:srcRect l="43407" r="24407" b="58143"/>
          <a:stretch/>
        </p:blipFill>
        <p:spPr>
          <a:xfrm>
            <a:off x="5330198" y="1076425"/>
            <a:ext cx="3669421" cy="1820779"/>
          </a:xfrm>
          <a:prstGeom prst="rect">
            <a:avLst/>
          </a:prstGeom>
        </p:spPr>
      </p:pic>
      <p:pic>
        <p:nvPicPr>
          <p:cNvPr id="6" name="オーディオ 5">
            <a:hlinkClick r:id="" action="ppaction://media"/>
            <a:extLst>
              <a:ext uri="{FF2B5EF4-FFF2-40B4-BE49-F238E27FC236}">
                <a16:creationId xmlns:a16="http://schemas.microsoft.com/office/drawing/2014/main" id="{2643B3D5-2B40-E905-6B39-FAEBA2DB44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3708327"/>
      </p:ext>
    </p:extLst>
  </p:cSld>
  <p:clrMapOvr>
    <a:masterClrMapping/>
  </p:clrMapOvr>
  <mc:AlternateContent xmlns:mc="http://schemas.openxmlformats.org/markup-compatibility/2006">
    <mc:Choice xmlns:p14="http://schemas.microsoft.com/office/powerpoint/2010/main" Requires="p14">
      <p:transition spd="slow" p14:dur="2000" advTm="6208"/>
    </mc:Choice>
    <mc:Fallback>
      <p:transition spd="slow" advTm="6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51127F4-24BE-89D1-7B85-F0DB817DC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40" y="1066800"/>
            <a:ext cx="11541760" cy="4419599"/>
          </a:xfrm>
          <a:prstGeom prst="rect">
            <a:avLst/>
          </a:prstGeom>
          <a:ln w="127000" cap="sq">
            <a:solidFill>
              <a:schemeClr val="accent5">
                <a:lumMod val="75000"/>
              </a:schemeClr>
            </a:solidFill>
            <a:miter lim="800000"/>
          </a:ln>
          <a:effectLst>
            <a:outerShdw blurRad="57150" dist="50800" dir="2700000" algn="tl" rotWithShape="0">
              <a:srgbClr val="000000">
                <a:alpha val="40000"/>
              </a:srgbClr>
            </a:outerShdw>
          </a:effectLst>
        </p:spPr>
      </p:pic>
      <p:pic>
        <p:nvPicPr>
          <p:cNvPr id="4" name="図 3">
            <a:extLst>
              <a:ext uri="{FF2B5EF4-FFF2-40B4-BE49-F238E27FC236}">
                <a16:creationId xmlns:a16="http://schemas.microsoft.com/office/drawing/2014/main" id="{41BE2BC9-9FF1-894F-E128-B455F0979063}"/>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663"/>
                    </a14:imgEffect>
                  </a14:imgLayer>
                </a14:imgProps>
              </a:ext>
              <a:ext uri="{28A0092B-C50C-407E-A947-70E740481C1C}">
                <a14:useLocalDpi xmlns:a14="http://schemas.microsoft.com/office/drawing/2010/main" val="0"/>
              </a:ext>
            </a:extLst>
          </a:blip>
          <a:stretch>
            <a:fillRect/>
          </a:stretch>
        </p:blipFill>
        <p:spPr>
          <a:xfrm>
            <a:off x="294640" y="1066800"/>
            <a:ext cx="11541760" cy="4419599"/>
          </a:xfrm>
          <a:prstGeom prst="rect">
            <a:avLst/>
          </a:prstGeom>
          <a:ln w="127000" cap="sq">
            <a:solidFill>
              <a:schemeClr val="accent5">
                <a:lumMod val="75000"/>
              </a:schemeClr>
            </a:solidFill>
            <a:miter lim="800000"/>
          </a:ln>
          <a:effectLst>
            <a:outerShdw blurRad="57150" dist="50800" dir="2700000" algn="tl" rotWithShape="0">
              <a:srgbClr val="000000">
                <a:alpha val="40000"/>
              </a:srgbClr>
            </a:outerShdw>
          </a:effectLst>
        </p:spPr>
      </p:pic>
      <p:pic>
        <p:nvPicPr>
          <p:cNvPr id="9" name="図 8">
            <a:extLst>
              <a:ext uri="{FF2B5EF4-FFF2-40B4-BE49-F238E27FC236}">
                <a16:creationId xmlns:a16="http://schemas.microsoft.com/office/drawing/2014/main" id="{3ABB3DBA-D56C-D70C-C5D2-13A75DAE66D8}"/>
              </a:ext>
            </a:extLst>
          </p:cNvPr>
          <p:cNvPicPr>
            <a:picLocks noChangeAspect="1"/>
          </p:cNvPicPr>
          <p:nvPr/>
        </p:nvPicPr>
        <p:blipFill rotWithShape="1">
          <a:blip r:embed="rId5">
            <a:extLst>
              <a:ext uri="{28A0092B-C50C-407E-A947-70E740481C1C}">
                <a14:useLocalDpi xmlns:a14="http://schemas.microsoft.com/office/drawing/2010/main" val="0"/>
              </a:ext>
            </a:extLst>
          </a:blip>
          <a:srcRect t="47854" r="77961" b="30139"/>
          <a:stretch/>
        </p:blipFill>
        <p:spPr>
          <a:xfrm>
            <a:off x="294638" y="3185962"/>
            <a:ext cx="2535189" cy="972151"/>
          </a:xfrm>
          <a:prstGeom prst="rect">
            <a:avLst/>
          </a:prstGeom>
        </p:spPr>
      </p:pic>
      <p:pic>
        <p:nvPicPr>
          <p:cNvPr id="10" name="図 9">
            <a:extLst>
              <a:ext uri="{FF2B5EF4-FFF2-40B4-BE49-F238E27FC236}">
                <a16:creationId xmlns:a16="http://schemas.microsoft.com/office/drawing/2014/main" id="{A1D9737E-0ABE-869E-7E55-0FBCEC30D8E2}"/>
              </a:ext>
            </a:extLst>
          </p:cNvPr>
          <p:cNvPicPr>
            <a:picLocks noChangeAspect="1"/>
          </p:cNvPicPr>
          <p:nvPr/>
        </p:nvPicPr>
        <p:blipFill rotWithShape="1">
          <a:blip r:embed="rId5">
            <a:extLst>
              <a:ext uri="{28A0092B-C50C-407E-A947-70E740481C1C}">
                <a14:useLocalDpi xmlns:a14="http://schemas.microsoft.com/office/drawing/2010/main" val="0"/>
              </a:ext>
            </a:extLst>
          </a:blip>
          <a:srcRect l="1949" t="1673" r="83455" b="58143"/>
          <a:stretch/>
        </p:blipFill>
        <p:spPr>
          <a:xfrm>
            <a:off x="518474" y="1140643"/>
            <a:ext cx="1676086" cy="1773392"/>
          </a:xfrm>
          <a:prstGeom prst="rect">
            <a:avLst/>
          </a:prstGeom>
        </p:spPr>
      </p:pic>
      <p:pic>
        <p:nvPicPr>
          <p:cNvPr id="11" name="図 10">
            <a:extLst>
              <a:ext uri="{FF2B5EF4-FFF2-40B4-BE49-F238E27FC236}">
                <a16:creationId xmlns:a16="http://schemas.microsoft.com/office/drawing/2014/main" id="{C05F157B-F030-6812-9E5B-49E4D3860B34}"/>
              </a:ext>
            </a:extLst>
          </p:cNvPr>
          <p:cNvPicPr>
            <a:picLocks noChangeAspect="1"/>
          </p:cNvPicPr>
          <p:nvPr/>
        </p:nvPicPr>
        <p:blipFill rotWithShape="1">
          <a:blip r:embed="rId5">
            <a:extLst>
              <a:ext uri="{28A0092B-C50C-407E-A947-70E740481C1C}">
                <a14:useLocalDpi xmlns:a14="http://schemas.microsoft.com/office/drawing/2010/main" val="0"/>
              </a:ext>
            </a:extLst>
          </a:blip>
          <a:srcRect t="73372" r="76268"/>
          <a:stretch/>
        </p:blipFill>
        <p:spPr>
          <a:xfrm>
            <a:off x="294638" y="4312118"/>
            <a:ext cx="2718069" cy="1174281"/>
          </a:xfrm>
          <a:prstGeom prst="rect">
            <a:avLst/>
          </a:prstGeom>
        </p:spPr>
      </p:pic>
      <p:pic>
        <p:nvPicPr>
          <p:cNvPr id="5" name="オーディオ 4">
            <a:hlinkClick r:id="" action="ppaction://media"/>
            <a:extLst>
              <a:ext uri="{FF2B5EF4-FFF2-40B4-BE49-F238E27FC236}">
                <a16:creationId xmlns:a16="http://schemas.microsoft.com/office/drawing/2014/main" id="{13E901C2-29FD-358A-055D-5BEE29B0A2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0338887"/>
      </p:ext>
    </p:extLst>
  </p:cSld>
  <p:clrMapOvr>
    <a:masterClrMapping/>
  </p:clrMapOvr>
  <mc:AlternateContent xmlns:mc="http://schemas.openxmlformats.org/markup-compatibility/2006">
    <mc:Choice xmlns:p14="http://schemas.microsoft.com/office/powerpoint/2010/main" Requires="p14">
      <p:transition spd="slow" p14:dur="2000" advTm="12940"/>
    </mc:Choice>
    <mc:Fallback>
      <p:transition spd="slow" advTm="1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 tmFilter="0, 0; .2, .5; .8, .5; 1, 0"/>
                                        <p:tgtEl>
                                          <p:spTgt spid="10"/>
                                        </p:tgtEl>
                                      </p:cBhvr>
                                    </p:animEffect>
                                    <p:animScale>
                                      <p:cBhvr>
                                        <p:cTn id="9"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51127F4-24BE-89D1-7B85-F0DB817DC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40" y="1066800"/>
            <a:ext cx="11541760" cy="4419599"/>
          </a:xfrm>
          <a:prstGeom prst="rect">
            <a:avLst/>
          </a:prstGeom>
          <a:ln w="127000" cap="sq">
            <a:solidFill>
              <a:schemeClr val="accent5">
                <a:lumMod val="75000"/>
              </a:schemeClr>
            </a:solidFill>
            <a:miter lim="800000"/>
          </a:ln>
          <a:effectLst>
            <a:outerShdw blurRad="57150" dist="50800" dir="2700000" algn="tl" rotWithShape="0">
              <a:srgbClr val="000000">
                <a:alpha val="40000"/>
              </a:srgbClr>
            </a:outerShdw>
          </a:effectLst>
        </p:spPr>
      </p:pic>
      <p:pic>
        <p:nvPicPr>
          <p:cNvPr id="4" name="図 3">
            <a:extLst>
              <a:ext uri="{FF2B5EF4-FFF2-40B4-BE49-F238E27FC236}">
                <a16:creationId xmlns:a16="http://schemas.microsoft.com/office/drawing/2014/main" id="{41BE2BC9-9FF1-894F-E128-B455F0979063}"/>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663"/>
                    </a14:imgEffect>
                  </a14:imgLayer>
                </a14:imgProps>
              </a:ext>
              <a:ext uri="{28A0092B-C50C-407E-A947-70E740481C1C}">
                <a14:useLocalDpi xmlns:a14="http://schemas.microsoft.com/office/drawing/2010/main" val="0"/>
              </a:ext>
            </a:extLst>
          </a:blip>
          <a:stretch>
            <a:fillRect/>
          </a:stretch>
        </p:blipFill>
        <p:spPr>
          <a:xfrm>
            <a:off x="294640" y="1066800"/>
            <a:ext cx="11541760" cy="4419599"/>
          </a:xfrm>
          <a:prstGeom prst="rect">
            <a:avLst/>
          </a:prstGeom>
          <a:ln w="127000" cap="sq">
            <a:solidFill>
              <a:schemeClr val="accent5">
                <a:lumMod val="75000"/>
              </a:schemeClr>
            </a:solidFill>
            <a:miter lim="800000"/>
          </a:ln>
          <a:effectLst>
            <a:outerShdw blurRad="57150" dist="50800" dir="2700000" algn="tl" rotWithShape="0">
              <a:srgbClr val="000000">
                <a:alpha val="40000"/>
              </a:srgbClr>
            </a:outerShdw>
          </a:effectLst>
        </p:spPr>
      </p:pic>
      <p:pic>
        <p:nvPicPr>
          <p:cNvPr id="9" name="図 8">
            <a:extLst>
              <a:ext uri="{FF2B5EF4-FFF2-40B4-BE49-F238E27FC236}">
                <a16:creationId xmlns:a16="http://schemas.microsoft.com/office/drawing/2014/main" id="{3ABB3DBA-D56C-D70C-C5D2-13A75DAE66D8}"/>
              </a:ext>
            </a:extLst>
          </p:cNvPr>
          <p:cNvPicPr>
            <a:picLocks noChangeAspect="1"/>
          </p:cNvPicPr>
          <p:nvPr/>
        </p:nvPicPr>
        <p:blipFill rotWithShape="1">
          <a:blip r:embed="rId5">
            <a:extLst>
              <a:ext uri="{28A0092B-C50C-407E-A947-70E740481C1C}">
                <a14:useLocalDpi xmlns:a14="http://schemas.microsoft.com/office/drawing/2010/main" val="0"/>
              </a:ext>
            </a:extLst>
          </a:blip>
          <a:srcRect l="23904" t="47854" r="55713" b="30139"/>
          <a:stretch/>
        </p:blipFill>
        <p:spPr>
          <a:xfrm>
            <a:off x="3039760" y="3204518"/>
            <a:ext cx="2340761" cy="943970"/>
          </a:xfrm>
          <a:prstGeom prst="rect">
            <a:avLst/>
          </a:prstGeom>
        </p:spPr>
      </p:pic>
      <p:pic>
        <p:nvPicPr>
          <p:cNvPr id="10" name="図 9">
            <a:extLst>
              <a:ext uri="{FF2B5EF4-FFF2-40B4-BE49-F238E27FC236}">
                <a16:creationId xmlns:a16="http://schemas.microsoft.com/office/drawing/2014/main" id="{A1D9737E-0ABE-869E-7E55-0FBCEC30D8E2}"/>
              </a:ext>
            </a:extLst>
          </p:cNvPr>
          <p:cNvPicPr>
            <a:picLocks noChangeAspect="1"/>
          </p:cNvPicPr>
          <p:nvPr/>
        </p:nvPicPr>
        <p:blipFill rotWithShape="1">
          <a:blip r:embed="rId5">
            <a:extLst>
              <a:ext uri="{28A0092B-C50C-407E-A947-70E740481C1C}">
                <a14:useLocalDpi xmlns:a14="http://schemas.microsoft.com/office/drawing/2010/main" val="0"/>
              </a:ext>
            </a:extLst>
          </a:blip>
          <a:srcRect l="17926" t="2404" r="56426" b="58143"/>
          <a:stretch/>
        </p:blipFill>
        <p:spPr>
          <a:xfrm>
            <a:off x="2367816" y="1187777"/>
            <a:ext cx="2945330" cy="1728678"/>
          </a:xfrm>
          <a:prstGeom prst="rect">
            <a:avLst/>
          </a:prstGeom>
        </p:spPr>
      </p:pic>
      <p:pic>
        <p:nvPicPr>
          <p:cNvPr id="11" name="図 10">
            <a:extLst>
              <a:ext uri="{FF2B5EF4-FFF2-40B4-BE49-F238E27FC236}">
                <a16:creationId xmlns:a16="http://schemas.microsoft.com/office/drawing/2014/main" id="{C05F157B-F030-6812-9E5B-49E4D3860B34}"/>
              </a:ext>
            </a:extLst>
          </p:cNvPr>
          <p:cNvPicPr>
            <a:picLocks noChangeAspect="1"/>
          </p:cNvPicPr>
          <p:nvPr/>
        </p:nvPicPr>
        <p:blipFill rotWithShape="1">
          <a:blip r:embed="rId5">
            <a:extLst>
              <a:ext uri="{28A0092B-C50C-407E-A947-70E740481C1C}">
                <a14:useLocalDpi xmlns:a14="http://schemas.microsoft.com/office/drawing/2010/main" val="0"/>
              </a:ext>
            </a:extLst>
          </a:blip>
          <a:srcRect l="24109" t="73372" r="49846"/>
          <a:stretch/>
        </p:blipFill>
        <p:spPr>
          <a:xfrm>
            <a:off x="3083292" y="4321743"/>
            <a:ext cx="3012707" cy="1159766"/>
          </a:xfrm>
          <a:prstGeom prst="rect">
            <a:avLst/>
          </a:prstGeom>
        </p:spPr>
      </p:pic>
      <p:pic>
        <p:nvPicPr>
          <p:cNvPr id="5" name="オーディオ 4">
            <a:hlinkClick r:id="" action="ppaction://media"/>
            <a:extLst>
              <a:ext uri="{FF2B5EF4-FFF2-40B4-BE49-F238E27FC236}">
                <a16:creationId xmlns:a16="http://schemas.microsoft.com/office/drawing/2014/main" id="{3F8365D2-BBB0-61EF-69E0-7B97E9AF73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2255117"/>
      </p:ext>
    </p:extLst>
  </p:cSld>
  <p:clrMapOvr>
    <a:masterClrMapping/>
  </p:clrMapOvr>
  <mc:AlternateContent xmlns:mc="http://schemas.openxmlformats.org/markup-compatibility/2006">
    <mc:Choice xmlns:p14="http://schemas.microsoft.com/office/powerpoint/2010/main" Requires="p14">
      <p:transition spd="slow" p14:dur="2000" advTm="15013"/>
    </mc:Choice>
    <mc:Fallback>
      <p:transition spd="slow" advTm="1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 tmFilter="0, 0; .2, .5; .8, .5; 1, 0"/>
                                        <p:tgtEl>
                                          <p:spTgt spid="10"/>
                                        </p:tgtEl>
                                      </p:cBhvr>
                                    </p:animEffect>
                                    <p:animScale>
                                      <p:cBhvr>
                                        <p:cTn id="9"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51127F4-24BE-89D1-7B85-F0DB817DC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40" y="1066800"/>
            <a:ext cx="11541760" cy="4419599"/>
          </a:xfrm>
          <a:prstGeom prst="rect">
            <a:avLst/>
          </a:prstGeom>
          <a:ln w="127000" cap="sq">
            <a:solidFill>
              <a:schemeClr val="accent5">
                <a:lumMod val="75000"/>
              </a:schemeClr>
            </a:solidFill>
            <a:miter lim="800000"/>
          </a:ln>
          <a:effectLst>
            <a:outerShdw blurRad="57150" dist="50800" dir="2700000" algn="tl" rotWithShape="0">
              <a:srgbClr val="000000">
                <a:alpha val="40000"/>
              </a:srgbClr>
            </a:outerShdw>
          </a:effectLst>
        </p:spPr>
      </p:pic>
      <p:pic>
        <p:nvPicPr>
          <p:cNvPr id="4" name="図 3">
            <a:extLst>
              <a:ext uri="{FF2B5EF4-FFF2-40B4-BE49-F238E27FC236}">
                <a16:creationId xmlns:a16="http://schemas.microsoft.com/office/drawing/2014/main" id="{41BE2BC9-9FF1-894F-E128-B455F0979063}"/>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663"/>
                    </a14:imgEffect>
                  </a14:imgLayer>
                </a14:imgProps>
              </a:ext>
              <a:ext uri="{28A0092B-C50C-407E-A947-70E740481C1C}">
                <a14:useLocalDpi xmlns:a14="http://schemas.microsoft.com/office/drawing/2010/main" val="0"/>
              </a:ext>
            </a:extLst>
          </a:blip>
          <a:stretch>
            <a:fillRect/>
          </a:stretch>
        </p:blipFill>
        <p:spPr>
          <a:xfrm>
            <a:off x="294640" y="1066800"/>
            <a:ext cx="11541760" cy="4419599"/>
          </a:xfrm>
          <a:prstGeom prst="rect">
            <a:avLst/>
          </a:prstGeom>
          <a:ln w="127000" cap="sq">
            <a:solidFill>
              <a:schemeClr val="accent5">
                <a:lumMod val="75000"/>
              </a:schemeClr>
            </a:solidFill>
            <a:miter lim="800000"/>
          </a:ln>
          <a:effectLst>
            <a:outerShdw blurRad="57150" dist="50800" dir="2700000" algn="tl" rotWithShape="0">
              <a:srgbClr val="000000">
                <a:alpha val="40000"/>
              </a:srgbClr>
            </a:outerShdw>
          </a:effectLst>
        </p:spPr>
      </p:pic>
      <p:pic>
        <p:nvPicPr>
          <p:cNvPr id="9" name="図 8">
            <a:extLst>
              <a:ext uri="{FF2B5EF4-FFF2-40B4-BE49-F238E27FC236}">
                <a16:creationId xmlns:a16="http://schemas.microsoft.com/office/drawing/2014/main" id="{3ABB3DBA-D56C-D70C-C5D2-13A75DAE66D8}"/>
              </a:ext>
            </a:extLst>
          </p:cNvPr>
          <p:cNvPicPr>
            <a:picLocks noChangeAspect="1"/>
          </p:cNvPicPr>
          <p:nvPr/>
        </p:nvPicPr>
        <p:blipFill rotWithShape="1">
          <a:blip r:embed="rId8">
            <a:extLst>
              <a:ext uri="{BEBA8EAE-BF5A-486C-A8C5-ECC9F3942E4B}">
                <a14:imgProps xmlns:a14="http://schemas.microsoft.com/office/drawing/2010/main">
                  <a14:imgLayer r:embed="rId7">
                    <a14:imgEffect>
                      <a14:brightnessContrast contrast="-45000"/>
                    </a14:imgEffect>
                  </a14:imgLayer>
                </a14:imgProps>
              </a:ext>
              <a:ext uri="{28A0092B-C50C-407E-A947-70E740481C1C}">
                <a14:useLocalDpi xmlns:a14="http://schemas.microsoft.com/office/drawing/2010/main" val="0"/>
              </a:ext>
            </a:extLst>
          </a:blip>
          <a:srcRect l="53171" t="47854" r="27049" b="30139"/>
          <a:stretch/>
        </p:blipFill>
        <p:spPr>
          <a:xfrm>
            <a:off x="6402472" y="3205212"/>
            <a:ext cx="2318016" cy="943275"/>
          </a:xfrm>
          <a:prstGeom prst="rect">
            <a:avLst/>
          </a:prstGeom>
        </p:spPr>
      </p:pic>
      <p:pic>
        <p:nvPicPr>
          <p:cNvPr id="10" name="図 9">
            <a:extLst>
              <a:ext uri="{FF2B5EF4-FFF2-40B4-BE49-F238E27FC236}">
                <a16:creationId xmlns:a16="http://schemas.microsoft.com/office/drawing/2014/main" id="{A1D9737E-0ABE-869E-7E55-0FBCEC30D8E2}"/>
              </a:ext>
            </a:extLst>
          </p:cNvPr>
          <p:cNvPicPr>
            <a:picLocks noChangeAspect="1"/>
          </p:cNvPicPr>
          <p:nvPr/>
        </p:nvPicPr>
        <p:blipFill rotWithShape="1">
          <a:blip r:embed="rId8">
            <a:extLst>
              <a:ext uri="{BEBA8EAE-BF5A-486C-A8C5-ECC9F3942E4B}">
                <a14:imgProps xmlns:a14="http://schemas.microsoft.com/office/drawing/2010/main">
                  <a14:imgLayer r:embed="rId7">
                    <a14:imgEffect>
                      <a14:brightnessContrast contrast="-45000"/>
                    </a14:imgEffect>
                  </a14:imgLayer>
                </a14:imgProps>
              </a:ext>
              <a:ext uri="{28A0092B-C50C-407E-A947-70E740481C1C}">
                <a14:useLocalDpi xmlns:a14="http://schemas.microsoft.com/office/drawing/2010/main" val="0"/>
              </a:ext>
            </a:extLst>
          </a:blip>
          <a:srcRect l="43407" t="2343" r="24407" b="58143"/>
          <a:stretch/>
        </p:blipFill>
        <p:spPr>
          <a:xfrm>
            <a:off x="5330198" y="1178351"/>
            <a:ext cx="3669421" cy="1718853"/>
          </a:xfrm>
          <a:prstGeom prst="rect">
            <a:avLst/>
          </a:prstGeom>
        </p:spPr>
      </p:pic>
      <p:pic>
        <p:nvPicPr>
          <p:cNvPr id="11" name="図 10">
            <a:extLst>
              <a:ext uri="{FF2B5EF4-FFF2-40B4-BE49-F238E27FC236}">
                <a16:creationId xmlns:a16="http://schemas.microsoft.com/office/drawing/2014/main" id="{C05F157B-F030-6812-9E5B-49E4D3860B34}"/>
              </a:ext>
            </a:extLst>
          </p:cNvPr>
          <p:cNvPicPr>
            <a:picLocks noChangeAspect="1"/>
          </p:cNvPicPr>
          <p:nvPr/>
        </p:nvPicPr>
        <p:blipFill rotWithShape="1">
          <a:blip r:embed="rId5">
            <a:extLst>
              <a:ext uri="{28A0092B-C50C-407E-A947-70E740481C1C}">
                <a14:useLocalDpi xmlns:a14="http://schemas.microsoft.com/office/drawing/2010/main" val="0"/>
              </a:ext>
            </a:extLst>
          </a:blip>
          <a:srcRect l="50153" t="73372" r="22082"/>
          <a:stretch/>
        </p:blipFill>
        <p:spPr>
          <a:xfrm>
            <a:off x="6096000" y="4321743"/>
            <a:ext cx="3211629" cy="1159766"/>
          </a:xfrm>
          <a:prstGeom prst="rect">
            <a:avLst/>
          </a:prstGeom>
        </p:spPr>
      </p:pic>
      <p:pic>
        <p:nvPicPr>
          <p:cNvPr id="5" name="オーディオ 4">
            <a:hlinkClick r:id="" action="ppaction://media"/>
            <a:extLst>
              <a:ext uri="{FF2B5EF4-FFF2-40B4-BE49-F238E27FC236}">
                <a16:creationId xmlns:a16="http://schemas.microsoft.com/office/drawing/2014/main" id="{A130616B-4A76-0C03-374D-46133C0248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5906416"/>
      </p:ext>
    </p:extLst>
  </p:cSld>
  <p:clrMapOvr>
    <a:masterClrMapping/>
  </p:clrMapOvr>
  <mc:AlternateContent xmlns:mc="http://schemas.openxmlformats.org/markup-compatibility/2006">
    <mc:Choice xmlns:p14="http://schemas.microsoft.com/office/powerpoint/2010/main" Requires="p14">
      <p:transition spd="slow" p14:dur="2000" advTm="13258"/>
    </mc:Choice>
    <mc:Fallback>
      <p:transition spd="slow" advTm="13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 tmFilter="0, 0; .2, .5; .8, .5; 1, 0"/>
                                        <p:tgtEl>
                                          <p:spTgt spid="10"/>
                                        </p:tgtEl>
                                      </p:cBhvr>
                                    </p:animEffect>
                                    <p:animScale>
                                      <p:cBhvr>
                                        <p:cTn id="9"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51127F4-24BE-89D1-7B85-F0DB817DC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40" y="1066800"/>
            <a:ext cx="11541760" cy="4419599"/>
          </a:xfrm>
          <a:prstGeom prst="rect">
            <a:avLst/>
          </a:prstGeom>
          <a:ln w="127000" cap="sq">
            <a:solidFill>
              <a:schemeClr val="accent5">
                <a:lumMod val="75000"/>
              </a:schemeClr>
            </a:solidFill>
            <a:miter lim="800000"/>
          </a:ln>
          <a:effectLst>
            <a:outerShdw blurRad="57150" dist="50800" dir="2700000" algn="tl" rotWithShape="0">
              <a:srgbClr val="000000">
                <a:alpha val="40000"/>
              </a:srgbClr>
            </a:outerShdw>
          </a:effectLst>
        </p:spPr>
      </p:pic>
      <p:pic>
        <p:nvPicPr>
          <p:cNvPr id="4" name="図 3">
            <a:extLst>
              <a:ext uri="{FF2B5EF4-FFF2-40B4-BE49-F238E27FC236}">
                <a16:creationId xmlns:a16="http://schemas.microsoft.com/office/drawing/2014/main" id="{41BE2BC9-9FF1-894F-E128-B455F0979063}"/>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663"/>
                    </a14:imgEffect>
                  </a14:imgLayer>
                </a14:imgProps>
              </a:ext>
              <a:ext uri="{28A0092B-C50C-407E-A947-70E740481C1C}">
                <a14:useLocalDpi xmlns:a14="http://schemas.microsoft.com/office/drawing/2010/main" val="0"/>
              </a:ext>
            </a:extLst>
          </a:blip>
          <a:stretch>
            <a:fillRect/>
          </a:stretch>
        </p:blipFill>
        <p:spPr>
          <a:xfrm>
            <a:off x="294640" y="1066800"/>
            <a:ext cx="11541760" cy="4419599"/>
          </a:xfrm>
          <a:prstGeom prst="rect">
            <a:avLst/>
          </a:prstGeom>
          <a:ln w="127000" cap="sq">
            <a:solidFill>
              <a:schemeClr val="accent5">
                <a:lumMod val="75000"/>
              </a:schemeClr>
            </a:solidFill>
            <a:miter lim="800000"/>
          </a:ln>
          <a:effectLst>
            <a:outerShdw blurRad="57150" dist="50800" dir="2700000" algn="tl" rotWithShape="0">
              <a:srgbClr val="000000">
                <a:alpha val="40000"/>
              </a:srgbClr>
            </a:outerShdw>
          </a:effectLst>
        </p:spPr>
      </p:pic>
      <p:pic>
        <p:nvPicPr>
          <p:cNvPr id="9" name="図 8">
            <a:extLst>
              <a:ext uri="{FF2B5EF4-FFF2-40B4-BE49-F238E27FC236}">
                <a16:creationId xmlns:a16="http://schemas.microsoft.com/office/drawing/2014/main" id="{3ABB3DBA-D56C-D70C-C5D2-13A75DAE66D8}"/>
              </a:ext>
            </a:extLst>
          </p:cNvPr>
          <p:cNvPicPr>
            <a:picLocks noChangeAspect="1"/>
          </p:cNvPicPr>
          <p:nvPr/>
        </p:nvPicPr>
        <p:blipFill rotWithShape="1">
          <a:blip r:embed="rId5">
            <a:extLst>
              <a:ext uri="{28A0092B-C50C-407E-A947-70E740481C1C}">
                <a14:useLocalDpi xmlns:a14="http://schemas.microsoft.com/office/drawing/2010/main" val="0"/>
              </a:ext>
            </a:extLst>
          </a:blip>
          <a:srcRect l="75654" t="47854" r="1" b="30139"/>
          <a:stretch/>
        </p:blipFill>
        <p:spPr>
          <a:xfrm>
            <a:off x="9009246" y="3205212"/>
            <a:ext cx="2827152" cy="943275"/>
          </a:xfrm>
          <a:prstGeom prst="rect">
            <a:avLst/>
          </a:prstGeom>
        </p:spPr>
      </p:pic>
      <p:pic>
        <p:nvPicPr>
          <p:cNvPr id="10" name="図 9">
            <a:extLst>
              <a:ext uri="{FF2B5EF4-FFF2-40B4-BE49-F238E27FC236}">
                <a16:creationId xmlns:a16="http://schemas.microsoft.com/office/drawing/2014/main" id="{A1D9737E-0ABE-869E-7E55-0FBCEC30D8E2}"/>
              </a:ext>
            </a:extLst>
          </p:cNvPr>
          <p:cNvPicPr>
            <a:picLocks noChangeAspect="1"/>
          </p:cNvPicPr>
          <p:nvPr/>
        </p:nvPicPr>
        <p:blipFill rotWithShape="1">
          <a:blip r:embed="rId5">
            <a:extLst>
              <a:ext uri="{28A0092B-C50C-407E-A947-70E740481C1C}">
                <a14:useLocalDpi xmlns:a14="http://schemas.microsoft.com/office/drawing/2010/main" val="0"/>
              </a:ext>
            </a:extLst>
          </a:blip>
          <a:srcRect l="75424" t="2521" r="1151" b="58142"/>
          <a:stretch/>
        </p:blipFill>
        <p:spPr>
          <a:xfrm>
            <a:off x="9009246" y="1187777"/>
            <a:ext cx="2670564" cy="1738303"/>
          </a:xfrm>
          <a:prstGeom prst="rect">
            <a:avLst/>
          </a:prstGeom>
        </p:spPr>
      </p:pic>
      <p:pic>
        <p:nvPicPr>
          <p:cNvPr id="11" name="図 10">
            <a:extLst>
              <a:ext uri="{FF2B5EF4-FFF2-40B4-BE49-F238E27FC236}">
                <a16:creationId xmlns:a16="http://schemas.microsoft.com/office/drawing/2014/main" id="{C05F157B-F030-6812-9E5B-49E4D3860B34}"/>
              </a:ext>
            </a:extLst>
          </p:cNvPr>
          <p:cNvPicPr>
            <a:picLocks noChangeAspect="1"/>
          </p:cNvPicPr>
          <p:nvPr/>
        </p:nvPicPr>
        <p:blipFill rotWithShape="1">
          <a:blip r:embed="rId5">
            <a:extLst>
              <a:ext uri="{28A0092B-C50C-407E-A947-70E740481C1C}">
                <a14:useLocalDpi xmlns:a14="http://schemas.microsoft.com/office/drawing/2010/main" val="0"/>
              </a:ext>
            </a:extLst>
          </a:blip>
          <a:srcRect l="78334" t="73372" r="221"/>
          <a:stretch/>
        </p:blipFill>
        <p:spPr>
          <a:xfrm>
            <a:off x="9355756" y="4321743"/>
            <a:ext cx="2480642" cy="1159766"/>
          </a:xfrm>
          <a:prstGeom prst="rect">
            <a:avLst/>
          </a:prstGeom>
        </p:spPr>
      </p:pic>
      <p:pic>
        <p:nvPicPr>
          <p:cNvPr id="5" name="オーディオ 4">
            <a:hlinkClick r:id="" action="ppaction://media"/>
            <a:extLst>
              <a:ext uri="{FF2B5EF4-FFF2-40B4-BE49-F238E27FC236}">
                <a16:creationId xmlns:a16="http://schemas.microsoft.com/office/drawing/2014/main" id="{AD56DCFA-31C4-14D6-D6D2-3F047254BF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0341102"/>
      </p:ext>
    </p:extLst>
  </p:cSld>
  <p:clrMapOvr>
    <a:masterClrMapping/>
  </p:clrMapOvr>
  <mc:AlternateContent xmlns:mc="http://schemas.openxmlformats.org/markup-compatibility/2006">
    <mc:Choice xmlns:p14="http://schemas.microsoft.com/office/powerpoint/2010/main" Requires="p14">
      <p:transition spd="slow" p14:dur="2000" advTm="14214"/>
    </mc:Choice>
    <mc:Fallback>
      <p:transition spd="slow" advTm="14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 tmFilter="0, 0; .2, .5; .8, .5; 1, 0"/>
                                        <p:tgtEl>
                                          <p:spTgt spid="10"/>
                                        </p:tgtEl>
                                      </p:cBhvr>
                                    </p:animEffect>
                                    <p:animScale>
                                      <p:cBhvr>
                                        <p:cTn id="9"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E8160E5-E276-1EC0-5BC1-C33E7AF70A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422" r="100000">
                        <a14:foregroundMark x1="1055" y1="4331" x2="98734" y2="4520"/>
                        <a14:foregroundMark x1="1266" y1="56121" x2="98734" y2="55932"/>
                        <a14:foregroundMark x1="50000" y1="56497" x2="50000" y2="89266"/>
                        <a14:foregroundMark x1="50000" y1="89266" x2="50000" y2="89266"/>
                        <a14:foregroundMark x1="50000" y1="89266" x2="50000" y2="89266"/>
                        <a14:foregroundMark x1="49578" y1="90207" x2="61392" y2="80979"/>
                        <a14:foregroundMark x1="49578" y1="89454" x2="39873" y2="82486"/>
                        <a14:foregroundMark x1="47890" y1="72693" x2="27215" y2="98493"/>
                        <a14:foregroundMark x1="50844" y1="71751" x2="77004" y2="94162"/>
                        <a14:foregroundMark x1="49578" y1="73258" x2="44304" y2="86064"/>
                        <a14:foregroundMark x1="47046" y1="79849" x2="49789" y2="88512"/>
                        <a14:foregroundMark x1="48101" y1="1883" x2="51266" y2="1883"/>
                        <a14:backgroundMark x1="54430" y1="2072" x2="98945" y2="2260"/>
                        <a14:backgroundMark x1="1266" y1="1507" x2="45570" y2="2448"/>
                        <a14:backgroundMark x1="51899" y1="73823" x2="51688" y2="87382"/>
                        <a14:backgroundMark x1="48945" y1="75895" x2="49156" y2="83239"/>
                        <a14:backgroundMark x1="46414" y1="83616" x2="48312" y2="87571"/>
                        <a14:backgroundMark x1="47046" y1="81544" x2="46414" y2="83992"/>
                        <a14:backgroundMark x1="42405" y1="83427" x2="47679" y2="74953"/>
                        <a14:backgroundMark x1="52110" y1="565" x2="53797" y2="565"/>
                        <a14:backgroundMark x1="48523" y1="377" x2="45359" y2="942"/>
                        <a14:backgroundMark x1="54430" y1="2260" x2="54430" y2="1318"/>
                        <a14:backgroundMark x1="54430" y1="1318" x2="50633" y2="188"/>
                      </a14:backgroundRemoval>
                    </a14:imgEffect>
                  </a14:imgLayer>
                </a14:imgProps>
              </a:ext>
              <a:ext uri="{28A0092B-C50C-407E-A947-70E740481C1C}">
                <a14:useLocalDpi xmlns:a14="http://schemas.microsoft.com/office/drawing/2010/main" val="0"/>
              </a:ext>
            </a:extLst>
          </a:blip>
          <a:stretch>
            <a:fillRect/>
          </a:stretch>
        </p:blipFill>
        <p:spPr>
          <a:xfrm>
            <a:off x="3140650" y="1664259"/>
            <a:ext cx="5910699" cy="5265453"/>
          </a:xfrm>
          <a:prstGeom prst="rect">
            <a:avLst/>
          </a:prstGeom>
        </p:spPr>
      </p:pic>
      <p:pic>
        <p:nvPicPr>
          <p:cNvPr id="5" name="図 4">
            <a:extLst>
              <a:ext uri="{FF2B5EF4-FFF2-40B4-BE49-F238E27FC236}">
                <a16:creationId xmlns:a16="http://schemas.microsoft.com/office/drawing/2014/main" id="{A02FB1A4-37B3-6FBB-6F89-524A735D7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6510" y="2506715"/>
            <a:ext cx="3209925" cy="1972885"/>
          </a:xfrm>
          <a:prstGeom prst="rect">
            <a:avLst/>
          </a:prstGeom>
        </p:spPr>
      </p:pic>
      <p:sp>
        <p:nvSpPr>
          <p:cNvPr id="3" name="テキスト ボックス 2">
            <a:extLst>
              <a:ext uri="{FF2B5EF4-FFF2-40B4-BE49-F238E27FC236}">
                <a16:creationId xmlns:a16="http://schemas.microsoft.com/office/drawing/2014/main" id="{B1461BA9-47D2-3EDD-17F5-6160B5A8D892}"/>
              </a:ext>
            </a:extLst>
          </p:cNvPr>
          <p:cNvSpPr txBox="1"/>
          <p:nvPr/>
        </p:nvSpPr>
        <p:spPr>
          <a:xfrm>
            <a:off x="4810125" y="3169272"/>
            <a:ext cx="2571750" cy="707886"/>
          </a:xfrm>
          <a:prstGeom prst="rect">
            <a:avLst/>
          </a:prstGeom>
          <a:noFill/>
        </p:spPr>
        <p:txBody>
          <a:bodyPr wrap="square" rtlCol="0">
            <a:spAutoFit/>
          </a:bodyPr>
          <a:lstStyle/>
          <a:p>
            <a:pPr algn="ctr"/>
            <a:r>
              <a:rPr kumimoji="1" lang="ja-JP" altLang="en-US" sz="4000" dirty="0">
                <a:solidFill>
                  <a:srgbClr val="C00000"/>
                </a:solidFill>
                <a:latin typeface="HGS創英角ﾎﾟｯﾌﾟ体" panose="040B0A00000000000000" pitchFamily="50" charset="-128"/>
                <a:ea typeface="HGS創英角ﾎﾟｯﾌﾟ体" panose="040B0A00000000000000" pitchFamily="50" charset="-128"/>
              </a:rPr>
              <a:t>事例報告</a:t>
            </a:r>
            <a:endParaRPr kumimoji="1" lang="en-US" altLang="ja-JP" sz="4000" dirty="0">
              <a:solidFill>
                <a:srgbClr val="C00000"/>
              </a:solidFill>
              <a:latin typeface="HGS創英角ﾎﾟｯﾌﾟ体" panose="040B0A00000000000000" pitchFamily="50" charset="-128"/>
              <a:ea typeface="HGS創英角ﾎﾟｯﾌﾟ体" panose="040B0A00000000000000" pitchFamily="50" charset="-128"/>
            </a:endParaRPr>
          </a:p>
        </p:txBody>
      </p:sp>
      <p:pic>
        <p:nvPicPr>
          <p:cNvPr id="7" name="図 6">
            <a:extLst>
              <a:ext uri="{FF2B5EF4-FFF2-40B4-BE49-F238E27FC236}">
                <a16:creationId xmlns:a16="http://schemas.microsoft.com/office/drawing/2014/main" id="{8BCB8821-9CBC-5679-CF2F-EF559D005A6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13375" y1="13000" x2="13375" y2="13000"/>
                        <a14:foregroundMark x1="68750" y1="90333" x2="68750" y2="90333"/>
                        <a14:foregroundMark x1="29000" y1="87500" x2="29000" y2="87500"/>
                        <a14:foregroundMark x1="43125" y1="92833" x2="43125" y2="92833"/>
                        <a14:foregroundMark x1="45375" y1="93833" x2="45375" y2="93833"/>
                        <a14:foregroundMark x1="3500" y1="32667" x2="3500" y2="32667"/>
                        <a14:foregroundMark x1="33500" y1="92833" x2="33500" y2="92833"/>
                        <a14:foregroundMark x1="33500" y1="92833" x2="33500" y2="92833"/>
                        <a14:foregroundMark x1="29750" y1="93833" x2="29750" y2="93833"/>
                        <a14:foregroundMark x1="24125" y1="93833" x2="24125" y2="93833"/>
                        <a14:foregroundMark x1="11750" y1="85333" x2="11750" y2="85333"/>
                        <a14:foregroundMark x1="46125" y1="7000" x2="46125" y2="7000"/>
                        <a14:foregroundMark x1="59000" y1="6167" x2="59000" y2="6167"/>
                        <a14:foregroundMark x1="92750" y1="89833" x2="92750" y2="89833"/>
                      </a14:backgroundRemoval>
                    </a14:imgEffect>
                  </a14:imgLayer>
                </a14:imgProps>
              </a:ext>
              <a:ext uri="{28A0092B-C50C-407E-A947-70E740481C1C}">
                <a14:useLocalDpi xmlns:a14="http://schemas.microsoft.com/office/drawing/2010/main" val="0"/>
              </a:ext>
            </a:extLst>
          </a:blip>
          <a:stretch>
            <a:fillRect/>
          </a:stretch>
        </p:blipFill>
        <p:spPr>
          <a:xfrm rot="11444322" flipH="1" flipV="1">
            <a:off x="3597704" y="2075235"/>
            <a:ext cx="2008373" cy="1021313"/>
          </a:xfrm>
          <a:prstGeom prst="rect">
            <a:avLst/>
          </a:prstGeom>
        </p:spPr>
      </p:pic>
      <p:sp>
        <p:nvSpPr>
          <p:cNvPr id="8" name="テキスト ボックス 7">
            <a:extLst>
              <a:ext uri="{FF2B5EF4-FFF2-40B4-BE49-F238E27FC236}">
                <a16:creationId xmlns:a16="http://schemas.microsoft.com/office/drawing/2014/main" id="{AEE50DD1-FC41-68A0-A97E-668CD9B69FBA}"/>
              </a:ext>
            </a:extLst>
          </p:cNvPr>
          <p:cNvSpPr txBox="1"/>
          <p:nvPr/>
        </p:nvSpPr>
        <p:spPr>
          <a:xfrm>
            <a:off x="3718200" y="2332317"/>
            <a:ext cx="1653079" cy="461665"/>
          </a:xfrm>
          <a:prstGeom prst="rect">
            <a:avLst/>
          </a:prstGeom>
          <a:noFill/>
        </p:spPr>
        <p:txBody>
          <a:bodyPr wrap="square" rtlCol="0">
            <a:spAutoFit/>
          </a:bodyPr>
          <a:lstStyle/>
          <a:p>
            <a:pPr algn="ctr"/>
            <a:r>
              <a:rPr kumimoji="1" lang="en-US" altLang="ja-JP" sz="1200" b="1" dirty="0">
                <a:solidFill>
                  <a:schemeClr val="accent6">
                    <a:lumMod val="75000"/>
                  </a:schemeClr>
                </a:solidFill>
                <a:latin typeface="メイリオ" panose="020B0604030504040204" pitchFamily="50" charset="-128"/>
                <a:ea typeface="メイリオ" panose="020B0604030504040204" pitchFamily="50" charset="-128"/>
              </a:rPr>
              <a:t>SBIRTS</a:t>
            </a:r>
          </a:p>
          <a:p>
            <a:pPr algn="ctr"/>
            <a:r>
              <a:rPr kumimoji="1" lang="ja-JP" altLang="en-US" sz="1200" b="1" dirty="0">
                <a:solidFill>
                  <a:schemeClr val="accent6">
                    <a:lumMod val="75000"/>
                  </a:schemeClr>
                </a:solidFill>
                <a:latin typeface="メイリオ" panose="020B0604030504040204" pitchFamily="50" charset="-128"/>
                <a:ea typeface="メイリオ" panose="020B0604030504040204" pitchFamily="50" charset="-128"/>
              </a:rPr>
              <a:t>お酒の悩みごと相談</a:t>
            </a:r>
            <a:endParaRPr kumimoji="1" lang="en-US" altLang="ja-JP" sz="1200" b="1" dirty="0">
              <a:solidFill>
                <a:schemeClr val="accent6">
                  <a:lumMod val="75000"/>
                </a:schemeClr>
              </a:solidFill>
              <a:latin typeface="メイリオ" panose="020B0604030504040204" pitchFamily="50" charset="-128"/>
              <a:ea typeface="メイリオ" panose="020B0604030504040204" pitchFamily="50" charset="-128"/>
            </a:endParaRPr>
          </a:p>
        </p:txBody>
      </p:sp>
      <p:pic>
        <p:nvPicPr>
          <p:cNvPr id="6" name="オーディオ 5">
            <a:hlinkClick r:id="" action="ppaction://media"/>
            <a:extLst>
              <a:ext uri="{FF2B5EF4-FFF2-40B4-BE49-F238E27FC236}">
                <a16:creationId xmlns:a16="http://schemas.microsoft.com/office/drawing/2014/main" id="{85F7EAB2-ECAF-BB85-CE66-95C81B9BD38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9425480"/>
      </p:ext>
    </p:extLst>
  </p:cSld>
  <p:clrMapOvr>
    <a:masterClrMapping/>
  </p:clrMapOvr>
  <mc:AlternateContent xmlns:mc="http://schemas.openxmlformats.org/markup-compatibility/2006">
    <mc:Choice xmlns:p14="http://schemas.microsoft.com/office/powerpoint/2010/main" Requires="p14">
      <p:transition spd="slow" p14:dur="2000" advTm="10150"/>
    </mc:Choice>
    <mc:Fallback>
      <p:transition spd="slow" advTm="1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2|11.7"/>
</p:tagLst>
</file>

<file path=ppt/tags/tag2.xml><?xml version="1.0" encoding="utf-8"?>
<p:tagLst xmlns:a="http://schemas.openxmlformats.org/drawingml/2006/main" xmlns:r="http://schemas.openxmlformats.org/officeDocument/2006/relationships" xmlns:p="http://schemas.openxmlformats.org/presentationml/2006/main">
  <p:tag name="TIMING" val="|15.4|14.9"/>
</p:tagLst>
</file>

<file path=ppt/tags/tag3.xml><?xml version="1.0" encoding="utf-8"?>
<p:tagLst xmlns:a="http://schemas.openxmlformats.org/drawingml/2006/main" xmlns:r="http://schemas.openxmlformats.org/officeDocument/2006/relationships" xmlns:p="http://schemas.openxmlformats.org/presentationml/2006/main">
  <p:tag name="TIMING" val="|12.5|12.7"/>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ags/tag5.xml><?xml version="1.0" encoding="utf-8"?>
<p:tagLst xmlns:a="http://schemas.openxmlformats.org/drawingml/2006/main" xmlns:r="http://schemas.openxmlformats.org/officeDocument/2006/relationships" xmlns:p="http://schemas.openxmlformats.org/presentationml/2006/main">
  <p:tag name="TIMING" val="|6.4|13.4|12.1|24.7"/>
</p:tagLst>
</file>

<file path=ppt/tags/tag6.xml><?xml version="1.0" encoding="utf-8"?>
<p:tagLst xmlns:a="http://schemas.openxmlformats.org/drawingml/2006/main" xmlns:r="http://schemas.openxmlformats.org/officeDocument/2006/relationships" xmlns:p="http://schemas.openxmlformats.org/presentationml/2006/main">
  <p:tag name="TIMING" val="|12.4|12.8|24.5|20.2|28.8"/>
</p:tagLst>
</file>

<file path=ppt/tags/tag7.xml><?xml version="1.0" encoding="utf-8"?>
<p:tagLst xmlns:a="http://schemas.openxmlformats.org/drawingml/2006/main" xmlns:r="http://schemas.openxmlformats.org/officeDocument/2006/relationships" xmlns:p="http://schemas.openxmlformats.org/presentationml/2006/main">
  <p:tag name="TIMING" val="|24.6|16.7"/>
</p:tagLst>
</file>

<file path=ppt/tags/tag8.xml><?xml version="1.0" encoding="utf-8"?>
<p:tagLst xmlns:a="http://schemas.openxmlformats.org/drawingml/2006/main" xmlns:r="http://schemas.openxmlformats.org/officeDocument/2006/relationships" xmlns:p="http://schemas.openxmlformats.org/presentationml/2006/main">
  <p:tag name="TIMING" val="|18.4|3.4"/>
</p:tagLst>
</file>

<file path=ppt/tags/tag9.xml><?xml version="1.0" encoding="utf-8"?>
<p:tagLst xmlns:a="http://schemas.openxmlformats.org/drawingml/2006/main" xmlns:r="http://schemas.openxmlformats.org/officeDocument/2006/relationships" xmlns:p="http://schemas.openxmlformats.org/presentationml/2006/main">
  <p:tag name="TIMING" val="|15.6|7.7"/>
</p:tagLst>
</file>

<file path=ppt/theme/theme1.xml><?xml version="1.0" encoding="utf-8"?>
<a:theme xmlns:a="http://schemas.openxmlformats.org/drawingml/2006/main" name="ギャラリー">
  <a:themeElements>
    <a:clrScheme name="ギャラリー">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ギャラリー">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ギャラリー">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ギャラリー</Template>
  <TotalTime>4174</TotalTime>
  <Words>2663</Words>
  <Application>Microsoft Office PowerPoint</Application>
  <PresentationFormat>ワイド画面</PresentationFormat>
  <Paragraphs>213</Paragraphs>
  <Slides>20</Slides>
  <Notes>20</Notes>
  <HiddenSlides>0</HiddenSlides>
  <MMClips>20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20</vt:i4>
      </vt:variant>
    </vt:vector>
  </HeadingPairs>
  <TitlesOfParts>
    <vt:vector size="26" baseType="lpstr">
      <vt:lpstr>HGS創英角ﾎﾟｯﾌﾟ体</vt:lpstr>
      <vt:lpstr>メイリオ</vt:lpstr>
      <vt:lpstr>游ゴシック</vt:lpstr>
      <vt:lpstr>Arial</vt:lpstr>
      <vt:lpstr>Gill Sans MT</vt:lpstr>
      <vt:lpstr>ギャラリー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USER67</dc:creator>
  <cp:lastModifiedBy>USER62</cp:lastModifiedBy>
  <cp:revision>107</cp:revision>
  <cp:lastPrinted>2022-08-27T04:47:02Z</cp:lastPrinted>
  <dcterms:created xsi:type="dcterms:W3CDTF">2022-07-21T07:43:16Z</dcterms:created>
  <dcterms:modified xsi:type="dcterms:W3CDTF">2022-08-27T07:45:27Z</dcterms:modified>
</cp:coreProperties>
</file>