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58" r:id="rId6"/>
    <p:sldId id="261" r:id="rId7"/>
    <p:sldId id="262" r:id="rId8"/>
    <p:sldId id="265" r:id="rId9"/>
    <p:sldId id="263" r:id="rId10"/>
    <p:sldId id="264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39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5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690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38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20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72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25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17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761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05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88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548B-D86A-4DFB-8164-36AC3CF98BF1}" type="datetimeFigureOut">
              <a:rPr kumimoji="1" lang="ja-JP" altLang="en-US" smtClean="0"/>
              <a:t>2022/8/24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91388-6CC7-48CC-9BF0-FDDE7658B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6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1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3078" y="469556"/>
            <a:ext cx="10890423" cy="1367482"/>
          </a:xfrm>
        </p:spPr>
        <p:txBody>
          <a:bodyPr>
            <a:noAutofit/>
          </a:bodyPr>
          <a:lstStyle/>
          <a:p>
            <a:r>
              <a:rPr kumimoji="1" lang="ja-JP" altLang="en-US" sz="8000" dirty="0" smtClean="0"/>
              <a:t>クラスターを防ぐために</a:t>
            </a:r>
            <a:endParaRPr kumimoji="1" lang="ja-JP" altLang="en-US" sz="8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15542" y="2216021"/>
            <a:ext cx="10165493" cy="895822"/>
          </a:xfrm>
        </p:spPr>
        <p:txBody>
          <a:bodyPr>
            <a:normAutofit fontScale="92500"/>
          </a:bodyPr>
          <a:lstStyle/>
          <a:p>
            <a:r>
              <a:rPr kumimoji="1" lang="ja-JP" altLang="en-US" sz="4000" dirty="0" smtClean="0"/>
              <a:t>～ 施設で初めての新型コロナ陽性者が発生 ～</a:t>
            </a:r>
            <a:endParaRPr kumimoji="1" lang="en-US" altLang="ja-JP" sz="4000" dirty="0" smtClean="0"/>
          </a:p>
          <a:p>
            <a:endParaRPr kumimoji="1" lang="ja-JP" altLang="en-US" sz="40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408670" y="4386649"/>
            <a:ext cx="10165493" cy="198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3600" dirty="0" smtClean="0"/>
              <a:t>【</a:t>
            </a:r>
            <a:r>
              <a:rPr lang="ja-JP" altLang="en-US" sz="3600" dirty="0" smtClean="0"/>
              <a:t>福岡県</a:t>
            </a:r>
            <a:r>
              <a:rPr lang="en-US" altLang="ja-JP" sz="3600" dirty="0" smtClean="0"/>
              <a:t>】</a:t>
            </a:r>
            <a:r>
              <a:rPr lang="ja-JP" altLang="en-US" sz="3600" dirty="0" smtClean="0"/>
              <a:t>　</a:t>
            </a:r>
            <a:endParaRPr lang="en-US" altLang="ja-JP" sz="3600" dirty="0" smtClean="0"/>
          </a:p>
          <a:p>
            <a:pPr algn="r"/>
            <a:r>
              <a:rPr lang="ja-JP" altLang="en-US" sz="3600" dirty="0" smtClean="0"/>
              <a:t>　社会</a:t>
            </a:r>
            <a:r>
              <a:rPr lang="ja-JP" altLang="en-US" sz="3600" dirty="0"/>
              <a:t>福祉</a:t>
            </a:r>
            <a:r>
              <a:rPr lang="ja-JP" altLang="en-US" sz="3600" dirty="0" smtClean="0"/>
              <a:t>法人　仁風会　救護施設　仁風園</a:t>
            </a:r>
            <a:endParaRPr lang="en-US" altLang="ja-JP" sz="3600" dirty="0" smtClean="0"/>
          </a:p>
          <a:p>
            <a:pPr algn="r"/>
            <a:r>
              <a:rPr lang="ja-JP" altLang="en-US" sz="3600" dirty="0" smtClean="0"/>
              <a:t>　</a:t>
            </a:r>
            <a:r>
              <a:rPr lang="ja-JP" altLang="en-US" sz="3600" dirty="0"/>
              <a:t>田吹 暢</a:t>
            </a:r>
            <a:r>
              <a:rPr lang="ja-JP" altLang="en-US" sz="3600" dirty="0" smtClean="0"/>
              <a:t>浩（主任指導員）　</a:t>
            </a:r>
            <a:endParaRPr lang="ja-JP" altLang="en-US" sz="3600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6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9"/>
    </mc:Choice>
    <mc:Fallback>
      <p:transition spd="slow" advTm="1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 smtClean="0">
                <a:latin typeface="+mn-ea"/>
                <a:ea typeface="+mn-ea"/>
              </a:rPr>
              <a:t>４．利用者の感染者が発生した時の対応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777444" y="1397977"/>
            <a:ext cx="4960207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１）</a:t>
            </a:r>
            <a:r>
              <a:rPr lang="ja-JP" altLang="en-US" sz="2400" b="1" dirty="0" smtClean="0"/>
              <a:t> 非感染者：シャワー浴のみ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777444" y="1866607"/>
            <a:ext cx="6784889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2400" b="1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148920" y="1956150"/>
            <a:ext cx="6784889" cy="1384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/>
              <a:t>・ 頻度減（週</a:t>
            </a:r>
            <a:r>
              <a:rPr lang="en-US" altLang="ja-JP" sz="2400" b="1" dirty="0"/>
              <a:t>3</a:t>
            </a:r>
            <a:r>
              <a:rPr lang="ja-JP" altLang="en-US" sz="2400" b="1" dirty="0"/>
              <a:t>回から</a:t>
            </a:r>
            <a:r>
              <a:rPr lang="en-US" altLang="ja-JP" sz="2400" b="1" dirty="0"/>
              <a:t>2</a:t>
            </a:r>
            <a:r>
              <a:rPr lang="ja-JP" altLang="en-US" sz="2400" b="1" dirty="0"/>
              <a:t>回へ）　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ja-JP" altLang="en-US" sz="2400" b="1" dirty="0"/>
              <a:t>・ １名ずつ終日かけて利用（消毒はその都度</a:t>
            </a:r>
            <a:r>
              <a:rPr lang="ja-JP" altLang="en-US" sz="2400" b="1" dirty="0" smtClean="0"/>
              <a:t>）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・ 介助浴者は職員で対応（消毒はその都度）</a:t>
            </a:r>
            <a:endParaRPr lang="ja-JP" altLang="en-US" sz="2400" b="1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777444" y="3473028"/>
            <a:ext cx="4960207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２）</a:t>
            </a:r>
            <a:r>
              <a:rPr lang="ja-JP" altLang="en-US" sz="2400" b="1" dirty="0" smtClean="0"/>
              <a:t> レッドゾーン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37262" y="870310"/>
            <a:ext cx="4960207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③</a:t>
            </a:r>
            <a:r>
              <a:rPr lang="ja-JP" altLang="en-US" sz="2400" b="1" dirty="0" smtClean="0"/>
              <a:t> 入浴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020714" y="4008128"/>
            <a:ext cx="6784889" cy="455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 smtClean="0"/>
              <a:t>●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陽性者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287415" y="4500882"/>
            <a:ext cx="2658510" cy="455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 smtClean="0"/>
              <a:t>室内の浴室を利用　</a:t>
            </a:r>
            <a:endParaRPr lang="ja-JP" altLang="en-US" sz="2400" b="1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020713" y="5041362"/>
            <a:ext cx="6784889" cy="455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 smtClean="0"/>
              <a:t>● </a:t>
            </a:r>
            <a:r>
              <a:rPr lang="ja-JP" altLang="en-US" sz="2400" b="1" dirty="0" smtClean="0">
                <a:solidFill>
                  <a:schemeClr val="accent6"/>
                </a:solidFill>
              </a:rPr>
              <a:t>濃厚接触者</a:t>
            </a:r>
            <a:endParaRPr lang="ja-JP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1287414" y="5547947"/>
            <a:ext cx="7685136" cy="455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 smtClean="0"/>
              <a:t>清拭（自己対応）及び</a:t>
            </a:r>
            <a:r>
              <a:rPr lang="en-US" altLang="ja-JP" sz="2400" b="1" dirty="0" smtClean="0"/>
              <a:t>『</a:t>
            </a:r>
            <a:r>
              <a:rPr lang="ja-JP" altLang="en-US" sz="2400" b="1" dirty="0" smtClean="0"/>
              <a:t>水のいらないシャンプー</a:t>
            </a:r>
            <a:r>
              <a:rPr lang="en-US" altLang="ja-JP" sz="2400" b="1" dirty="0" smtClean="0"/>
              <a:t>』</a:t>
            </a:r>
            <a:r>
              <a:rPr lang="ja-JP" altLang="en-US" sz="2400" b="1" dirty="0" smtClean="0"/>
              <a:t>を配布</a:t>
            </a:r>
            <a:endParaRPr lang="ja-JP" altLang="en-US" sz="2400" b="1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91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6"/>
    </mc:Choice>
    <mc:Fallback>
      <p:transition spd="slow" advTm="2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4756" y="79542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 smtClean="0">
                <a:latin typeface="+mn-ea"/>
                <a:ea typeface="+mn-ea"/>
              </a:rPr>
              <a:t>４．利用者の感染者が発生した時の対応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37261" y="846349"/>
            <a:ext cx="4960207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④　診療 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37312" y="1285341"/>
            <a:ext cx="9749738" cy="9701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関連医療機関（乙金病院）協力のもと、診察は主治医が本人と電話連絡。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en-US" altLang="ja-JP" sz="2400" dirty="0" smtClean="0"/>
              <a:t>※ </a:t>
            </a:r>
            <a:r>
              <a:rPr lang="ja-JP" altLang="en-US" sz="2400" dirty="0" smtClean="0"/>
              <a:t>必要時には</a:t>
            </a:r>
            <a:r>
              <a:rPr lang="en-US" altLang="ja-JP" sz="2400" dirty="0" smtClean="0"/>
              <a:t>ZOOM</a:t>
            </a:r>
            <a:r>
              <a:rPr lang="ja-JP" altLang="en-US" sz="2400" dirty="0" smtClean="0"/>
              <a:t>による診療。　</a:t>
            </a:r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37261" y="2323760"/>
            <a:ext cx="631121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⑤</a:t>
            </a:r>
            <a:r>
              <a:rPr lang="ja-JP" altLang="en-US" sz="2400" b="1" dirty="0" smtClean="0"/>
              <a:t>　共有スペース（食堂＝飲水確保）の利用 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937312" y="2809179"/>
            <a:ext cx="857816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第一</a:t>
            </a:r>
            <a:r>
              <a:rPr lang="ja-JP" altLang="en-US" sz="2400" dirty="0" smtClean="0"/>
              <a:t>段階での対応をさらに対応強化 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208387" y="3536074"/>
            <a:ext cx="857816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337361" y="3285874"/>
            <a:ext cx="857816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 smtClean="0"/>
              <a:t>・ </a:t>
            </a:r>
            <a:r>
              <a:rPr lang="ja-JP" altLang="en-US" sz="2400" dirty="0" smtClean="0"/>
              <a:t>２・３階の</a:t>
            </a:r>
            <a:r>
              <a:rPr lang="ja-JP" altLang="en-US" sz="2400" u="sng" dirty="0" smtClean="0"/>
              <a:t>２区画から４区画</a:t>
            </a:r>
            <a:r>
              <a:rPr lang="ja-JP" altLang="en-US" sz="2400" dirty="0" smtClean="0"/>
              <a:t>へ細分化（１区画＝１５人程度）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337361" y="3810573"/>
            <a:ext cx="9568764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・</a:t>
            </a:r>
            <a:r>
              <a:rPr lang="ja-JP" altLang="en-US" sz="2400" dirty="0" smtClean="0"/>
              <a:t> 混雑している</a:t>
            </a:r>
            <a:r>
              <a:rPr lang="ja-JP" altLang="en-US" sz="2400" u="sng" dirty="0" smtClean="0"/>
              <a:t>早朝のみでなく、終日を通して</a:t>
            </a:r>
            <a:r>
              <a:rPr lang="ja-JP" altLang="en-US" sz="2400" dirty="0" smtClean="0"/>
              <a:t>４区画による時間別利用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337361" y="4859291"/>
            <a:ext cx="9568764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・</a:t>
            </a:r>
            <a:r>
              <a:rPr lang="ja-JP" altLang="en-US" sz="2400" dirty="0" smtClean="0"/>
              <a:t> 喫煙所も</a:t>
            </a:r>
            <a:r>
              <a:rPr lang="ja-JP" altLang="en-US" sz="2400" u="sng" dirty="0" smtClean="0"/>
              <a:t>一人ずつ</a:t>
            </a:r>
            <a:r>
              <a:rPr lang="ja-JP" altLang="en-US" sz="2400" dirty="0" smtClean="0"/>
              <a:t>（それまでは距離を離して４人まで可）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651562" y="5424377"/>
            <a:ext cx="631121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⑥　余暇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525801" y="4316265"/>
            <a:ext cx="9951824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　</a:t>
            </a:r>
            <a:r>
              <a:rPr lang="en-US" altLang="ja-JP" sz="2400" dirty="0" smtClean="0"/>
              <a:t>※ </a:t>
            </a:r>
            <a:r>
              <a:rPr lang="ja-JP" altLang="en-US" sz="2400" dirty="0" smtClean="0"/>
              <a:t>時間割表は利用者へ個別配布するが、把握しきれない利用者もいる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937312" y="5853322"/>
            <a:ext cx="857816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クロスワードなど、希望者に配布　</a:t>
            </a:r>
            <a:endParaRPr lang="ja-JP" altLang="en-US" sz="2400" dirty="0"/>
          </a:p>
        </p:txBody>
      </p:sp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22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75"/>
    </mc:Choice>
    <mc:Fallback>
      <p:transition spd="slow" advTm="8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01619" y="543643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/>
              <a:t>こんな生活を約３週間・・・　</a:t>
            </a:r>
            <a:endParaRPr lang="ja-JP" altLang="en-US" sz="40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675371" y="2535913"/>
            <a:ext cx="9052612" cy="694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/>
              <a:t>全員の陰性が確認できた！！　</a:t>
            </a:r>
            <a:endParaRPr lang="ja-JP" altLang="en-US" sz="40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97044" y="4736581"/>
            <a:ext cx="9052612" cy="694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/>
              <a:t>ようやく標準的なコロナ感染対策に戻る　</a:t>
            </a:r>
            <a:endParaRPr lang="ja-JP" altLang="en-US" sz="4000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14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4"/>
    </mc:Choice>
    <mc:Fallback>
      <p:transition spd="slow" advTm="1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>
                <a:latin typeface="+mn-ea"/>
                <a:ea typeface="+mn-ea"/>
              </a:rPr>
              <a:t>５</a:t>
            </a:r>
            <a:r>
              <a:rPr lang="ja-JP" altLang="en-US" sz="4000" u="sng" dirty="0" smtClean="0">
                <a:latin typeface="+mn-ea"/>
                <a:ea typeface="+mn-ea"/>
              </a:rPr>
              <a:t>．課題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60827" y="4952750"/>
            <a:ext cx="10657962" cy="10301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陽性者の服薬管理レベルは自己管理であり、服用は本人任せとなっていたが、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隔離解除後に途中から拒薬していたことが発覚（不自由さへの不満）　</a:t>
            </a:r>
            <a:endParaRPr lang="ja-JP" altLang="en-US" sz="24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141390" y="5978459"/>
            <a:ext cx="10661180" cy="4822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⇒  隔離中の服薬管理レベルは施設管理へ一時的に戻し、服用確認も行う　</a:t>
            </a:r>
            <a:endParaRPr lang="ja-JP" altLang="en-US" sz="24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578449" y="1043609"/>
            <a:ext cx="10657962" cy="965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感染当時の利用者層は比較的、病状が落ち着いている方が多かった</a:t>
            </a:r>
            <a:r>
              <a:rPr lang="ja-JP" altLang="en-US" sz="2400" dirty="0"/>
              <a:t>事</a:t>
            </a:r>
            <a:r>
              <a:rPr lang="ja-JP" altLang="en-US" sz="2400" dirty="0" smtClean="0"/>
              <a:t>から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支援者側の説明（イレギュラーな枠の設定）を受け入れやすかった　</a:t>
            </a:r>
            <a:endParaRPr lang="ja-JP" altLang="en-US" sz="2400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141390" y="3377385"/>
            <a:ext cx="10657962" cy="10301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083725" y="2123596"/>
            <a:ext cx="10657962" cy="965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⇒  精神</a:t>
            </a:r>
            <a:r>
              <a:rPr lang="ja-JP" altLang="en-US" sz="2400" dirty="0" smtClean="0"/>
              <a:t>状態等</a:t>
            </a:r>
            <a:r>
              <a:rPr lang="ja-JP" altLang="en-US" sz="2400" dirty="0"/>
              <a:t>、</a:t>
            </a:r>
            <a:r>
              <a:rPr lang="ja-JP" altLang="en-US" sz="2400" u="sng" dirty="0"/>
              <a:t>不安定な利用者が居る場合（</a:t>
            </a:r>
            <a:r>
              <a:rPr lang="ja-JP" altLang="en-US" sz="2400" u="sng" dirty="0">
                <a:solidFill>
                  <a:srgbClr val="FF0000"/>
                </a:solidFill>
              </a:rPr>
              <a:t>陽性含む</a:t>
            </a:r>
            <a:r>
              <a:rPr lang="ja-JP" altLang="en-US" sz="2400" u="sng" dirty="0"/>
              <a:t>）の</a:t>
            </a:r>
            <a:r>
              <a:rPr lang="ja-JP" altLang="en-US" sz="2400" u="sng" dirty="0" smtClean="0"/>
              <a:t>対応</a:t>
            </a:r>
            <a:r>
              <a:rPr lang="ja-JP" altLang="en-US" sz="2400" u="sng" dirty="0"/>
              <a:t>を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　</a:t>
            </a:r>
            <a:r>
              <a:rPr lang="ja-JP" altLang="en-US" sz="2400" dirty="0" smtClean="0"/>
              <a:t> どうするか？</a:t>
            </a:r>
            <a:endParaRPr lang="ja-JP" altLang="en-US" sz="2400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1296880" y="3268496"/>
            <a:ext cx="10657962" cy="1575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/>
              <a:t>●  別エリアを設定（不安定な利用者対応）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 非感染の場合　・・・　専任対応者を設定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　</a:t>
            </a:r>
            <a:r>
              <a:rPr lang="ja-JP" altLang="en-US" sz="2400" dirty="0" smtClean="0"/>
              <a:t> 　陽性者の場合　・・・　レッドゾーン</a:t>
            </a:r>
            <a:r>
              <a:rPr lang="ja-JP" altLang="en-US" sz="2400" dirty="0" smtClean="0"/>
              <a:t>追加（専任対応者も必要）</a:t>
            </a:r>
            <a:endParaRPr lang="ja-JP" altLang="en-US" sz="2400" dirty="0"/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1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48"/>
    </mc:Choice>
    <mc:Fallback>
      <p:transition spd="slow" advTm="5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>
                <a:latin typeface="+mn-ea"/>
                <a:ea typeface="+mn-ea"/>
              </a:rPr>
              <a:t>５</a:t>
            </a:r>
            <a:r>
              <a:rPr lang="ja-JP" altLang="en-US" sz="4000" u="sng" dirty="0" smtClean="0">
                <a:latin typeface="+mn-ea"/>
                <a:ea typeface="+mn-ea"/>
              </a:rPr>
              <a:t>．課題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52834" y="1089580"/>
            <a:ext cx="10962762" cy="9963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初回感染時、感染時マニュアルはあったものの、大枠なものだけであり、事が起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こってから詳細な対策を決める事が多かった　</a:t>
            </a:r>
            <a:endParaRPr lang="ja-JP" altLang="en-US" sz="24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772038" y="2486444"/>
            <a:ext cx="10661180" cy="11159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⇒  </a:t>
            </a:r>
            <a:r>
              <a:rPr lang="ja-JP" altLang="en-US" sz="2400" dirty="0"/>
              <a:t>多くの</a:t>
            </a:r>
            <a:r>
              <a:rPr lang="ja-JP" altLang="en-US" sz="2400" dirty="0" smtClean="0"/>
              <a:t>職員から</a:t>
            </a:r>
            <a:r>
              <a:rPr lang="ja-JP" altLang="en-US" sz="2400" dirty="0" smtClean="0">
                <a:solidFill>
                  <a:srgbClr val="00B050"/>
                </a:solidFill>
              </a:rPr>
              <a:t>対人交流を最小限に抑える</a:t>
            </a:r>
            <a:r>
              <a:rPr lang="ja-JP" altLang="en-US" sz="2400" dirty="0" smtClean="0"/>
              <a:t>ために、「こうやってみよう」と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 意見が挙がり、それを即座に実行（</a:t>
            </a:r>
            <a:r>
              <a:rPr lang="ja-JP" altLang="en-US" sz="2400" dirty="0">
                <a:solidFill>
                  <a:srgbClr val="00B050"/>
                </a:solidFill>
              </a:rPr>
              <a:t>初期</a:t>
            </a:r>
            <a:r>
              <a:rPr lang="ja-JP" altLang="en-US" sz="2400" dirty="0" smtClean="0">
                <a:solidFill>
                  <a:srgbClr val="00B050"/>
                </a:solidFill>
              </a:rPr>
              <a:t>衝動の早さ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-57665" y="5433625"/>
            <a:ext cx="11078991" cy="7401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　後に </a:t>
            </a:r>
            <a:r>
              <a:rPr lang="en-US" altLang="ja-JP" sz="3600" dirty="0" smtClean="0"/>
              <a:t>『</a:t>
            </a:r>
            <a:r>
              <a:rPr lang="ja-JP" altLang="en-US" sz="3600" dirty="0" smtClean="0"/>
              <a:t>新型</a:t>
            </a:r>
            <a:r>
              <a:rPr lang="ja-JP" altLang="en-US" sz="3600" i="1" u="sng" dirty="0" smtClean="0"/>
              <a:t>コロナ感染時マニュアル（</a:t>
            </a:r>
            <a:r>
              <a:rPr lang="en-US" altLang="ja-JP" sz="3600" i="1" u="sng" dirty="0" smtClean="0"/>
              <a:t>BCP</a:t>
            </a:r>
            <a:r>
              <a:rPr lang="ja-JP" altLang="en-US" sz="3600" i="1" u="sng" dirty="0" smtClean="0"/>
              <a:t>）</a:t>
            </a:r>
            <a:r>
              <a:rPr lang="en-US" altLang="ja-JP" sz="3600" dirty="0" smtClean="0"/>
              <a:t>』 </a:t>
            </a:r>
            <a:r>
              <a:rPr lang="ja-JP" altLang="en-US" sz="3600" dirty="0" smtClean="0"/>
              <a:t>が完成　</a:t>
            </a:r>
            <a:endParaRPr lang="ja-JP" altLang="en-US" sz="36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624753" y="4016017"/>
            <a:ext cx="10702274" cy="11326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u="sng" dirty="0" smtClean="0">
                <a:solidFill>
                  <a:srgbClr val="FF0000"/>
                </a:solidFill>
              </a:rPr>
              <a:t>だからこそ、クラスターを防ぐことが出来た！</a:t>
            </a:r>
            <a:r>
              <a:rPr lang="ja-JP" altLang="en-US" sz="4400" dirty="0" smtClean="0">
                <a:solidFill>
                  <a:srgbClr val="FF0000"/>
                </a:solidFill>
              </a:rPr>
              <a:t>　</a:t>
            </a:r>
            <a:endParaRPr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59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2"/>
    </mc:Choice>
    <mc:Fallback>
      <p:transition spd="slow" advTm="3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4230" y="2736850"/>
            <a:ext cx="11277600" cy="1325563"/>
          </a:xfrm>
        </p:spPr>
        <p:txBody>
          <a:bodyPr>
            <a:noAutofit/>
          </a:bodyPr>
          <a:lstStyle/>
          <a:p>
            <a:r>
              <a:rPr kumimoji="1" lang="ja-JP" altLang="en-US" sz="6600" dirty="0" smtClean="0"/>
              <a:t>ご清聴、ありがとうございました</a:t>
            </a:r>
            <a:endParaRPr kumimoji="1" lang="ja-JP" altLang="en-US" sz="6600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"/>
    </mc:Choice>
    <mc:Fallback>
      <p:transition spd="slow" advTm="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5946" y="82317"/>
            <a:ext cx="3295135" cy="74762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u="sng" dirty="0" smtClean="0"/>
              <a:t>１． 施設紹介　</a:t>
            </a:r>
            <a:endParaRPr kumimoji="1" lang="ja-JP" altLang="en-US" sz="3600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43" y="1501629"/>
            <a:ext cx="7048463" cy="5286348"/>
          </a:xfrm>
          <a:prstGeom prst="rect">
            <a:avLst/>
          </a:prstGeom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205946" y="1011212"/>
            <a:ext cx="5329182" cy="508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dirty="0" smtClean="0">
                <a:solidFill>
                  <a:srgbClr val="FF0000"/>
                </a:solidFill>
              </a:rPr>
              <a:t>（ </a:t>
            </a:r>
            <a:r>
              <a:rPr lang="en-US" altLang="ja-JP" b="1" dirty="0" smtClean="0">
                <a:solidFill>
                  <a:srgbClr val="FF0000"/>
                </a:solidFill>
              </a:rPr>
              <a:t>2022.8.1 </a:t>
            </a:r>
            <a:r>
              <a:rPr lang="ja-JP" altLang="en-US" b="1" dirty="0" smtClean="0">
                <a:solidFill>
                  <a:srgbClr val="FF0000"/>
                </a:solidFill>
              </a:rPr>
              <a:t>現在 ）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　</a:t>
            </a:r>
            <a:r>
              <a:rPr lang="ja-JP" altLang="en-US" u="sng" dirty="0" smtClean="0"/>
              <a:t>　</a:t>
            </a:r>
            <a:endParaRPr lang="en-US" altLang="ja-JP" u="sng" dirty="0" smtClean="0"/>
          </a:p>
          <a:p>
            <a:pPr algn="l"/>
            <a:r>
              <a:rPr lang="en-US" altLang="ja-JP" dirty="0" smtClean="0"/>
              <a:t>  </a:t>
            </a:r>
            <a:r>
              <a:rPr lang="ja-JP" altLang="en-US" dirty="0" smtClean="0"/>
              <a:t>・　</a:t>
            </a:r>
            <a:r>
              <a:rPr lang="en-US" altLang="ja-JP" dirty="0" smtClean="0"/>
              <a:t>50/50</a:t>
            </a:r>
            <a:r>
              <a:rPr lang="ja-JP" altLang="en-US" dirty="0" smtClean="0"/>
              <a:t>名　入所中</a:t>
            </a:r>
            <a:endParaRPr lang="en-US" altLang="ja-JP" dirty="0" smtClean="0"/>
          </a:p>
          <a:p>
            <a:pPr algn="l"/>
            <a:r>
              <a:rPr lang="ja-JP" altLang="en-US" dirty="0" smtClean="0"/>
              <a:t>  ・   精神科通院率　８０％</a:t>
            </a:r>
            <a:endParaRPr lang="en-US" altLang="ja-JP" dirty="0" smtClean="0"/>
          </a:p>
          <a:p>
            <a:pPr algn="l"/>
            <a:r>
              <a:rPr lang="ja-JP" altLang="en-US" dirty="0"/>
              <a:t>　</a:t>
            </a:r>
            <a:r>
              <a:rPr lang="ja-JP" altLang="en-US" dirty="0" smtClean="0"/>
              <a:t>　　　</a:t>
            </a:r>
            <a:r>
              <a:rPr lang="en-US" altLang="ja-JP" dirty="0" smtClean="0"/>
              <a:t>※ </a:t>
            </a:r>
            <a:r>
              <a:rPr lang="ja-JP" altLang="en-US" dirty="0" smtClean="0"/>
              <a:t>精神科病院を併設</a:t>
            </a:r>
          </a:p>
          <a:p>
            <a:pPr algn="l"/>
            <a:r>
              <a:rPr lang="en-US" altLang="ja-JP" dirty="0" smtClean="0"/>
              <a:t>  </a:t>
            </a:r>
            <a:r>
              <a:rPr lang="ja-JP" altLang="en-US" dirty="0" smtClean="0"/>
              <a:t>・　アルコール依存症の方が多い</a:t>
            </a:r>
            <a:endParaRPr lang="en-US" altLang="ja-JP" dirty="0" smtClean="0"/>
          </a:p>
          <a:p>
            <a:pPr algn="l"/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（３２％）</a:t>
            </a:r>
            <a:endParaRPr lang="en-US" altLang="ja-JP" dirty="0" smtClean="0"/>
          </a:p>
          <a:p>
            <a:pPr algn="l"/>
            <a:r>
              <a:rPr lang="ja-JP" altLang="en-US" dirty="0">
                <a:latin typeface="ＭＳ Ｐゴシック" pitchFamily="50" charset="-128"/>
              </a:rPr>
              <a:t> ・　ホームレスや</a:t>
            </a:r>
            <a:r>
              <a:rPr lang="en-US" altLang="ja-JP" dirty="0">
                <a:latin typeface="ＭＳ Ｐゴシック" pitchFamily="50" charset="-128"/>
              </a:rPr>
              <a:t>DV</a:t>
            </a:r>
            <a:r>
              <a:rPr lang="ja-JP" altLang="en-US" dirty="0">
                <a:latin typeface="ＭＳ Ｐゴシック" pitchFamily="50" charset="-128"/>
              </a:rPr>
              <a:t>被害者、</a:t>
            </a:r>
            <a:r>
              <a:rPr lang="ja-JP" altLang="en-US" dirty="0" smtClean="0">
                <a:latin typeface="ＭＳ Ｐゴシック" pitchFamily="50" charset="-128"/>
              </a:rPr>
              <a:t>矯正</a:t>
            </a:r>
            <a:endParaRPr lang="en-US" altLang="ja-JP" dirty="0" smtClean="0">
              <a:latin typeface="ＭＳ Ｐゴシック" pitchFamily="50" charset="-128"/>
            </a:endParaRPr>
          </a:p>
          <a:p>
            <a:pPr algn="l"/>
            <a:r>
              <a:rPr lang="ja-JP" altLang="en-US" dirty="0">
                <a:latin typeface="ＭＳ Ｐゴシック" pitchFamily="50" charset="-128"/>
              </a:rPr>
              <a:t>　</a:t>
            </a:r>
            <a:r>
              <a:rPr lang="ja-JP" altLang="en-US" dirty="0" smtClean="0">
                <a:latin typeface="ＭＳ Ｐゴシック" pitchFamily="50" charset="-128"/>
              </a:rPr>
              <a:t>　施設出所者</a:t>
            </a:r>
            <a:r>
              <a:rPr lang="ja-JP" altLang="en-US" dirty="0">
                <a:latin typeface="ＭＳ Ｐゴシック" pitchFamily="50" charset="-128"/>
              </a:rPr>
              <a:t>も在籍</a:t>
            </a:r>
            <a:endParaRPr lang="ja-JP" altLang="en-US" dirty="0"/>
          </a:p>
          <a:p>
            <a:pPr algn="l"/>
            <a:r>
              <a:rPr lang="ja-JP" altLang="en-US" dirty="0" smtClean="0">
                <a:latin typeface="ＭＳ Ｐゴシック" pitchFamily="50" charset="-128"/>
              </a:rPr>
              <a:t> ・　身体介護を必要とする利用者</a:t>
            </a:r>
            <a:endParaRPr lang="en-US" altLang="ja-JP" dirty="0" smtClean="0">
              <a:latin typeface="ＭＳ Ｐゴシック" pitchFamily="50" charset="-128"/>
            </a:endParaRPr>
          </a:p>
          <a:p>
            <a:pPr algn="l"/>
            <a:r>
              <a:rPr lang="ja-JP" altLang="en-US" dirty="0">
                <a:latin typeface="ＭＳ Ｐゴシック" pitchFamily="50" charset="-128"/>
              </a:rPr>
              <a:t>　</a:t>
            </a:r>
            <a:r>
              <a:rPr lang="ja-JP" altLang="en-US" dirty="0" smtClean="0">
                <a:latin typeface="ＭＳ Ｐゴシック" pitchFamily="50" charset="-128"/>
              </a:rPr>
              <a:t>　は不在（受入れ不可）</a:t>
            </a:r>
            <a:endParaRPr lang="en-US" altLang="ja-JP" dirty="0" smtClean="0">
              <a:latin typeface="ＭＳ Ｐゴシック" pitchFamily="50" charset="-128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5239208" y="1683636"/>
            <a:ext cx="5445211" cy="1410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 smtClean="0">
                <a:solidFill>
                  <a:srgbClr val="FFC000"/>
                </a:solidFill>
              </a:rPr>
              <a:t>１階　　　 ・・・　事務所、食堂</a:t>
            </a:r>
            <a:r>
              <a:rPr lang="ja-JP" altLang="en-US" dirty="0">
                <a:solidFill>
                  <a:srgbClr val="FFC000"/>
                </a:solidFill>
              </a:rPr>
              <a:t>、</a:t>
            </a:r>
            <a:r>
              <a:rPr lang="ja-JP" altLang="en-US" dirty="0" smtClean="0">
                <a:solidFill>
                  <a:srgbClr val="FFC000"/>
                </a:solidFill>
              </a:rPr>
              <a:t>作業室　</a:t>
            </a:r>
            <a:endParaRPr lang="en-US" altLang="ja-JP" dirty="0">
              <a:solidFill>
                <a:srgbClr val="FFC000"/>
              </a:solidFill>
            </a:endParaRPr>
          </a:p>
          <a:p>
            <a:pPr algn="l"/>
            <a:r>
              <a:rPr lang="ja-JP" altLang="en-US" dirty="0">
                <a:solidFill>
                  <a:srgbClr val="FFC000"/>
                </a:solidFill>
              </a:rPr>
              <a:t>２</a:t>
            </a:r>
            <a:r>
              <a:rPr lang="ja-JP" altLang="en-US" dirty="0" smtClean="0">
                <a:solidFill>
                  <a:srgbClr val="FFC000"/>
                </a:solidFill>
              </a:rPr>
              <a:t>～３階   ・・・　利用者居室</a:t>
            </a:r>
            <a:endParaRPr lang="en-US" altLang="ja-JP" dirty="0" smtClean="0">
              <a:solidFill>
                <a:srgbClr val="FFC000"/>
              </a:solidFill>
            </a:endParaRPr>
          </a:p>
          <a:p>
            <a:pPr algn="l"/>
            <a:r>
              <a:rPr lang="ja-JP" altLang="en-US" dirty="0">
                <a:solidFill>
                  <a:srgbClr val="FFC000"/>
                </a:solidFill>
              </a:rPr>
              <a:t>４</a:t>
            </a:r>
            <a:r>
              <a:rPr lang="ja-JP" altLang="en-US" dirty="0" smtClean="0">
                <a:solidFill>
                  <a:srgbClr val="FFC000"/>
                </a:solidFill>
              </a:rPr>
              <a:t>階　　　・・・　 地域交流室、生活支援室</a:t>
            </a:r>
            <a:endParaRPr lang="ja-JP" altLang="en-US" dirty="0">
              <a:solidFill>
                <a:srgbClr val="FFC000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02"/>
    </mc:Choice>
    <mc:Fallback>
      <p:transition spd="slow" advTm="5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92" y="1473497"/>
            <a:ext cx="4310716" cy="32330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6221" y="-12914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3600" u="sng" dirty="0" smtClean="0"/>
              <a:t>２．２０２０．４月頃における仁風園の感染症対策</a:t>
            </a:r>
            <a:endParaRPr kumimoji="1" lang="ja-JP" altLang="en-US" sz="3600" u="sng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15894" y="1473497"/>
            <a:ext cx="7312112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①  各種支援プログラムの変化 </a:t>
            </a:r>
            <a:r>
              <a:rPr lang="en-US" altLang="ja-JP" sz="2400" b="1" dirty="0" smtClean="0"/>
              <a:t>【</a:t>
            </a:r>
            <a:r>
              <a:rPr lang="ja-JP" altLang="en-US" sz="2400" b="1" dirty="0" smtClean="0"/>
              <a:t>概要</a:t>
            </a:r>
            <a:r>
              <a:rPr lang="en-US" altLang="ja-JP" sz="2400" b="1" dirty="0"/>
              <a:t>】</a:t>
            </a: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725444" y="2756561"/>
            <a:ext cx="7907810" cy="21520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外出支援の中止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※ </a:t>
            </a:r>
            <a:r>
              <a:rPr lang="ja-JP" altLang="en-US" sz="2400" dirty="0" smtClean="0"/>
              <a:t>付近のコンビニ利用（回数制限）、スーパー等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</a:t>
            </a:r>
            <a:r>
              <a:rPr lang="ja-JP" altLang="en-US" sz="2400" dirty="0" smtClean="0"/>
              <a:t>へ職員送迎によるグループ外出で対応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しかし、感染者数増により、</a:t>
            </a:r>
            <a:r>
              <a:rPr lang="ja-JP" altLang="en-US" sz="2400" dirty="0" smtClean="0">
                <a:solidFill>
                  <a:srgbClr val="FF0000"/>
                </a:solidFill>
              </a:rPr>
              <a:t>すべて中止</a:t>
            </a:r>
            <a:r>
              <a:rPr lang="ja-JP" altLang="en-US" sz="2400" dirty="0" smtClean="0"/>
              <a:t>にする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事もあった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725444" y="5388472"/>
            <a:ext cx="3543300" cy="5025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三密となる行事は中止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endParaRPr lang="ja-JP" altLang="en-US" sz="24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725444" y="2053735"/>
            <a:ext cx="6589756" cy="4376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・ 食堂の座席配置を</a:t>
            </a:r>
            <a:r>
              <a:rPr lang="ja-JP" altLang="en-US" sz="2400" dirty="0" smtClean="0">
                <a:solidFill>
                  <a:srgbClr val="FF0000"/>
                </a:solidFill>
              </a:rPr>
              <a:t>対面にならない</a:t>
            </a:r>
            <a:r>
              <a:rPr lang="ja-JP" altLang="en-US" sz="2400" dirty="0" smtClean="0"/>
              <a:t>ように変更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endParaRPr lang="ja-JP" altLang="en-US" sz="24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361435" y="893259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 </a:t>
            </a:r>
            <a:r>
              <a:rPr lang="en-US" altLang="ja-JP" sz="2400" dirty="0" smtClean="0"/>
              <a:t>※ </a:t>
            </a:r>
            <a:r>
              <a:rPr lang="ja-JP" altLang="en-US" sz="2400" dirty="0" smtClean="0"/>
              <a:t>福岡県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初めての緊急事態宣言発令（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月下旬頃～学校も休校へ）</a:t>
            </a:r>
            <a:endParaRPr lang="ja-JP" altLang="en-US" sz="24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725444" y="5940464"/>
            <a:ext cx="7563629" cy="5025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　満足度の高い、一泊旅行やバスハイクも中止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endParaRPr lang="ja-JP" altLang="en-US" sz="2400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51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11"/>
    </mc:Choice>
    <mc:Fallback>
      <p:transition spd="slow" advTm="6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7343775" y="1724621"/>
            <a:ext cx="3486150" cy="3133571"/>
            <a:chOff x="8232181" y="2337470"/>
            <a:chExt cx="3209653" cy="344972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181" y="2337470"/>
              <a:ext cx="3209653" cy="34290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8926084" y="5263978"/>
              <a:ext cx="251574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ストレス増！</a:t>
              </a:r>
              <a:endParaRPr kumimoji="1" lang="ja-JP" altLang="en-US" sz="2800" dirty="0"/>
            </a:p>
          </p:txBody>
        </p:sp>
      </p:grp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49219" y="391243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こんな世の中が来るなんて・・・　</a:t>
            </a:r>
            <a:endParaRPr lang="ja-JP" altLang="en-US" sz="36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091512" y="1258807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いつ</a:t>
            </a:r>
            <a:r>
              <a:rPr lang="ja-JP" altLang="en-US" sz="3600" dirty="0" smtClean="0"/>
              <a:t>まで、こんな生活を送ればいいのか・・・　</a:t>
            </a:r>
            <a:endParaRPr lang="ja-JP" altLang="en-US" sz="36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2582818" y="3291407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利用者・職員ともに　</a:t>
            </a:r>
            <a:endParaRPr lang="ja-JP" altLang="en-US" sz="36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735094" y="2215962"/>
            <a:ext cx="10548037" cy="486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自分も感染するかも・・・　</a:t>
            </a:r>
            <a:endParaRPr lang="ja-JP" altLang="en-US" sz="36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873398" y="5428614"/>
            <a:ext cx="10548037" cy="9539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そんな生活から約</a:t>
            </a:r>
            <a:r>
              <a:rPr lang="en-US" altLang="ja-JP" sz="5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5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年後・・・　</a:t>
            </a:r>
            <a:endParaRPr lang="ja-JP" altLang="en-US" sz="5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92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1"/>
    </mc:Choice>
    <mc:Fallback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0883" y="917952"/>
            <a:ext cx="7312112" cy="531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 smtClean="0"/>
              <a:t>① 職員１名が陽性（</a:t>
            </a:r>
            <a:r>
              <a:rPr lang="en-US" altLang="ja-JP" sz="2400" b="1" dirty="0" smtClean="0"/>
              <a:t>2021.5.11</a:t>
            </a:r>
            <a:r>
              <a:rPr lang="ja-JP" altLang="en-US" sz="2400" b="1" dirty="0" smtClean="0"/>
              <a:t>）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 smtClean="0"/>
              <a:t>　</a:t>
            </a:r>
            <a:endParaRPr kumimoji="1" lang="ja-JP" altLang="en-US" sz="24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>
                <a:latin typeface="+mn-ea"/>
                <a:ea typeface="+mn-ea"/>
              </a:rPr>
              <a:t>３．</a:t>
            </a:r>
            <a:r>
              <a:rPr lang="ja-JP" altLang="en-US" sz="4000" u="sng" dirty="0" smtClean="0">
                <a:latin typeface="+mj-ea"/>
              </a:rPr>
              <a:t>コロナ</a:t>
            </a:r>
            <a:r>
              <a:rPr lang="ja-JP" altLang="en-US" sz="4000" u="sng" dirty="0" smtClean="0">
                <a:solidFill>
                  <a:srgbClr val="FF0000"/>
                </a:solidFill>
                <a:latin typeface="+mn-ea"/>
                <a:ea typeface="+mn-ea"/>
              </a:rPr>
              <a:t>陽性者</a:t>
            </a:r>
            <a:r>
              <a:rPr lang="ja-JP" altLang="en-US" sz="4000" u="sng" dirty="0" smtClean="0">
                <a:latin typeface="+mn-ea"/>
                <a:ea typeface="+mn-ea"/>
              </a:rPr>
              <a:t>発生 （第一段階；</a:t>
            </a:r>
            <a:r>
              <a:rPr lang="ja-JP" altLang="en-US" sz="4000" u="sng" dirty="0" smtClean="0">
                <a:solidFill>
                  <a:srgbClr val="FF0000"/>
                </a:solidFill>
                <a:latin typeface="+mn-ea"/>
                <a:ea typeface="+mn-ea"/>
              </a:rPr>
              <a:t>職員のみ</a:t>
            </a:r>
            <a:r>
              <a:rPr lang="ja-JP" altLang="en-US" sz="4000" u="sng" dirty="0" smtClean="0">
                <a:latin typeface="+mn-ea"/>
                <a:ea typeface="+mn-ea"/>
              </a:rPr>
              <a:t>）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80883" y="1889751"/>
            <a:ext cx="7312112" cy="531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② 支援体制変更 </a:t>
            </a:r>
            <a:endParaRPr lang="en-US" altLang="ja-JP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835111" y="2375193"/>
            <a:ext cx="9709321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１</a:t>
            </a:r>
            <a:r>
              <a:rPr lang="ja-JP" altLang="en-US" sz="2400" dirty="0" smtClean="0"/>
              <a:t>） 人員体制（濃厚接触者疑いも含め、計５名を出勤停止へ） 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918003" y="1397887"/>
            <a:ext cx="8873182" cy="502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その頃の福岡県は </a:t>
            </a:r>
            <a:r>
              <a:rPr lang="en-US" altLang="ja-JP" sz="2400" dirty="0" smtClean="0"/>
              <a:t>2021.5.7</a:t>
            </a:r>
            <a:r>
              <a:rPr lang="ja-JP" altLang="en-US" sz="2400" dirty="0" smtClean="0"/>
              <a:t>～、 緊急事態措置の区域へ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835111" y="3302047"/>
            <a:ext cx="7312112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２） 支援プログラム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068086" y="2850018"/>
            <a:ext cx="5726327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最低人員４名（指導員） ／日を確保 　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189849" y="3774725"/>
            <a:ext cx="10071273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● すべてのプログラムを中止　</a:t>
            </a:r>
            <a:r>
              <a:rPr lang="en-US" altLang="ja-JP" sz="2400" dirty="0" smtClean="0"/>
              <a:t>〔 </a:t>
            </a:r>
            <a:r>
              <a:rPr lang="ja-JP" altLang="en-US" sz="2400" dirty="0" smtClean="0"/>
              <a:t>作業（通所事業含む）・自助グループなど </a:t>
            </a:r>
            <a:r>
              <a:rPr lang="en-US" altLang="ja-JP" sz="2400" dirty="0" smtClean="0"/>
              <a:t>〕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189849" y="4769956"/>
            <a:ext cx="7312112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● 施設内の消毒（２回</a:t>
            </a:r>
            <a:r>
              <a:rPr lang="en-US" altLang="ja-JP" sz="2400" dirty="0" smtClean="0"/>
              <a:t>/</a:t>
            </a:r>
            <a:r>
              <a:rPr lang="ja-JP" altLang="en-US" sz="2400" dirty="0" smtClean="0"/>
              <a:t>日）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189849" y="5331627"/>
            <a:ext cx="9148635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● 利用者の食事は２グループに分ける（食堂にてディスポ食器活用）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189849" y="5930871"/>
            <a:ext cx="10755016" cy="91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● 早朝に混雑される飲水確保を目的とした食堂の利用は２・３階の階別利用へ。</a:t>
            </a:r>
            <a:endParaRPr lang="ja-JP" altLang="en-US" sz="2400" dirty="0"/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1698538" y="4272751"/>
            <a:ext cx="7312112" cy="53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 smtClean="0"/>
              <a:t>※ </a:t>
            </a:r>
            <a:r>
              <a:rPr lang="ja-JP" altLang="en-US" sz="2400" dirty="0" smtClean="0"/>
              <a:t>居宅生活訓練中の利用者は居宅待機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73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96"/>
    </mc:Choice>
    <mc:Fallback>
      <p:transition spd="slow" advTm="8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783">
            <a:off x="1444" y="2852514"/>
            <a:ext cx="3265741" cy="3215218"/>
          </a:xfrm>
          <a:prstGeom prst="rect">
            <a:avLst/>
          </a:prstGeom>
        </p:spPr>
      </p:pic>
      <p:sp>
        <p:nvSpPr>
          <p:cNvPr id="2" name="コンテンツ プレースホルダー 2"/>
          <p:cNvSpPr txBox="1">
            <a:spLocks/>
          </p:cNvSpPr>
          <p:nvPr/>
        </p:nvSpPr>
        <p:spPr>
          <a:xfrm>
            <a:off x="418381" y="460244"/>
            <a:ext cx="9355096" cy="5314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その様な特別な対応を行いながら・・・　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1334897" y="1337070"/>
            <a:ext cx="9355096" cy="5314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濃厚</a:t>
            </a:r>
            <a:r>
              <a:rPr lang="ja-JP" altLang="en-US" sz="3600" dirty="0" smtClean="0"/>
              <a:t>接触者（疑い含む） の陰性も確認！ 　</a:t>
            </a:r>
            <a:endParaRPr lang="ja-JP" altLang="en-US" sz="3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2128072" y="2213896"/>
            <a:ext cx="8267702" cy="5314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もう大丈夫かな？　</a:t>
            </a:r>
            <a:r>
              <a:rPr lang="ja-JP" altLang="en-US" sz="3600" dirty="0" err="1" smtClean="0"/>
              <a:t>っと</a:t>
            </a:r>
            <a:r>
              <a:rPr lang="ja-JP" altLang="en-US" sz="3600" dirty="0" smtClean="0"/>
              <a:t>思っていたら・・・。　</a:t>
            </a:r>
            <a:endParaRPr lang="ja-JP" altLang="en-US" sz="36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069895" y="3233618"/>
            <a:ext cx="8866732" cy="2048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u="sng" dirty="0"/>
              <a:t>次は</a:t>
            </a:r>
            <a:r>
              <a:rPr lang="ja-JP" altLang="en-US" sz="3600" u="sng" dirty="0" smtClean="0"/>
              <a:t>利用者に・・・  </a:t>
            </a:r>
            <a:endParaRPr lang="en-US" altLang="ja-JP" sz="3600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・　</a:t>
            </a:r>
            <a:r>
              <a:rPr lang="ja-JP" altLang="en-US" sz="3600" dirty="0" smtClean="0">
                <a:solidFill>
                  <a:srgbClr val="FF0000"/>
                </a:solidFill>
              </a:rPr>
              <a:t>陽性者１名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・　</a:t>
            </a:r>
            <a:r>
              <a:rPr lang="ja-JP" altLang="en-US" sz="3600" dirty="0" smtClean="0">
                <a:solidFill>
                  <a:schemeClr val="accent6"/>
                </a:solidFill>
              </a:rPr>
              <a:t>濃厚接触者３名</a:t>
            </a:r>
            <a:r>
              <a:rPr lang="ja-JP" altLang="en-US" sz="3600" dirty="0" smtClean="0"/>
              <a:t>　が発生</a:t>
            </a:r>
            <a:r>
              <a:rPr lang="ja-JP" altLang="en-US" sz="2400" dirty="0" smtClean="0"/>
              <a:t>（職員発生から８日後）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693038" y="5770042"/>
            <a:ext cx="10160606" cy="783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dirty="0" smtClean="0"/>
              <a:t>第二段階（</a:t>
            </a:r>
            <a:r>
              <a:rPr lang="ja-JP" altLang="en-US" sz="4800" dirty="0">
                <a:solidFill>
                  <a:srgbClr val="0070C0"/>
                </a:solidFill>
              </a:rPr>
              <a:t>対応</a:t>
            </a:r>
            <a:r>
              <a:rPr lang="ja-JP" altLang="en-US" sz="4800" dirty="0" smtClean="0">
                <a:solidFill>
                  <a:srgbClr val="0070C0"/>
                </a:solidFill>
              </a:rPr>
              <a:t>強化</a:t>
            </a:r>
            <a:r>
              <a:rPr lang="ja-JP" altLang="en-US" sz="4800" dirty="0" smtClean="0"/>
              <a:t>）への対応が必要　</a:t>
            </a:r>
            <a:endParaRPr lang="ja-JP" altLang="en-US" sz="4800" dirty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58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32"/>
    </mc:Choice>
    <mc:Fallback>
      <p:transition spd="slow" advTm="2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 smtClean="0">
                <a:latin typeface="+mn-ea"/>
                <a:ea typeface="+mn-ea"/>
              </a:rPr>
              <a:t>４．利用者に</a:t>
            </a:r>
            <a:r>
              <a:rPr lang="ja-JP" altLang="en-US" sz="4000" u="sng" dirty="0" smtClean="0">
                <a:solidFill>
                  <a:srgbClr val="FF0000"/>
                </a:solidFill>
                <a:latin typeface="+mn-ea"/>
                <a:ea typeface="+mn-ea"/>
              </a:rPr>
              <a:t>感染者</a:t>
            </a:r>
            <a:r>
              <a:rPr lang="ja-JP" altLang="en-US" sz="4000" u="sng" dirty="0" smtClean="0">
                <a:latin typeface="+mn-ea"/>
                <a:ea typeface="+mn-ea"/>
              </a:rPr>
              <a:t>が発生した時の対応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01478" y="852464"/>
            <a:ext cx="8840229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① ゾーニング対応 　</a:t>
            </a:r>
            <a:endParaRPr lang="ja-JP" altLang="en-US" sz="2400" b="1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78683" y="1827067"/>
            <a:ext cx="3756711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 smtClean="0"/>
              <a:t>生活支援室（</a:t>
            </a:r>
            <a:r>
              <a:rPr lang="ja-JP" altLang="en-US" sz="2400" dirty="0" smtClean="0">
                <a:solidFill>
                  <a:srgbClr val="FF0000"/>
                </a:solidFill>
              </a:rPr>
              <a:t>陽性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名</a:t>
            </a:r>
            <a:r>
              <a:rPr lang="ja-JP" altLang="en-US" sz="2400" dirty="0" smtClean="0"/>
              <a:t>）</a:t>
            </a:r>
            <a:r>
              <a:rPr lang="en-US" altLang="ja-JP" sz="2400" dirty="0" smtClean="0"/>
              <a:t>】</a:t>
            </a: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9" y="2242878"/>
            <a:ext cx="2960422" cy="222031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06" y="2290451"/>
            <a:ext cx="2960422" cy="22203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93" y="2242878"/>
            <a:ext cx="2960422" cy="2220317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8468497" y="1861465"/>
            <a:ext cx="3540246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 smtClean="0"/>
              <a:t>地域交流室（</a:t>
            </a:r>
            <a:r>
              <a:rPr lang="ja-JP" altLang="en-US" sz="2400" dirty="0" smtClean="0">
                <a:solidFill>
                  <a:schemeClr val="accent6"/>
                </a:solidFill>
              </a:rPr>
              <a:t>濃厚</a:t>
            </a:r>
            <a:r>
              <a:rPr lang="en-US" altLang="ja-JP" sz="2400" dirty="0" smtClean="0">
                <a:solidFill>
                  <a:schemeClr val="accent6"/>
                </a:solidFill>
              </a:rPr>
              <a:t>3</a:t>
            </a:r>
            <a:r>
              <a:rPr lang="ja-JP" altLang="en-US" sz="2400" dirty="0" smtClean="0">
                <a:solidFill>
                  <a:schemeClr val="accent6"/>
                </a:solidFill>
              </a:rPr>
              <a:t>名）</a:t>
            </a:r>
            <a:r>
              <a:rPr lang="en-US" altLang="ja-JP" sz="2400" dirty="0" smtClean="0"/>
              <a:t>】</a:t>
            </a: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2" name="ストライプ矢印 11"/>
          <p:cNvSpPr/>
          <p:nvPr/>
        </p:nvSpPr>
        <p:spPr>
          <a:xfrm>
            <a:off x="7020074" y="3810520"/>
            <a:ext cx="1728140" cy="302150"/>
          </a:xfrm>
          <a:prstGeom prst="striped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トライプ矢印 12"/>
          <p:cNvSpPr/>
          <p:nvPr/>
        </p:nvSpPr>
        <p:spPr>
          <a:xfrm>
            <a:off x="6015704" y="2935763"/>
            <a:ext cx="2733723" cy="309403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トライプ矢印 13"/>
          <p:cNvSpPr/>
          <p:nvPr/>
        </p:nvSpPr>
        <p:spPr>
          <a:xfrm rot="10800000">
            <a:off x="3429241" y="2988360"/>
            <a:ext cx="1942858" cy="268653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69958" y="4637190"/>
            <a:ext cx="3725974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一人暮らしを想定した構造　</a:t>
            </a:r>
            <a:endParaRPr lang="ja-JP" altLang="en-US" sz="2400" dirty="0"/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8727348" y="4637190"/>
            <a:ext cx="3464652" cy="1338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壁パーテーションにて男（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名）・女（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名）に分けて隔離。　</a:t>
            </a:r>
            <a:endParaRPr lang="ja-JP" altLang="en-US" sz="2400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4457248" y="5611508"/>
            <a:ext cx="3464652" cy="1338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2400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330157" y="4502201"/>
            <a:ext cx="3464652" cy="8732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 smtClean="0"/>
              <a:t>4</a:t>
            </a:r>
            <a:r>
              <a:rPr lang="ja-JP" altLang="en-US" sz="2400" dirty="0" smtClean="0"/>
              <a:t>階への侵入は非常階段のみ（</a:t>
            </a:r>
            <a:r>
              <a:rPr lang="en-US" altLang="ja-JP" sz="2400" dirty="0" smtClean="0"/>
              <a:t>EV</a:t>
            </a:r>
            <a:r>
              <a:rPr lang="ja-JP" altLang="en-US" sz="2400" dirty="0" smtClean="0"/>
              <a:t>・階段は</a:t>
            </a:r>
            <a:r>
              <a:rPr lang="en-US" altLang="ja-JP" sz="2400" dirty="0" smtClean="0">
                <a:solidFill>
                  <a:srgbClr val="FF0000"/>
                </a:solidFill>
              </a:rPr>
              <a:t>×</a:t>
            </a:r>
            <a:r>
              <a:rPr lang="ja-JP" altLang="en-US" sz="2400" dirty="0" smtClean="0"/>
              <a:t>）。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 smtClean="0"/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998058" y="5764935"/>
            <a:ext cx="7673878" cy="7840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レッドゾーンに侵入する前にイエローゾーンにてガウン等を装着し、食事や薬を配る。</a:t>
            </a:r>
            <a:endParaRPr lang="ja-JP" altLang="en-US" sz="2400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670531" y="1333527"/>
            <a:ext cx="7312112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/>
              <a:t>１）</a:t>
            </a:r>
            <a:r>
              <a:rPr lang="ja-JP" altLang="en-US" sz="2400" b="1" dirty="0" smtClean="0"/>
              <a:t>  </a:t>
            </a:r>
            <a:r>
              <a:rPr lang="en-US" altLang="ja-JP" sz="2400" b="1" dirty="0"/>
              <a:t>4</a:t>
            </a:r>
            <a:r>
              <a:rPr lang="ja-JP" altLang="en-US" sz="2400" b="1" dirty="0"/>
              <a:t>階（居室エリア外）をレッドゾーンへ </a:t>
            </a: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61405" y="2693123"/>
            <a:ext cx="461665" cy="1153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dirty="0" smtClean="0"/>
              <a:t>支援室へ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21728" y="2688269"/>
            <a:ext cx="461665" cy="1153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dirty="0" smtClean="0"/>
              <a:t>交流室へ</a:t>
            </a:r>
            <a:endParaRPr kumimoji="1" lang="ja-JP" altLang="en-US" dirty="0"/>
          </a:p>
        </p:txBody>
      </p:sp>
      <p:sp>
        <p:nvSpPr>
          <p:cNvPr id="7" name="乗算記号 6"/>
          <p:cNvSpPr/>
          <p:nvPr/>
        </p:nvSpPr>
        <p:spPr>
          <a:xfrm>
            <a:off x="4735883" y="3315997"/>
            <a:ext cx="470310" cy="4945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1" name="オーディオ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10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2"/>
    </mc:Choice>
    <mc:Fallback>
      <p:transition spd="slow" advTm="6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  <p:bldP spid="16" grpId="0"/>
      <p:bldP spid="17" grpId="0"/>
      <p:bldP spid="19" grpId="0"/>
      <p:bldP spid="22" grpId="0"/>
      <p:bldP spid="6" grpId="0"/>
      <p:bldP spid="23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 smtClean="0">
                <a:latin typeface="+mn-ea"/>
                <a:ea typeface="+mn-ea"/>
              </a:rPr>
              <a:t>４．利用者の感染者が発生した時の対応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/>
          <a:stretch/>
        </p:blipFill>
        <p:spPr>
          <a:xfrm>
            <a:off x="6433600" y="1632679"/>
            <a:ext cx="5007316" cy="280977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1478" y="852464"/>
            <a:ext cx="8840229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/>
              <a:t>① ゾーニング対応 </a:t>
            </a:r>
            <a:r>
              <a:rPr lang="en-US" altLang="ja-JP" sz="2400" b="1" dirty="0"/>
              <a:t>〔</a:t>
            </a:r>
            <a:r>
              <a:rPr lang="ja-JP" altLang="en-US" sz="2400" b="1" dirty="0" smtClean="0"/>
              <a:t> </a:t>
            </a:r>
            <a:r>
              <a:rPr lang="en-US" altLang="ja-JP" sz="2400" b="1" dirty="0" smtClean="0"/>
              <a:t>4</a:t>
            </a:r>
            <a:r>
              <a:rPr lang="ja-JP" altLang="en-US" sz="2400" b="1" dirty="0" smtClean="0"/>
              <a:t>階（居室エリア外）をレッドゾーンへ </a:t>
            </a:r>
            <a:r>
              <a:rPr lang="en-US" altLang="ja-JP" sz="2400" b="1" dirty="0" smtClean="0"/>
              <a:t>〕</a:t>
            </a: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48649" y="1316762"/>
            <a:ext cx="7312112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２</a:t>
            </a:r>
            <a:r>
              <a:rPr lang="ja-JP" altLang="en-US" sz="2400" b="1" dirty="0" smtClean="0"/>
              <a:t>） 配膳・配薬　</a:t>
            </a:r>
            <a:endParaRPr lang="ja-JP" altLang="en-US" sz="2400" b="1" dirty="0"/>
          </a:p>
        </p:txBody>
      </p:sp>
      <p:sp>
        <p:nvSpPr>
          <p:cNvPr id="12" name="ストライプ矢印 11"/>
          <p:cNvSpPr/>
          <p:nvPr/>
        </p:nvSpPr>
        <p:spPr>
          <a:xfrm rot="10800000">
            <a:off x="6019576" y="2164172"/>
            <a:ext cx="2022830" cy="223255"/>
          </a:xfrm>
          <a:prstGeom prst="stripedRightArrow">
            <a:avLst/>
          </a:prstGeom>
          <a:solidFill>
            <a:schemeClr val="accent2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トライプ矢印 14"/>
          <p:cNvSpPr/>
          <p:nvPr/>
        </p:nvSpPr>
        <p:spPr>
          <a:xfrm rot="10800000">
            <a:off x="6019577" y="3398519"/>
            <a:ext cx="2675638" cy="211454"/>
          </a:xfrm>
          <a:prstGeom prst="stripedRightArrow">
            <a:avLst/>
          </a:prstGeom>
          <a:solidFill>
            <a:schemeClr val="accent6">
              <a:lumMod val="75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1236075" y="1953954"/>
            <a:ext cx="4610100" cy="1255654"/>
            <a:chOff x="1081987" y="1966299"/>
            <a:chExt cx="4610100" cy="1255654"/>
          </a:xfrm>
        </p:grpSpPr>
        <p:sp>
          <p:nvSpPr>
            <p:cNvPr id="14" name="コンテンツ プレースホルダー 2"/>
            <p:cNvSpPr txBox="1">
              <a:spLocks/>
            </p:cNvSpPr>
            <p:nvPr/>
          </p:nvSpPr>
          <p:spPr>
            <a:xfrm>
              <a:off x="1245376" y="2025039"/>
              <a:ext cx="4424749" cy="119691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</a:rPr>
                <a:t>陽性者</a:t>
              </a:r>
              <a:r>
                <a:rPr lang="ja-JP" altLang="en-US" sz="2400" dirty="0" smtClean="0"/>
                <a:t>との</a:t>
              </a:r>
              <a:r>
                <a:rPr lang="ja-JP" altLang="en-US" sz="2400" dirty="0" smtClean="0">
                  <a:solidFill>
                    <a:schemeClr val="accent6"/>
                  </a:solidFill>
                </a:rPr>
                <a:t>濃厚者</a:t>
              </a:r>
              <a:r>
                <a:rPr lang="ja-JP" altLang="en-US" sz="2400" dirty="0" smtClean="0"/>
                <a:t>の接触がないようにパーテーションを設置　</a:t>
              </a:r>
              <a:endParaRPr lang="ja-JP" altLang="en-US" sz="2400" dirty="0"/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1081987" y="1966299"/>
              <a:ext cx="4610100" cy="886689"/>
            </a:xfrm>
            <a:prstGeom prst="round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236384" y="3174425"/>
            <a:ext cx="4610100" cy="1575599"/>
            <a:chOff x="1095397" y="3384442"/>
            <a:chExt cx="4610100" cy="1575599"/>
          </a:xfrm>
        </p:grpSpPr>
        <p:sp>
          <p:nvSpPr>
            <p:cNvPr id="13" name="コンテンツ プレースホルダー 2"/>
            <p:cNvSpPr txBox="1">
              <a:spLocks/>
            </p:cNvSpPr>
            <p:nvPr/>
          </p:nvSpPr>
          <p:spPr>
            <a:xfrm>
              <a:off x="1232476" y="3478813"/>
              <a:ext cx="4424749" cy="14812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dirty="0" smtClean="0"/>
                <a:t>お弁当等はテーブルの上に運ぶ</a:t>
              </a:r>
              <a:endParaRPr lang="en-US" altLang="ja-JP" sz="24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dirty="0"/>
                <a:t>　</a:t>
              </a:r>
              <a:r>
                <a:rPr lang="ja-JP" altLang="en-US" sz="2400" dirty="0" smtClean="0"/>
                <a:t>（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陽性者</a:t>
              </a:r>
              <a:r>
                <a:rPr lang="ja-JP" altLang="en-US" sz="2400" dirty="0" smtClean="0"/>
                <a:t>はパーテーション内）　</a:t>
              </a:r>
              <a:endParaRPr lang="ja-JP" altLang="en-US" sz="2400" dirty="0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095397" y="3384442"/>
              <a:ext cx="4610100" cy="1050940"/>
            </a:xfrm>
            <a:prstGeom prst="roundRect">
              <a:avLst>
                <a:gd name="adj" fmla="val 11238"/>
              </a:avLst>
            </a:prstGeom>
            <a:solidFill>
              <a:schemeClr val="accent6">
                <a:lumMod val="75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1207220" y="4760029"/>
            <a:ext cx="7428744" cy="1919848"/>
            <a:chOff x="1118176" y="4398488"/>
            <a:chExt cx="7428744" cy="1919848"/>
          </a:xfrm>
        </p:grpSpPr>
        <p:sp>
          <p:nvSpPr>
            <p:cNvPr id="8" name="コンテンツ プレースホルダー 2"/>
            <p:cNvSpPr txBox="1">
              <a:spLocks/>
            </p:cNvSpPr>
            <p:nvPr/>
          </p:nvSpPr>
          <p:spPr>
            <a:xfrm>
              <a:off x="1234808" y="4573081"/>
              <a:ext cx="7312112" cy="174525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dirty="0" smtClean="0"/>
                <a:t>・ 配膳（薬）</a:t>
              </a:r>
              <a:r>
                <a:rPr lang="ja-JP" altLang="en-US" sz="2400" dirty="0" smtClean="0">
                  <a:solidFill>
                    <a:srgbClr val="0070C0"/>
                  </a:solidFill>
                </a:rPr>
                <a:t>後</a:t>
              </a:r>
              <a:r>
                <a:rPr lang="ja-JP" altLang="en-US" sz="2400" dirty="0" smtClean="0"/>
                <a:t>に内線電話にて持参連絡</a:t>
              </a:r>
              <a:endParaRPr lang="en-US" altLang="ja-JP" sz="24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dirty="0" smtClean="0"/>
                <a:t>・ </a:t>
              </a:r>
              <a:r>
                <a:rPr lang="ja-JP" altLang="en-US" sz="2400" dirty="0"/>
                <a:t>併せて体調確認</a:t>
              </a:r>
              <a:r>
                <a:rPr lang="ja-JP" altLang="en-US" sz="2400" dirty="0" smtClean="0"/>
                <a:t>（体温</a:t>
              </a:r>
              <a:r>
                <a:rPr lang="ja-JP" altLang="en-US" sz="2400" dirty="0"/>
                <a:t>、</a:t>
              </a:r>
              <a:r>
                <a:rPr lang="en-US" altLang="ja-JP" sz="2400" dirty="0"/>
                <a:t>SPO2</a:t>
              </a:r>
              <a:r>
                <a:rPr lang="ja-JP" altLang="en-US" sz="2400" dirty="0" err="1"/>
                <a:t>、</a:t>
              </a:r>
              <a:r>
                <a:rPr lang="ja-JP" altLang="en-US" sz="2400" dirty="0"/>
                <a:t>自覚症状） </a:t>
              </a:r>
              <a:r>
                <a:rPr lang="ja-JP" altLang="en-US" sz="2400" dirty="0" smtClean="0"/>
                <a:t> </a:t>
              </a:r>
              <a:r>
                <a:rPr lang="en-US" altLang="ja-JP" sz="2400" dirty="0" smtClean="0"/>
                <a:t>3</a:t>
              </a:r>
              <a:r>
                <a:rPr lang="ja-JP" altLang="en-US" sz="2400" dirty="0" smtClean="0"/>
                <a:t>回</a:t>
              </a:r>
              <a:r>
                <a:rPr lang="en-US" altLang="ja-JP" sz="2400" dirty="0" smtClean="0"/>
                <a:t>/</a:t>
              </a:r>
              <a:r>
                <a:rPr lang="ja-JP" altLang="en-US" sz="2400" dirty="0" smtClean="0"/>
                <a:t>日</a:t>
              </a:r>
              <a:endParaRPr lang="en-US" altLang="ja-JP" sz="2400" dirty="0" smtClean="0"/>
            </a:p>
            <a:p>
              <a:pPr marL="0" indent="0">
                <a:buNone/>
              </a:pPr>
              <a:r>
                <a:rPr lang="ja-JP" altLang="en-US" sz="2400" dirty="0" smtClean="0"/>
                <a:t>　</a:t>
              </a:r>
              <a:r>
                <a:rPr lang="en-US" altLang="ja-JP" sz="2400" dirty="0" smtClean="0"/>
                <a:t>※</a:t>
              </a:r>
              <a:r>
                <a:rPr lang="ja-JP" altLang="en-US" sz="2400" dirty="0" smtClean="0"/>
                <a:t>　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陽性者</a:t>
              </a:r>
              <a:r>
                <a:rPr lang="ja-JP" altLang="en-US" sz="2400" dirty="0"/>
                <a:t>の部屋にも内線は設置</a:t>
              </a:r>
              <a:endParaRPr lang="en-US" altLang="ja-JP" sz="24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2400" b="1" dirty="0" smtClean="0"/>
                <a:t>　</a:t>
              </a:r>
              <a:endParaRPr lang="ja-JP" altLang="en-US" sz="2400" b="1" dirty="0"/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1118176" y="4398488"/>
              <a:ext cx="7020084" cy="1642586"/>
            </a:xfrm>
            <a:prstGeom prst="roundRect">
              <a:avLst>
                <a:gd name="adj" fmla="val 10484"/>
              </a:avLst>
            </a:prstGeom>
            <a:solidFill>
              <a:schemeClr val="accent1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ストライプ矢印 28"/>
          <p:cNvSpPr/>
          <p:nvPr/>
        </p:nvSpPr>
        <p:spPr>
          <a:xfrm rot="8811298">
            <a:off x="8097998" y="4349012"/>
            <a:ext cx="912375" cy="195109"/>
          </a:xfrm>
          <a:prstGeom prst="stripedRightArrow">
            <a:avLst/>
          </a:prstGeom>
          <a:solidFill>
            <a:schemeClr val="accent1">
              <a:lumMod val="75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0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19"/>
    </mc:Choice>
    <mc:Fallback>
      <p:transition spd="slow" advTm="3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4756" y="56977"/>
            <a:ext cx="10379676" cy="74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u="sng" dirty="0" smtClean="0">
                <a:latin typeface="+mn-ea"/>
                <a:ea typeface="+mn-ea"/>
              </a:rPr>
              <a:t>４．利用者の感染者が発生した時の対応</a:t>
            </a:r>
            <a:endParaRPr lang="ja-JP" altLang="en-US" sz="4000" u="sng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01478" y="852464"/>
            <a:ext cx="8790049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②</a:t>
            </a:r>
            <a:r>
              <a:rPr lang="ja-JP" altLang="en-US" sz="2400" b="1" dirty="0" smtClean="0"/>
              <a:t> 非感染者への対応</a:t>
            </a:r>
            <a:r>
              <a:rPr lang="en-US" altLang="ja-JP" sz="2400" b="1" dirty="0" smtClean="0"/>
              <a:t>〔</a:t>
            </a:r>
            <a:r>
              <a:rPr lang="ja-JP" altLang="en-US" sz="2400" b="1" dirty="0" smtClean="0"/>
              <a:t>食事は</a:t>
            </a:r>
            <a:r>
              <a:rPr lang="ja-JP" altLang="en-US" sz="2400" b="1" dirty="0"/>
              <a:t>居室</a:t>
            </a:r>
            <a:r>
              <a:rPr lang="ja-JP" altLang="en-US" sz="2400" b="1" dirty="0" smtClean="0"/>
              <a:t>配膳（内服薬含む）</a:t>
            </a:r>
            <a:r>
              <a:rPr lang="en-US" altLang="ja-JP" sz="2400" b="1" dirty="0" smtClean="0"/>
              <a:t>〕</a:t>
            </a:r>
            <a:r>
              <a:rPr lang="ja-JP" altLang="en-US" sz="2400" b="1" dirty="0" smtClean="0"/>
              <a:t>　</a:t>
            </a:r>
            <a:endParaRPr lang="ja-JP" altLang="en-US" sz="24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6" y="1336096"/>
            <a:ext cx="3026967" cy="2270225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1479" y="3966731"/>
            <a:ext cx="6451771" cy="26912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台車に</a:t>
            </a:r>
            <a:r>
              <a:rPr lang="ja-JP" altLang="en-US" sz="2400" u="sng" dirty="0" smtClean="0">
                <a:solidFill>
                  <a:srgbClr val="0070C0"/>
                </a:solidFill>
              </a:rPr>
              <a:t>下記の</a:t>
            </a:r>
            <a:r>
              <a:rPr lang="en-US" altLang="ja-JP" sz="2400" u="sng" dirty="0" smtClean="0">
                <a:solidFill>
                  <a:srgbClr val="0070C0"/>
                </a:solidFill>
              </a:rPr>
              <a:t>3</a:t>
            </a:r>
            <a:r>
              <a:rPr lang="ja-JP" altLang="en-US" sz="2400" u="sng" dirty="0" smtClean="0">
                <a:solidFill>
                  <a:srgbClr val="0070C0"/>
                </a:solidFill>
              </a:rPr>
              <a:t>点</a:t>
            </a:r>
            <a:r>
              <a:rPr lang="ja-JP" altLang="en-US" sz="2400" dirty="0" smtClean="0"/>
              <a:t>を乗せて配膳・配薬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 ● 弁当（ディスポ食器）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※ </a:t>
            </a:r>
            <a:r>
              <a:rPr lang="ja-JP" altLang="en-US" sz="2400" dirty="0" smtClean="0"/>
              <a:t>汁物提供は中止し、特食も</a:t>
            </a:r>
            <a:r>
              <a:rPr lang="en-US" altLang="ja-JP" sz="2400" dirty="0" smtClean="0"/>
              <a:t>『</a:t>
            </a:r>
            <a:r>
              <a:rPr lang="ja-JP" altLang="en-US" sz="2400" dirty="0" smtClean="0"/>
              <a:t>刻み</a:t>
            </a:r>
            <a:r>
              <a:rPr lang="en-US" altLang="ja-JP" sz="2400" dirty="0" smtClean="0"/>
              <a:t>』</a:t>
            </a:r>
            <a:r>
              <a:rPr lang="ja-JP" altLang="en-US" sz="2400" dirty="0" smtClean="0"/>
              <a:t>のみ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 </a:t>
            </a:r>
            <a:r>
              <a:rPr lang="ja-JP" altLang="en-US" sz="2400" dirty="0" smtClean="0"/>
              <a:t>● お茶（</a:t>
            </a:r>
            <a:r>
              <a:rPr lang="en-US" altLang="ja-JP" sz="2400" dirty="0" smtClean="0"/>
              <a:t>500ml</a:t>
            </a:r>
            <a:r>
              <a:rPr lang="ja-JP" altLang="en-US" sz="2400" dirty="0" smtClean="0"/>
              <a:t>ペットボトル）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 </a:t>
            </a:r>
            <a:r>
              <a:rPr lang="ja-JP" altLang="en-US" sz="2400" dirty="0" smtClean="0"/>
              <a:t>● 内服薬　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343150" y="1696506"/>
            <a:ext cx="247650" cy="599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52" y="1320426"/>
            <a:ext cx="2847975" cy="22702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47" y="4416857"/>
            <a:ext cx="2846981" cy="2270224"/>
          </a:xfrm>
          <a:prstGeom prst="rect">
            <a:avLst/>
          </a:prstGeom>
        </p:spPr>
      </p:pic>
      <p:sp>
        <p:nvSpPr>
          <p:cNvPr id="9" name="ストライプ矢印 8"/>
          <p:cNvSpPr/>
          <p:nvPr/>
        </p:nvSpPr>
        <p:spPr>
          <a:xfrm>
            <a:off x="4243757" y="2568094"/>
            <a:ext cx="2095500" cy="457200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38479" y="2105756"/>
            <a:ext cx="2053983" cy="483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各お部屋へ！　</a:t>
            </a:r>
            <a:endParaRPr lang="ja-JP" altLang="en-US" sz="2400" dirty="0"/>
          </a:p>
        </p:txBody>
      </p:sp>
      <p:sp>
        <p:nvSpPr>
          <p:cNvPr id="11" name="ドーナツ 10"/>
          <p:cNvSpPr/>
          <p:nvPr/>
        </p:nvSpPr>
        <p:spPr>
          <a:xfrm>
            <a:off x="7762237" y="2699353"/>
            <a:ext cx="959523" cy="1040543"/>
          </a:xfrm>
          <a:prstGeom prst="donut">
            <a:avLst>
              <a:gd name="adj" fmla="val 814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9478780" y="2679903"/>
            <a:ext cx="2459064" cy="9107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丸椅子に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3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点</a:t>
            </a:r>
            <a:r>
              <a:rPr lang="ja-JP" altLang="en-US" sz="2400" dirty="0" smtClean="0"/>
              <a:t>を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設置！　</a:t>
            </a:r>
            <a:endParaRPr lang="ja-JP" altLang="en-US" sz="2400" dirty="0"/>
          </a:p>
        </p:txBody>
      </p:sp>
      <p:sp>
        <p:nvSpPr>
          <p:cNvPr id="15" name="右カーブ矢印 14"/>
          <p:cNvSpPr/>
          <p:nvPr/>
        </p:nvSpPr>
        <p:spPr>
          <a:xfrm>
            <a:off x="7273706" y="1553942"/>
            <a:ext cx="793585" cy="3513358"/>
          </a:xfrm>
          <a:prstGeom prst="curvedRightArrow">
            <a:avLst>
              <a:gd name="adj1" fmla="val 25000"/>
              <a:gd name="adj2" fmla="val 50000"/>
              <a:gd name="adj3" fmla="val 353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ドーナツ 15"/>
          <p:cNvSpPr/>
          <p:nvPr/>
        </p:nvSpPr>
        <p:spPr>
          <a:xfrm>
            <a:off x="8032359" y="1356526"/>
            <a:ext cx="500516" cy="481800"/>
          </a:xfrm>
          <a:prstGeom prst="donut">
            <a:avLst>
              <a:gd name="adj" fmla="val 1012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9532911" y="4401604"/>
            <a:ext cx="2203621" cy="1827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/>
              <a:t>　</a:t>
            </a:r>
            <a:endParaRPr lang="ja-JP" altLang="en-US" sz="2400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7478795" y="4064745"/>
            <a:ext cx="1444709" cy="3603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 smtClean="0"/>
              <a:t>【</a:t>
            </a:r>
            <a:r>
              <a:rPr lang="ja-JP" altLang="en-US" sz="1800" dirty="0" smtClean="0"/>
              <a:t>拡大画面</a:t>
            </a:r>
            <a:r>
              <a:rPr lang="en-US" altLang="ja-JP" sz="1800" dirty="0"/>
              <a:t>】</a:t>
            </a:r>
            <a:endParaRPr lang="ja-JP" altLang="en-US" sz="1800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9524135" y="4401604"/>
            <a:ext cx="2667865" cy="23940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 smtClean="0"/>
              <a:t>誤配薬しない様に</a:t>
            </a:r>
            <a:r>
              <a:rPr lang="en-US" altLang="ja-JP" sz="2000" dirty="0" smtClean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en-US" sz="2000" dirty="0" smtClean="0">
                <a:solidFill>
                  <a:srgbClr val="FF0000"/>
                </a:solidFill>
              </a:rPr>
              <a:t>朝</a:t>
            </a:r>
            <a:r>
              <a:rPr lang="ja-JP" altLang="en-US" sz="2000" dirty="0" smtClean="0"/>
              <a:t>薬 ⇒ </a:t>
            </a:r>
            <a:r>
              <a:rPr lang="ja-JP" altLang="en-US" sz="2000" dirty="0" smtClean="0">
                <a:solidFill>
                  <a:srgbClr val="FF0000"/>
                </a:solidFill>
              </a:rPr>
              <a:t>赤丸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en-US" sz="2000" dirty="0" smtClean="0">
                <a:solidFill>
                  <a:schemeClr val="accent4"/>
                </a:solidFill>
              </a:rPr>
              <a:t>昼</a:t>
            </a:r>
            <a:r>
              <a:rPr lang="ja-JP" altLang="en-US" sz="2000" dirty="0" smtClean="0"/>
              <a:t>薬 </a:t>
            </a:r>
            <a:r>
              <a:rPr lang="ja-JP" altLang="en-US" sz="2000" dirty="0"/>
              <a:t>⇒ </a:t>
            </a:r>
            <a:r>
              <a:rPr lang="ja-JP" altLang="en-US" sz="2000" dirty="0" smtClean="0">
                <a:solidFill>
                  <a:schemeClr val="accent4"/>
                </a:solidFill>
              </a:rPr>
              <a:t>黄</a:t>
            </a:r>
            <a:r>
              <a:rPr lang="ja-JP" altLang="en-US" sz="2000" dirty="0" smtClean="0"/>
              <a:t>丸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en-US" sz="2000" dirty="0" smtClean="0">
                <a:solidFill>
                  <a:srgbClr val="00B050"/>
                </a:solidFill>
              </a:rPr>
              <a:t>夕</a:t>
            </a:r>
            <a:r>
              <a:rPr lang="ja-JP" altLang="en-US" sz="2000" dirty="0" smtClean="0"/>
              <a:t>薬 ⇒ </a:t>
            </a:r>
            <a:r>
              <a:rPr lang="ja-JP" altLang="en-US" sz="2000" dirty="0" smtClean="0">
                <a:solidFill>
                  <a:srgbClr val="00B050"/>
                </a:solidFill>
              </a:rPr>
              <a:t>緑</a:t>
            </a:r>
            <a:r>
              <a:rPr lang="ja-JP" altLang="en-US" sz="2000" dirty="0" smtClean="0"/>
              <a:t>丸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就薬 ⇒ 黒丸　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色で識別！</a:t>
            </a:r>
            <a:endParaRPr lang="ja-JP" altLang="en-US" sz="2000" dirty="0"/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20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48"/>
    </mc:Choice>
    <mc:Fallback>
      <p:transition spd="slow" advTm="4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 animBg="1"/>
      <p:bldP spid="10" grpId="0"/>
      <p:bldP spid="11" grpId="0" animBg="1"/>
      <p:bldP spid="14" grpId="0"/>
      <p:bldP spid="15" grpId="0" animBg="1"/>
      <p:bldP spid="16" grpId="0" animBg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1.4|23.4|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.3|3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3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2|25.7|7.2|7.1|3.9|4.8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2|3.8|2.8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7|8|4.7|14.9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1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7.3|3.3|5.6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2.1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0.6|4|13.2|8.6|9.2|9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1812</TotalTime>
  <Words>888</Words>
  <Application>Microsoft Office PowerPoint</Application>
  <PresentationFormat>ワイド画面</PresentationFormat>
  <Paragraphs>171</Paragraphs>
  <Slides>15</Slides>
  <Notes>0</Notes>
  <HiddenSlides>0</HiddenSlides>
  <MMClips>15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ＭＳ Ｐゴシック</vt:lpstr>
      <vt:lpstr>ＭＳ ゴシック</vt:lpstr>
      <vt:lpstr>Arial</vt:lpstr>
      <vt:lpstr>Calibri</vt:lpstr>
      <vt:lpstr>Calibri Light</vt:lpstr>
      <vt:lpstr>Office テーマ</vt:lpstr>
      <vt:lpstr>クラスターを防ぐために</vt:lpstr>
      <vt:lpstr>１． 施設紹介　</vt:lpstr>
      <vt:lpstr>２．２０２０．４月頃における仁風園の感染症対策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ご清聴、ありがとうございました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クラスターを防ぐために</dc:title>
  <dc:creator>user184</dc:creator>
  <cp:lastModifiedBy>user184</cp:lastModifiedBy>
  <cp:revision>103</cp:revision>
  <dcterms:created xsi:type="dcterms:W3CDTF">2022-08-05T14:59:04Z</dcterms:created>
  <dcterms:modified xsi:type="dcterms:W3CDTF">2022-08-24T10:29:33Z</dcterms:modified>
</cp:coreProperties>
</file>