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tags/tag2.xml" ContentType="application/vnd.openxmlformats-officedocument.presentationml.tags+xml"/>
  <Override PartName="/ppt/ink/ink8.xml" ContentType="application/inkml+xml"/>
  <Override PartName="/ppt/ink/ink9.xml" ContentType="application/inkml+xml"/>
  <Override PartName="/ppt/tags/tag3.xml" ContentType="application/vnd.openxmlformats-officedocument.presentationml.tags+xml"/>
  <Override PartName="/ppt/notesSlides/notesSlide2.xml" ContentType="application/vnd.openxmlformats-officedocument.presentationml.notesSlide+xml"/>
  <Override PartName="/ppt/ink/ink10.xml" ContentType="application/inkml+xml"/>
  <Override PartName="/ppt/ink/ink11.xml" ContentType="application/inkml+xml"/>
  <Override PartName="/ppt/ink/ink12.xml" ContentType="application/inkml+xml"/>
  <Override PartName="/ppt/ink/ink13.xml" ContentType="application/inkml+xml"/>
  <Override PartName="/ppt/tags/tag4.xml" ContentType="application/vnd.openxmlformats-officedocument.presentationml.tags+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312" r:id="rId3"/>
    <p:sldId id="308" r:id="rId4"/>
    <p:sldId id="300" r:id="rId5"/>
    <p:sldId id="315" r:id="rId6"/>
    <p:sldId id="265" r:id="rId7"/>
    <p:sldId id="307" r:id="rId8"/>
    <p:sldId id="311" r:id="rId9"/>
    <p:sldId id="263" r:id="rId10"/>
    <p:sldId id="264" r:id="rId11"/>
    <p:sldId id="267" r:id="rId12"/>
    <p:sldId id="313" r:id="rId13"/>
    <p:sldId id="269" r:id="rId14"/>
    <p:sldId id="296" r:id="rId15"/>
    <p:sldId id="316" r:id="rId16"/>
    <p:sldId id="314" r:id="rId17"/>
    <p:sldId id="294" r:id="rId18"/>
    <p:sldId id="293" r:id="rId19"/>
  </p:sldIdLst>
  <p:sldSz cx="12192000" cy="6858000"/>
  <p:notesSz cx="6797675" cy="99266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5026" autoAdjust="0"/>
  </p:normalViewPr>
  <p:slideViewPr>
    <p:cSldViewPr snapToGrid="0">
      <p:cViewPr varScale="1">
        <p:scale>
          <a:sx n="78" d="100"/>
          <a:sy n="78" d="100"/>
        </p:scale>
        <p:origin x="878"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25T09:11:11.965"/>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1 0,'197'0,"13"0,11156 0,-11336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25T09:16:57.244"/>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1 1,'1778'0,"-1754"0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25T09:17:16.254"/>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0 0,'4598'0,"-4575"0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25T09:17:53.076"/>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0 1,'3371'0,"-3329"0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25T09:18:13.044"/>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1 0,'3568'0,"-2492"0,-1053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25T09:19:04.200"/>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1 1,'2643'0,"-2604"0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25T09:19:15.255"/>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0 1,'3442'0,"-3419"0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25T09:19:18.332"/>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0 1,'1311'0,"-1288"0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25T09:19:27.882"/>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0 1,'3082'0,"-3055"0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25T09:19:36.173"/>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1 0,'3525'0,"-3502"0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25T09:19:43.908"/>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0 0,'3480'0,"-3448"0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25T09:11:25.748"/>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0 0,'2569'0,"-2546"0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25T09:19:52.269"/>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1 0,'4380'0,"-4344"0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25T09:20:14.382"/>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1 0,'1011'0,"-987"0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25T09:20:42.639"/>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0 1,'1068'0,"-1045"0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25T09:20:54.860"/>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1 0,'5217'0,"-4720"0,-472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25T09:21:12.086"/>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1 0,'7059'0,"-7702"0,2074 0,-1410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25T09:21:20.282"/>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1 0,'3636'0,"-3615"0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25T14:13:20.647"/>
    </inkml:context>
    <inkml:brush xml:id="br0">
      <inkml:brushProperty name="width" value="0.4" units="cm"/>
      <inkml:brushProperty name="height" value="0.8" units="cm"/>
      <inkml:brushProperty name="color" value="#00FDFF"/>
      <inkml:brushProperty name="tip" value="rectangle"/>
      <inkml:brushProperty name="rasterOp" value="maskPen"/>
      <inkml:brushProperty name="ignorePressure" value="1"/>
    </inkml:brush>
  </inkml:definitions>
  <inkml:trace contextRef="#ctx0" brushRef="#br0">0 0,'2076'0,"-2053"0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25T14:13:27.101"/>
    </inkml:context>
    <inkml:brush xml:id="br0">
      <inkml:brushProperty name="width" value="0.4" units="cm"/>
      <inkml:brushProperty name="height" value="0.8" units="cm"/>
      <inkml:brushProperty name="color" value="#00FDFF"/>
      <inkml:brushProperty name="tip" value="rectangle"/>
      <inkml:brushProperty name="rasterOp" value="maskPen"/>
      <inkml:brushProperty name="ignorePressure" value="1"/>
    </inkml:brush>
  </inkml:definitions>
  <inkml:trace contextRef="#ctx0" brushRef="#br0">1 0,'9314'0,"-9291"0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25T14:13:39.887"/>
    </inkml:context>
    <inkml:brush xml:id="br0">
      <inkml:brushProperty name="width" value="0.4" units="cm"/>
      <inkml:brushProperty name="height" value="0.8" units="cm"/>
      <inkml:brushProperty name="color" value="#00FDFF"/>
      <inkml:brushProperty name="tip" value="rectangle"/>
      <inkml:brushProperty name="rasterOp" value="maskPen"/>
      <inkml:brushProperty name="ignorePressure" value="1"/>
    </inkml:brush>
  </inkml:definitions>
  <inkml:trace contextRef="#ctx0" brushRef="#br0">1 1,'1447'0,"-1423"0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25T09:11:56.016"/>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1 0,'2875'0,"22980"0,-25834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25T09:13:19.645"/>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0 0,'2266'0,"-2249"0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25T09:13:47.339"/>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0 1,'6629'0,"-6616"0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25T09:14:38.385"/>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1 0,'7208'0,"-7181"0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25T09:14:41.408"/>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0 0,'2190'0,"-2163"0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25T09:15:42.217"/>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0 0,'1937'0,"-1904"0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25T09:15:52.043"/>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0 0,'19019'0,"-18992"0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D2B71522-A52D-4B02-BA4D-32E3E78A21E1}" type="datetimeFigureOut">
              <a:rPr kumimoji="1" lang="ja-JP" altLang="en-US" smtClean="0"/>
              <a:t>2022/8/25</a:t>
            </a:fld>
            <a:endParaRPr kumimoji="1" lang="ja-JP" altLang="en-US"/>
          </a:p>
        </p:txBody>
      </p:sp>
      <p:sp>
        <p:nvSpPr>
          <p:cNvPr id="4" name="スライド イメージ プレースホルダー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7E97FA32-F4F4-4B52-9560-FB19D877DCA5}" type="slidenum">
              <a:rPr kumimoji="1" lang="ja-JP" altLang="en-US" smtClean="0"/>
              <a:t>‹#›</a:t>
            </a:fld>
            <a:endParaRPr kumimoji="1" lang="ja-JP" altLang="en-US"/>
          </a:p>
        </p:txBody>
      </p:sp>
    </p:spTree>
    <p:extLst>
      <p:ext uri="{BB962C8B-B14F-4D97-AF65-F5344CB8AC3E}">
        <p14:creationId xmlns:p14="http://schemas.microsoft.com/office/powerpoint/2010/main" val="126309064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7E97FA32-F4F4-4B52-9560-FB19D877DCA5}" type="slidenum">
              <a:rPr kumimoji="1" lang="ja-JP" altLang="en-US" smtClean="0"/>
              <a:t>2</a:t>
            </a:fld>
            <a:endParaRPr kumimoji="1" lang="ja-JP" altLang="en-US"/>
          </a:p>
        </p:txBody>
      </p:sp>
    </p:spTree>
    <p:extLst>
      <p:ext uri="{BB962C8B-B14F-4D97-AF65-F5344CB8AC3E}">
        <p14:creationId xmlns:p14="http://schemas.microsoft.com/office/powerpoint/2010/main" val="10631795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7E97FA32-F4F4-4B52-9560-FB19D877DCA5}" type="slidenum">
              <a:rPr kumimoji="1" lang="ja-JP" altLang="en-US" smtClean="0"/>
              <a:t>9</a:t>
            </a:fld>
            <a:endParaRPr kumimoji="1" lang="ja-JP" altLang="en-US"/>
          </a:p>
        </p:txBody>
      </p:sp>
    </p:spTree>
    <p:extLst>
      <p:ext uri="{BB962C8B-B14F-4D97-AF65-F5344CB8AC3E}">
        <p14:creationId xmlns:p14="http://schemas.microsoft.com/office/powerpoint/2010/main" val="30893088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r>
              <a:rPr lang="en-US" altLang="ja-JP" sz="1800" b="0" i="0" u="none" strike="noStrike" baseline="0" dirty="0">
                <a:solidFill>
                  <a:srgbClr val="000000"/>
                </a:solidFill>
                <a:latin typeface="ＭＳ Ｐゴシック" panose="020B0600070205080204" pitchFamily="50" charset="-128"/>
                <a:ea typeface="ＭＳ Ｐゴシック" panose="020B0600070205080204" pitchFamily="50" charset="-128"/>
              </a:rPr>
              <a:t>21</a:t>
            </a:r>
            <a:r>
              <a:rPr lang="ja-JP" altLang="en-US" sz="1800" b="0" i="0" u="none" strike="noStrike" baseline="0" dirty="0">
                <a:solidFill>
                  <a:srgbClr val="000000"/>
                </a:solidFill>
                <a:latin typeface="ＭＳ Ｐゴシック" panose="020B0600070205080204" pitchFamily="50" charset="-128"/>
                <a:ea typeface="ＭＳ Ｐゴシック" panose="020B0600070205080204" pitchFamily="50" charset="-128"/>
              </a:rPr>
              <a:t>　現状と課題、今後の対応について（</a:t>
            </a:r>
            <a:r>
              <a:rPr lang="en-US" altLang="ja-JP" sz="1800" b="0" i="0" u="none" strike="noStrike" baseline="0" dirty="0">
                <a:solidFill>
                  <a:srgbClr val="000000"/>
                </a:solidFill>
                <a:latin typeface="ＭＳ Ｐゴシック" panose="020B0600070205080204" pitchFamily="50" charset="-128"/>
                <a:ea typeface="ＭＳ Ｐゴシック" panose="020B0600070205080204" pitchFamily="50" charset="-128"/>
              </a:rPr>
              <a:t>1</a:t>
            </a:r>
            <a:r>
              <a:rPr lang="ja-JP" altLang="en-US" sz="1800" b="0" i="0" u="none" strike="noStrike" baseline="0" dirty="0">
                <a:solidFill>
                  <a:srgbClr val="000000"/>
                </a:solidFill>
                <a:latin typeface="ＭＳ Ｐゴシック" panose="020B0600070205080204" pitchFamily="50" charset="-128"/>
                <a:ea typeface="ＭＳ Ｐゴシック" panose="020B0600070205080204" pitchFamily="50" charset="-128"/>
              </a:rPr>
              <a:t>分</a:t>
            </a:r>
            <a:r>
              <a:rPr lang="en-US" altLang="ja-JP" sz="1800" b="0" i="0" u="none" strike="noStrike" baseline="0" dirty="0">
                <a:solidFill>
                  <a:srgbClr val="000000"/>
                </a:solidFill>
                <a:latin typeface="ＭＳ Ｐゴシック" panose="020B0600070205080204" pitchFamily="50" charset="-128"/>
                <a:ea typeface="ＭＳ Ｐゴシック" panose="020B0600070205080204" pitchFamily="50" charset="-128"/>
              </a:rPr>
              <a:t>35</a:t>
            </a:r>
            <a:r>
              <a:rPr lang="ja-JP" altLang="en-US" sz="1800" b="0" i="0" u="none" strike="noStrike" baseline="0" dirty="0">
                <a:solidFill>
                  <a:srgbClr val="000000"/>
                </a:solidFill>
                <a:latin typeface="ＭＳ Ｐゴシック" panose="020B0600070205080204" pitchFamily="50" charset="-128"/>
                <a:ea typeface="ＭＳ Ｐゴシック" panose="020B0600070205080204" pitchFamily="50" charset="-128"/>
              </a:rPr>
              <a:t>秒）</a:t>
            </a:r>
          </a:p>
          <a:p>
            <a:pPr algn="l"/>
            <a:r>
              <a:rPr lang="ja-JP" altLang="en-US" sz="1800" b="0" i="0" u="none" strike="noStrike" baseline="0" dirty="0">
                <a:solidFill>
                  <a:srgbClr val="000000"/>
                </a:solidFill>
                <a:latin typeface="ＭＳ Ｐゴシック" panose="020B0600070205080204" pitchFamily="50" charset="-128"/>
                <a:ea typeface="ＭＳ Ｐゴシック" panose="020B0600070205080204" pitchFamily="50" charset="-128"/>
              </a:rPr>
              <a:t>■ 現在、熊本市・熊本県の新規感染者数は連日少数に留まっています。</a:t>
            </a:r>
          </a:p>
          <a:p>
            <a:pPr algn="l"/>
            <a:r>
              <a:rPr lang="ja-JP" altLang="en-US" sz="1800" b="0" i="0" u="none" strike="noStrike" baseline="0" dirty="0">
                <a:solidFill>
                  <a:srgbClr val="000000"/>
                </a:solidFill>
                <a:latin typeface="ＭＳ Ｐゴシック" panose="020B0600070205080204" pitchFamily="50" charset="-128"/>
                <a:ea typeface="ＭＳ Ｐゴシック" panose="020B0600070205080204" pitchFamily="50" charset="-128"/>
              </a:rPr>
              <a:t>　そして幸運なことに銀杏寮の利用者や職員その他関係者に感染者は発生していません。</a:t>
            </a:r>
            <a:endParaRPr lang="en-US" altLang="ja-JP" sz="1800" b="0" i="0" u="none" strike="noStrike" baseline="0" dirty="0">
              <a:solidFill>
                <a:srgbClr val="000000"/>
              </a:solidFill>
              <a:latin typeface="ＭＳ Ｐゴシック" panose="020B0600070205080204" pitchFamily="50" charset="-128"/>
              <a:ea typeface="ＭＳ Ｐゴシック" panose="020B0600070205080204" pitchFamily="50" charset="-128"/>
            </a:endParaRPr>
          </a:p>
          <a:p>
            <a:pPr algn="l"/>
            <a:r>
              <a:rPr lang="ja-JP" altLang="en-US" sz="1800" b="0" i="0" u="none" strike="noStrike" baseline="0" dirty="0">
                <a:solidFill>
                  <a:srgbClr val="000000"/>
                </a:solidFill>
                <a:latin typeface="ＭＳ Ｐゴシック" panose="020B0600070205080204" pitchFamily="50" charset="-128"/>
                <a:ea typeface="ＭＳ Ｐゴシック" panose="020B0600070205080204" pitchFamily="50" charset="-128"/>
              </a:rPr>
              <a:t>　この結果は多少なりとも感染防止対策が効いているのではないかと言って良いかと思います。</a:t>
            </a:r>
          </a:p>
          <a:p>
            <a:pPr algn="l"/>
            <a:endParaRPr lang="en-US" altLang="ja-JP" sz="1800" b="0" i="0" u="none" strike="noStrike" baseline="0" dirty="0">
              <a:solidFill>
                <a:srgbClr val="000000"/>
              </a:solidFill>
              <a:latin typeface="ＭＳ Ｐゴシック" panose="020B0600070205080204" pitchFamily="50" charset="-128"/>
              <a:ea typeface="ＭＳ Ｐゴシック" panose="020B0600070205080204" pitchFamily="50" charset="-128"/>
            </a:endParaRPr>
          </a:p>
          <a:p>
            <a:pPr algn="l"/>
            <a:r>
              <a:rPr lang="ja-JP" altLang="en-US" sz="1800" b="0" i="0" u="none" strike="noStrike" baseline="0" dirty="0">
                <a:solidFill>
                  <a:srgbClr val="000000"/>
                </a:solidFill>
                <a:latin typeface="ＭＳ Ｐゴシック" panose="020B0600070205080204" pitchFamily="50" charset="-128"/>
                <a:ea typeface="ＭＳ Ｐゴシック" panose="020B0600070205080204" pitchFamily="50" charset="-128"/>
              </a:rPr>
              <a:t>■ </a:t>
            </a:r>
            <a:r>
              <a:rPr lang="en-US" altLang="ja-JP" sz="1800" b="0" i="0" u="none" strike="noStrike" baseline="0" dirty="0">
                <a:solidFill>
                  <a:srgbClr val="000000"/>
                </a:solidFill>
                <a:latin typeface="ＭＳ Ｐゴシック" panose="020B0600070205080204" pitchFamily="50" charset="-128"/>
                <a:ea typeface="ＭＳ Ｐゴシック" panose="020B0600070205080204" pitchFamily="50" charset="-128"/>
              </a:rPr>
              <a:t>8</a:t>
            </a:r>
            <a:r>
              <a:rPr lang="ja-JP" altLang="en-US" sz="1800" b="0" i="0" u="none" strike="noStrike" baseline="0" dirty="0">
                <a:solidFill>
                  <a:srgbClr val="000000"/>
                </a:solidFill>
                <a:latin typeface="ＭＳ Ｐゴシック" panose="020B0600070205080204" pitchFamily="50" charset="-128"/>
                <a:ea typeface="ＭＳ Ｐゴシック" panose="020B0600070205080204" pitchFamily="50" charset="-128"/>
              </a:rPr>
              <a:t>月上旬には全利用者、職員共にワクチン接種を完了いたします。</a:t>
            </a:r>
          </a:p>
          <a:p>
            <a:pPr algn="l"/>
            <a:r>
              <a:rPr lang="ja-JP" altLang="en-US" sz="1800" b="0" i="0" u="none" strike="noStrike" baseline="0" dirty="0">
                <a:solidFill>
                  <a:srgbClr val="000000"/>
                </a:solidFill>
                <a:latin typeface="ＭＳ Ｐゴシック" panose="020B0600070205080204" pitchFamily="50" charset="-128"/>
                <a:ea typeface="ＭＳ Ｐゴシック" panose="020B0600070205080204" pitchFamily="50" charset="-128"/>
              </a:rPr>
              <a:t>　予定どおり接種が済めば施設の日常を取り戻す一歩となることは間違いありません。</a:t>
            </a:r>
          </a:p>
          <a:p>
            <a:pPr algn="l"/>
            <a:r>
              <a:rPr lang="ja-JP" altLang="en-US" sz="1800" b="0" i="0" u="none" strike="noStrike" baseline="0" dirty="0">
                <a:solidFill>
                  <a:srgbClr val="000000"/>
                </a:solidFill>
                <a:latin typeface="ＭＳ Ｐゴシック" panose="020B0600070205080204" pitchFamily="50" charset="-128"/>
                <a:ea typeface="ＭＳ Ｐゴシック" panose="020B0600070205080204" pitchFamily="50" charset="-128"/>
              </a:rPr>
              <a:t>　ワクチン接種後に、いつ、どのように生活の制限を解いていくかを改めて</a:t>
            </a:r>
            <a:endParaRPr lang="en-US" altLang="ja-JP" sz="1800" b="0" i="0" u="none" strike="noStrike" baseline="0" dirty="0">
              <a:solidFill>
                <a:srgbClr val="000000"/>
              </a:solidFill>
              <a:latin typeface="ＭＳ Ｐゴシック" panose="020B0600070205080204" pitchFamily="50" charset="-128"/>
              <a:ea typeface="ＭＳ Ｐゴシック" panose="020B0600070205080204" pitchFamily="50" charset="-128"/>
            </a:endParaRPr>
          </a:p>
          <a:p>
            <a:pPr algn="l"/>
            <a:r>
              <a:rPr lang="ja-JP" altLang="en-US" sz="1800" b="0" i="0" u="none" strike="noStrike" baseline="0" dirty="0">
                <a:solidFill>
                  <a:srgbClr val="000000"/>
                </a:solidFill>
                <a:latin typeface="ＭＳ Ｐゴシック" panose="020B0600070205080204" pitchFamily="50" charset="-128"/>
                <a:ea typeface="ＭＳ Ｐゴシック" panose="020B0600070205080204" pitchFamily="50" charset="-128"/>
              </a:rPr>
              <a:t>　協議していきたいと思います。</a:t>
            </a:r>
          </a:p>
          <a:p>
            <a:pPr algn="l"/>
            <a:endParaRPr lang="en-US" altLang="ja-JP" sz="1800" b="0" i="0" u="none" strike="noStrike" baseline="0" dirty="0">
              <a:solidFill>
                <a:srgbClr val="000000"/>
              </a:solidFill>
              <a:latin typeface="ＭＳ Ｐゴシック" panose="020B0600070205080204" pitchFamily="50" charset="-128"/>
              <a:ea typeface="ＭＳ Ｐゴシック" panose="020B0600070205080204" pitchFamily="50" charset="-128"/>
            </a:endParaRPr>
          </a:p>
          <a:p>
            <a:pPr algn="l"/>
            <a:r>
              <a:rPr lang="ja-JP" altLang="en-US" sz="1800" b="0" i="0" u="none" strike="noStrike" baseline="0" dirty="0">
                <a:solidFill>
                  <a:srgbClr val="000000"/>
                </a:solidFill>
                <a:latin typeface="ＭＳ Ｐゴシック" panose="020B0600070205080204" pitchFamily="50" charset="-128"/>
                <a:ea typeface="ＭＳ Ｐゴシック" panose="020B0600070205080204" pitchFamily="50" charset="-128"/>
              </a:rPr>
              <a:t>■ 連日新型コロナウィルスの変異株に関する報道があふれ、</a:t>
            </a:r>
          </a:p>
          <a:p>
            <a:pPr algn="l"/>
            <a:r>
              <a:rPr lang="ja-JP" altLang="en-US" sz="1800" b="0" i="0" u="none" strike="noStrike" baseline="0" dirty="0">
                <a:solidFill>
                  <a:srgbClr val="000000"/>
                </a:solidFill>
                <a:latin typeface="ＭＳ Ｐゴシック" panose="020B0600070205080204" pitchFamily="50" charset="-128"/>
                <a:ea typeface="ＭＳ Ｐゴシック" panose="020B0600070205080204" pitchFamily="50" charset="-128"/>
              </a:rPr>
              <a:t>　また、この状況下に東京オリンピック・パラリンピックが開催されようとしています。　</a:t>
            </a:r>
            <a:endParaRPr lang="en-US" altLang="ja-JP" sz="1800" b="0" i="0" u="none" strike="noStrike" baseline="0" dirty="0">
              <a:solidFill>
                <a:srgbClr val="000000"/>
              </a:solidFill>
              <a:latin typeface="ＭＳ Ｐゴシック" panose="020B0600070205080204" pitchFamily="50" charset="-128"/>
              <a:ea typeface="ＭＳ Ｐゴシック" panose="020B0600070205080204" pitchFamily="50" charset="-128"/>
            </a:endParaRPr>
          </a:p>
          <a:p>
            <a:pPr algn="l"/>
            <a:r>
              <a:rPr lang="ja-JP" altLang="en-US" sz="1800" b="0" i="0" u="none" strike="noStrike" baseline="0" dirty="0">
                <a:solidFill>
                  <a:srgbClr val="000000"/>
                </a:solidFill>
                <a:latin typeface="ＭＳ Ｐゴシック" panose="020B0600070205080204" pitchFamily="50" charset="-128"/>
                <a:ea typeface="ＭＳ Ｐゴシック" panose="020B0600070205080204" pitchFamily="50" charset="-128"/>
              </a:rPr>
              <a:t>　スポーツ好きとしては大変複雑な心境です。コロナ感染の第</a:t>
            </a:r>
            <a:r>
              <a:rPr lang="en-US" altLang="ja-JP" sz="1800" b="0" i="0" u="none" strike="noStrike" baseline="0" dirty="0">
                <a:solidFill>
                  <a:srgbClr val="000000"/>
                </a:solidFill>
                <a:latin typeface="ＭＳ Ｐゴシック" panose="020B0600070205080204" pitchFamily="50" charset="-128"/>
                <a:ea typeface="ＭＳ Ｐゴシック" panose="020B0600070205080204" pitchFamily="50" charset="-128"/>
              </a:rPr>
              <a:t>5</a:t>
            </a:r>
            <a:r>
              <a:rPr lang="ja-JP" altLang="en-US" sz="1800" b="0" i="0" u="none" strike="noStrike" baseline="0" dirty="0">
                <a:solidFill>
                  <a:srgbClr val="000000"/>
                </a:solidFill>
                <a:latin typeface="ＭＳ Ｐゴシック" panose="020B0600070205080204" pitchFamily="50" charset="-128"/>
                <a:ea typeface="ＭＳ Ｐゴシック" panose="020B0600070205080204" pitchFamily="50" charset="-128"/>
              </a:rPr>
              <a:t>波も覚悟しておかなければなりません。</a:t>
            </a:r>
          </a:p>
          <a:p>
            <a:pPr algn="l"/>
            <a:r>
              <a:rPr lang="ja-JP" altLang="en-US" sz="1800" b="0" i="0" u="none" strike="noStrike" baseline="0" dirty="0">
                <a:solidFill>
                  <a:srgbClr val="000000"/>
                </a:solidFill>
                <a:latin typeface="ＭＳ Ｐゴシック" panose="020B0600070205080204" pitchFamily="50" charset="-128"/>
                <a:ea typeface="ＭＳ Ｐゴシック" panose="020B0600070205080204" pitchFamily="50" charset="-128"/>
              </a:rPr>
              <a:t>　</a:t>
            </a:r>
            <a:endParaRPr lang="en-US" altLang="ja-JP" sz="1800" b="0" i="0" u="none" strike="noStrike" baseline="0" dirty="0">
              <a:solidFill>
                <a:srgbClr val="000000"/>
              </a:solidFill>
              <a:latin typeface="ＭＳ Ｐゴシック" panose="020B0600070205080204" pitchFamily="50" charset="-128"/>
              <a:ea typeface="ＭＳ Ｐゴシック" panose="020B0600070205080204" pitchFamily="50" charset="-128"/>
            </a:endParaRPr>
          </a:p>
          <a:p>
            <a:pPr algn="l"/>
            <a:r>
              <a:rPr lang="ja-JP" altLang="en-US" sz="1800" b="0" i="0" u="none" strike="noStrike" baseline="0" dirty="0">
                <a:solidFill>
                  <a:srgbClr val="000000"/>
                </a:solidFill>
                <a:latin typeface="ＭＳ Ｐゴシック" panose="020B0600070205080204" pitchFamily="50" charset="-128"/>
                <a:ea typeface="ＭＳ Ｐゴシック" panose="020B0600070205080204" pitchFamily="50" charset="-128"/>
              </a:rPr>
              <a:t>万全の感染対策とはどのようなものか、これからも評価を繰り返し対応の改善を図っていきます。</a:t>
            </a:r>
          </a:p>
          <a:p>
            <a:pPr algn="l"/>
            <a:r>
              <a:rPr lang="ja-JP" altLang="en-US" sz="1800" b="0" i="0" u="none" strike="noStrike" baseline="0" dirty="0">
                <a:solidFill>
                  <a:srgbClr val="000000"/>
                </a:solidFill>
                <a:latin typeface="ＭＳ Ｐゴシック" panose="020B0600070205080204" pitchFamily="50" charset="-128"/>
                <a:ea typeface="ＭＳ Ｐゴシック" panose="020B0600070205080204" pitchFamily="50" charset="-128"/>
              </a:rPr>
              <a:t>それこそが、利用者の生活を守ることに繋がると考えています。</a:t>
            </a:r>
            <a:endParaRPr kumimoji="1" lang="ja-JP" altLang="en-US" dirty="0"/>
          </a:p>
        </p:txBody>
      </p:sp>
      <p:sp>
        <p:nvSpPr>
          <p:cNvPr id="4" name="スライド番号プレースホルダー 3"/>
          <p:cNvSpPr>
            <a:spLocks noGrp="1"/>
          </p:cNvSpPr>
          <p:nvPr>
            <p:ph type="sldNum" sz="quarter" idx="5"/>
          </p:nvPr>
        </p:nvSpPr>
        <p:spPr/>
        <p:txBody>
          <a:bodyPr/>
          <a:lstStyle/>
          <a:p>
            <a:fld id="{D546D149-FF87-4E31-907D-1490D676FE87}" type="slidenum">
              <a:rPr kumimoji="1" lang="ja-JP" altLang="en-US" smtClean="0"/>
              <a:t>17</a:t>
            </a:fld>
            <a:endParaRPr kumimoji="1" lang="ja-JP" altLang="en-US"/>
          </a:p>
        </p:txBody>
      </p:sp>
    </p:spTree>
    <p:extLst>
      <p:ext uri="{BB962C8B-B14F-4D97-AF65-F5344CB8AC3E}">
        <p14:creationId xmlns:p14="http://schemas.microsoft.com/office/powerpoint/2010/main" val="11981398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546D149-FF87-4E31-907D-1490D676FE87}" type="slidenum">
              <a:rPr kumimoji="1" lang="ja-JP" altLang="en-US" smtClean="0"/>
              <a:t>18</a:t>
            </a:fld>
            <a:endParaRPr kumimoji="1" lang="ja-JP" altLang="en-US"/>
          </a:p>
        </p:txBody>
      </p:sp>
    </p:spTree>
    <p:extLst>
      <p:ext uri="{BB962C8B-B14F-4D97-AF65-F5344CB8AC3E}">
        <p14:creationId xmlns:p14="http://schemas.microsoft.com/office/powerpoint/2010/main" val="36545735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A441854-7022-B612-1F63-DE1FE248B5D5}"/>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2C4DEB1C-B96A-89A3-EC99-681A5E9DEF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95F1C0AF-978B-664A-F8D7-2F20E27B84AF}"/>
              </a:ext>
            </a:extLst>
          </p:cNvPr>
          <p:cNvSpPr>
            <a:spLocks noGrp="1"/>
          </p:cNvSpPr>
          <p:nvPr>
            <p:ph type="dt" sz="half" idx="10"/>
          </p:nvPr>
        </p:nvSpPr>
        <p:spPr/>
        <p:txBody>
          <a:bodyPr/>
          <a:lstStyle/>
          <a:p>
            <a:fld id="{4ED7A523-C5EF-4762-8DB6-244EE19C5327}" type="datetimeFigureOut">
              <a:rPr kumimoji="1" lang="ja-JP" altLang="en-US" smtClean="0"/>
              <a:t>2022/8/25</a:t>
            </a:fld>
            <a:endParaRPr kumimoji="1" lang="ja-JP" altLang="en-US"/>
          </a:p>
        </p:txBody>
      </p:sp>
      <p:sp>
        <p:nvSpPr>
          <p:cNvPr id="5" name="フッター プレースホルダー 4">
            <a:extLst>
              <a:ext uri="{FF2B5EF4-FFF2-40B4-BE49-F238E27FC236}">
                <a16:creationId xmlns:a16="http://schemas.microsoft.com/office/drawing/2014/main" id="{AAF79531-3A37-B7E0-2D37-FD529FC88EA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AFF9A9C-0B32-55E6-617A-4242AD6C7DDA}"/>
              </a:ext>
            </a:extLst>
          </p:cNvPr>
          <p:cNvSpPr>
            <a:spLocks noGrp="1"/>
          </p:cNvSpPr>
          <p:nvPr>
            <p:ph type="sldNum" sz="quarter" idx="12"/>
          </p:nvPr>
        </p:nvSpPr>
        <p:spPr/>
        <p:txBody>
          <a:bodyPr/>
          <a:lstStyle/>
          <a:p>
            <a:fld id="{42105BB0-85D7-4B62-B844-9C4F8621383A}" type="slidenum">
              <a:rPr kumimoji="1" lang="ja-JP" altLang="en-US" smtClean="0"/>
              <a:t>‹#›</a:t>
            </a:fld>
            <a:endParaRPr kumimoji="1" lang="ja-JP" altLang="en-US"/>
          </a:p>
        </p:txBody>
      </p:sp>
    </p:spTree>
    <p:extLst>
      <p:ext uri="{BB962C8B-B14F-4D97-AF65-F5344CB8AC3E}">
        <p14:creationId xmlns:p14="http://schemas.microsoft.com/office/powerpoint/2010/main" val="30174356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C42411F-0625-081B-485A-089BC7E17B21}"/>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7FC1DB9-8ACE-8986-C3AA-35AF546A0647}"/>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CEE8C6D-00F0-93CD-DD8A-0E77BC99CECB}"/>
              </a:ext>
            </a:extLst>
          </p:cNvPr>
          <p:cNvSpPr>
            <a:spLocks noGrp="1"/>
          </p:cNvSpPr>
          <p:nvPr>
            <p:ph type="dt" sz="half" idx="10"/>
          </p:nvPr>
        </p:nvSpPr>
        <p:spPr/>
        <p:txBody>
          <a:bodyPr/>
          <a:lstStyle/>
          <a:p>
            <a:fld id="{4ED7A523-C5EF-4762-8DB6-244EE19C5327}" type="datetimeFigureOut">
              <a:rPr kumimoji="1" lang="ja-JP" altLang="en-US" smtClean="0"/>
              <a:t>2022/8/25</a:t>
            </a:fld>
            <a:endParaRPr kumimoji="1" lang="ja-JP" altLang="en-US"/>
          </a:p>
        </p:txBody>
      </p:sp>
      <p:sp>
        <p:nvSpPr>
          <p:cNvPr id="5" name="フッター プレースホルダー 4">
            <a:extLst>
              <a:ext uri="{FF2B5EF4-FFF2-40B4-BE49-F238E27FC236}">
                <a16:creationId xmlns:a16="http://schemas.microsoft.com/office/drawing/2014/main" id="{BA846325-5A38-B92A-7BD1-A7372E6293D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F3BE169-5A7A-7F95-0A11-6A75CE6A0313}"/>
              </a:ext>
            </a:extLst>
          </p:cNvPr>
          <p:cNvSpPr>
            <a:spLocks noGrp="1"/>
          </p:cNvSpPr>
          <p:nvPr>
            <p:ph type="sldNum" sz="quarter" idx="12"/>
          </p:nvPr>
        </p:nvSpPr>
        <p:spPr/>
        <p:txBody>
          <a:bodyPr/>
          <a:lstStyle/>
          <a:p>
            <a:fld id="{42105BB0-85D7-4B62-B844-9C4F8621383A}" type="slidenum">
              <a:rPr kumimoji="1" lang="ja-JP" altLang="en-US" smtClean="0"/>
              <a:t>‹#›</a:t>
            </a:fld>
            <a:endParaRPr kumimoji="1" lang="ja-JP" altLang="en-US"/>
          </a:p>
        </p:txBody>
      </p:sp>
    </p:spTree>
    <p:extLst>
      <p:ext uri="{BB962C8B-B14F-4D97-AF65-F5344CB8AC3E}">
        <p14:creationId xmlns:p14="http://schemas.microsoft.com/office/powerpoint/2010/main" val="18548499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95912A0B-AC53-BEF4-810C-5B6C01C53617}"/>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15E9590F-8E14-ACA1-112D-547CC3B5CD04}"/>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0331230-C429-2B0A-BE49-96682F3749BE}"/>
              </a:ext>
            </a:extLst>
          </p:cNvPr>
          <p:cNvSpPr>
            <a:spLocks noGrp="1"/>
          </p:cNvSpPr>
          <p:nvPr>
            <p:ph type="dt" sz="half" idx="10"/>
          </p:nvPr>
        </p:nvSpPr>
        <p:spPr/>
        <p:txBody>
          <a:bodyPr/>
          <a:lstStyle/>
          <a:p>
            <a:fld id="{4ED7A523-C5EF-4762-8DB6-244EE19C5327}" type="datetimeFigureOut">
              <a:rPr kumimoji="1" lang="ja-JP" altLang="en-US" smtClean="0"/>
              <a:t>2022/8/25</a:t>
            </a:fld>
            <a:endParaRPr kumimoji="1" lang="ja-JP" altLang="en-US"/>
          </a:p>
        </p:txBody>
      </p:sp>
      <p:sp>
        <p:nvSpPr>
          <p:cNvPr id="5" name="フッター プレースホルダー 4">
            <a:extLst>
              <a:ext uri="{FF2B5EF4-FFF2-40B4-BE49-F238E27FC236}">
                <a16:creationId xmlns:a16="http://schemas.microsoft.com/office/drawing/2014/main" id="{04ACEFC9-8852-8DD9-98F2-4AC7774980F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C339DF2-F5B6-E945-F9E4-D12BDBE5FBD2}"/>
              </a:ext>
            </a:extLst>
          </p:cNvPr>
          <p:cNvSpPr>
            <a:spLocks noGrp="1"/>
          </p:cNvSpPr>
          <p:nvPr>
            <p:ph type="sldNum" sz="quarter" idx="12"/>
          </p:nvPr>
        </p:nvSpPr>
        <p:spPr/>
        <p:txBody>
          <a:bodyPr/>
          <a:lstStyle/>
          <a:p>
            <a:fld id="{42105BB0-85D7-4B62-B844-9C4F8621383A}" type="slidenum">
              <a:rPr kumimoji="1" lang="ja-JP" altLang="en-US" smtClean="0"/>
              <a:t>‹#›</a:t>
            </a:fld>
            <a:endParaRPr kumimoji="1" lang="ja-JP" altLang="en-US"/>
          </a:p>
        </p:txBody>
      </p:sp>
    </p:spTree>
    <p:extLst>
      <p:ext uri="{BB962C8B-B14F-4D97-AF65-F5344CB8AC3E}">
        <p14:creationId xmlns:p14="http://schemas.microsoft.com/office/powerpoint/2010/main" val="17976832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CCA267C-1D63-0539-14C0-EB563757C14E}"/>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9286DBA6-E863-FFB9-07CB-B6EEB4EAB29F}"/>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F0D2317-6811-1DF0-63D3-3730A98FFD66}"/>
              </a:ext>
            </a:extLst>
          </p:cNvPr>
          <p:cNvSpPr>
            <a:spLocks noGrp="1"/>
          </p:cNvSpPr>
          <p:nvPr>
            <p:ph type="dt" sz="half" idx="10"/>
          </p:nvPr>
        </p:nvSpPr>
        <p:spPr/>
        <p:txBody>
          <a:bodyPr/>
          <a:lstStyle/>
          <a:p>
            <a:fld id="{4ED7A523-C5EF-4762-8DB6-244EE19C5327}" type="datetimeFigureOut">
              <a:rPr kumimoji="1" lang="ja-JP" altLang="en-US" smtClean="0"/>
              <a:t>2022/8/25</a:t>
            </a:fld>
            <a:endParaRPr kumimoji="1" lang="ja-JP" altLang="en-US"/>
          </a:p>
        </p:txBody>
      </p:sp>
      <p:sp>
        <p:nvSpPr>
          <p:cNvPr id="5" name="フッター プレースホルダー 4">
            <a:extLst>
              <a:ext uri="{FF2B5EF4-FFF2-40B4-BE49-F238E27FC236}">
                <a16:creationId xmlns:a16="http://schemas.microsoft.com/office/drawing/2014/main" id="{06A95699-364E-B977-BB6B-7F35C71565C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07BF34A-42DE-BD5B-D0F2-68F9BAA94B13}"/>
              </a:ext>
            </a:extLst>
          </p:cNvPr>
          <p:cNvSpPr>
            <a:spLocks noGrp="1"/>
          </p:cNvSpPr>
          <p:nvPr>
            <p:ph type="sldNum" sz="quarter" idx="12"/>
          </p:nvPr>
        </p:nvSpPr>
        <p:spPr/>
        <p:txBody>
          <a:bodyPr/>
          <a:lstStyle/>
          <a:p>
            <a:fld id="{42105BB0-85D7-4B62-B844-9C4F8621383A}" type="slidenum">
              <a:rPr kumimoji="1" lang="ja-JP" altLang="en-US" smtClean="0"/>
              <a:t>‹#›</a:t>
            </a:fld>
            <a:endParaRPr kumimoji="1" lang="ja-JP" altLang="en-US"/>
          </a:p>
        </p:txBody>
      </p:sp>
    </p:spTree>
    <p:extLst>
      <p:ext uri="{BB962C8B-B14F-4D97-AF65-F5344CB8AC3E}">
        <p14:creationId xmlns:p14="http://schemas.microsoft.com/office/powerpoint/2010/main" val="15135868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8D5B15A-1C27-B01B-7470-CBC99352F858}"/>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6811098A-27DE-0E26-918E-32C382FA181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9D7B1D7E-C6CA-E6F7-2576-456956126418}"/>
              </a:ext>
            </a:extLst>
          </p:cNvPr>
          <p:cNvSpPr>
            <a:spLocks noGrp="1"/>
          </p:cNvSpPr>
          <p:nvPr>
            <p:ph type="dt" sz="half" idx="10"/>
          </p:nvPr>
        </p:nvSpPr>
        <p:spPr/>
        <p:txBody>
          <a:bodyPr/>
          <a:lstStyle/>
          <a:p>
            <a:fld id="{4ED7A523-C5EF-4762-8DB6-244EE19C5327}" type="datetimeFigureOut">
              <a:rPr kumimoji="1" lang="ja-JP" altLang="en-US" smtClean="0"/>
              <a:t>2022/8/25</a:t>
            </a:fld>
            <a:endParaRPr kumimoji="1" lang="ja-JP" altLang="en-US"/>
          </a:p>
        </p:txBody>
      </p:sp>
      <p:sp>
        <p:nvSpPr>
          <p:cNvPr id="5" name="フッター プレースホルダー 4">
            <a:extLst>
              <a:ext uri="{FF2B5EF4-FFF2-40B4-BE49-F238E27FC236}">
                <a16:creationId xmlns:a16="http://schemas.microsoft.com/office/drawing/2014/main" id="{94A1C73C-05FC-C98F-0100-7342BB5B5A8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038B4B2-BC88-EA9A-4514-1FB977802E03}"/>
              </a:ext>
            </a:extLst>
          </p:cNvPr>
          <p:cNvSpPr>
            <a:spLocks noGrp="1"/>
          </p:cNvSpPr>
          <p:nvPr>
            <p:ph type="sldNum" sz="quarter" idx="12"/>
          </p:nvPr>
        </p:nvSpPr>
        <p:spPr/>
        <p:txBody>
          <a:bodyPr/>
          <a:lstStyle/>
          <a:p>
            <a:fld id="{42105BB0-85D7-4B62-B844-9C4F8621383A}" type="slidenum">
              <a:rPr kumimoji="1" lang="ja-JP" altLang="en-US" smtClean="0"/>
              <a:t>‹#›</a:t>
            </a:fld>
            <a:endParaRPr kumimoji="1" lang="ja-JP" altLang="en-US"/>
          </a:p>
        </p:txBody>
      </p:sp>
    </p:spTree>
    <p:extLst>
      <p:ext uri="{BB962C8B-B14F-4D97-AF65-F5344CB8AC3E}">
        <p14:creationId xmlns:p14="http://schemas.microsoft.com/office/powerpoint/2010/main" val="5747055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5A760CA-9AA8-80E2-EA5D-53DBB8AA280F}"/>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D2E61F2-A9B7-B401-0343-E6166E41E252}"/>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51698C1A-E7E7-528F-1B31-9693348A9C6F}"/>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8CB8A6DF-9B08-06A1-C235-D079692387D1}"/>
              </a:ext>
            </a:extLst>
          </p:cNvPr>
          <p:cNvSpPr>
            <a:spLocks noGrp="1"/>
          </p:cNvSpPr>
          <p:nvPr>
            <p:ph type="dt" sz="half" idx="10"/>
          </p:nvPr>
        </p:nvSpPr>
        <p:spPr/>
        <p:txBody>
          <a:bodyPr/>
          <a:lstStyle/>
          <a:p>
            <a:fld id="{4ED7A523-C5EF-4762-8DB6-244EE19C5327}" type="datetimeFigureOut">
              <a:rPr kumimoji="1" lang="ja-JP" altLang="en-US" smtClean="0"/>
              <a:t>2022/8/25</a:t>
            </a:fld>
            <a:endParaRPr kumimoji="1" lang="ja-JP" altLang="en-US"/>
          </a:p>
        </p:txBody>
      </p:sp>
      <p:sp>
        <p:nvSpPr>
          <p:cNvPr id="6" name="フッター プレースホルダー 5">
            <a:extLst>
              <a:ext uri="{FF2B5EF4-FFF2-40B4-BE49-F238E27FC236}">
                <a16:creationId xmlns:a16="http://schemas.microsoft.com/office/drawing/2014/main" id="{0C51F636-C1D4-1BD6-74C3-77BD2B31D966}"/>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8446C316-3A3C-15F1-2440-AF054D3F07F3}"/>
              </a:ext>
            </a:extLst>
          </p:cNvPr>
          <p:cNvSpPr>
            <a:spLocks noGrp="1"/>
          </p:cNvSpPr>
          <p:nvPr>
            <p:ph type="sldNum" sz="quarter" idx="12"/>
          </p:nvPr>
        </p:nvSpPr>
        <p:spPr/>
        <p:txBody>
          <a:bodyPr/>
          <a:lstStyle/>
          <a:p>
            <a:fld id="{42105BB0-85D7-4B62-B844-9C4F8621383A}" type="slidenum">
              <a:rPr kumimoji="1" lang="ja-JP" altLang="en-US" smtClean="0"/>
              <a:t>‹#›</a:t>
            </a:fld>
            <a:endParaRPr kumimoji="1" lang="ja-JP" altLang="en-US"/>
          </a:p>
        </p:txBody>
      </p:sp>
    </p:spTree>
    <p:extLst>
      <p:ext uri="{BB962C8B-B14F-4D97-AF65-F5344CB8AC3E}">
        <p14:creationId xmlns:p14="http://schemas.microsoft.com/office/powerpoint/2010/main" val="7046970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CB7D6EF-EA36-DCD6-7E74-80ABD5C553F6}"/>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1F25DB89-6A8B-01D3-8CF2-862ED7EAE7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99B302FB-1842-D536-71F6-901CDFDA117C}"/>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40A2B6A8-B4C9-0523-CDE8-49C981AD321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583C64BC-082F-D26A-1F05-6246A14A1BAA}"/>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9BE3F41F-399E-8627-1266-07982930A2D5}"/>
              </a:ext>
            </a:extLst>
          </p:cNvPr>
          <p:cNvSpPr>
            <a:spLocks noGrp="1"/>
          </p:cNvSpPr>
          <p:nvPr>
            <p:ph type="dt" sz="half" idx="10"/>
          </p:nvPr>
        </p:nvSpPr>
        <p:spPr/>
        <p:txBody>
          <a:bodyPr/>
          <a:lstStyle/>
          <a:p>
            <a:fld id="{4ED7A523-C5EF-4762-8DB6-244EE19C5327}" type="datetimeFigureOut">
              <a:rPr kumimoji="1" lang="ja-JP" altLang="en-US" smtClean="0"/>
              <a:t>2022/8/25</a:t>
            </a:fld>
            <a:endParaRPr kumimoji="1" lang="ja-JP" altLang="en-US"/>
          </a:p>
        </p:txBody>
      </p:sp>
      <p:sp>
        <p:nvSpPr>
          <p:cNvPr id="8" name="フッター プレースホルダー 7">
            <a:extLst>
              <a:ext uri="{FF2B5EF4-FFF2-40B4-BE49-F238E27FC236}">
                <a16:creationId xmlns:a16="http://schemas.microsoft.com/office/drawing/2014/main" id="{DA93D7C0-DFB9-FD11-C54B-AB29FEA14358}"/>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81E38444-FC90-BC22-C96F-37DB36271769}"/>
              </a:ext>
            </a:extLst>
          </p:cNvPr>
          <p:cNvSpPr>
            <a:spLocks noGrp="1"/>
          </p:cNvSpPr>
          <p:nvPr>
            <p:ph type="sldNum" sz="quarter" idx="12"/>
          </p:nvPr>
        </p:nvSpPr>
        <p:spPr/>
        <p:txBody>
          <a:bodyPr/>
          <a:lstStyle/>
          <a:p>
            <a:fld id="{42105BB0-85D7-4B62-B844-9C4F8621383A}" type="slidenum">
              <a:rPr kumimoji="1" lang="ja-JP" altLang="en-US" smtClean="0"/>
              <a:t>‹#›</a:t>
            </a:fld>
            <a:endParaRPr kumimoji="1" lang="ja-JP" altLang="en-US"/>
          </a:p>
        </p:txBody>
      </p:sp>
    </p:spTree>
    <p:extLst>
      <p:ext uri="{BB962C8B-B14F-4D97-AF65-F5344CB8AC3E}">
        <p14:creationId xmlns:p14="http://schemas.microsoft.com/office/powerpoint/2010/main" val="28037738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7EDB2D3-C212-43DD-95F0-421063494E6D}"/>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9B232C94-8367-61AC-1C84-04A44932F287}"/>
              </a:ext>
            </a:extLst>
          </p:cNvPr>
          <p:cNvSpPr>
            <a:spLocks noGrp="1"/>
          </p:cNvSpPr>
          <p:nvPr>
            <p:ph type="dt" sz="half" idx="10"/>
          </p:nvPr>
        </p:nvSpPr>
        <p:spPr/>
        <p:txBody>
          <a:bodyPr/>
          <a:lstStyle/>
          <a:p>
            <a:fld id="{4ED7A523-C5EF-4762-8DB6-244EE19C5327}" type="datetimeFigureOut">
              <a:rPr kumimoji="1" lang="ja-JP" altLang="en-US" smtClean="0"/>
              <a:t>2022/8/25</a:t>
            </a:fld>
            <a:endParaRPr kumimoji="1" lang="ja-JP" altLang="en-US"/>
          </a:p>
        </p:txBody>
      </p:sp>
      <p:sp>
        <p:nvSpPr>
          <p:cNvPr id="4" name="フッター プレースホルダー 3">
            <a:extLst>
              <a:ext uri="{FF2B5EF4-FFF2-40B4-BE49-F238E27FC236}">
                <a16:creationId xmlns:a16="http://schemas.microsoft.com/office/drawing/2014/main" id="{1075D549-B926-9521-CA91-A5CDC015A261}"/>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6DC528DE-93DC-73D2-C3CA-E95EB889268C}"/>
              </a:ext>
            </a:extLst>
          </p:cNvPr>
          <p:cNvSpPr>
            <a:spLocks noGrp="1"/>
          </p:cNvSpPr>
          <p:nvPr>
            <p:ph type="sldNum" sz="quarter" idx="12"/>
          </p:nvPr>
        </p:nvSpPr>
        <p:spPr/>
        <p:txBody>
          <a:bodyPr/>
          <a:lstStyle/>
          <a:p>
            <a:fld id="{42105BB0-85D7-4B62-B844-9C4F8621383A}" type="slidenum">
              <a:rPr kumimoji="1" lang="ja-JP" altLang="en-US" smtClean="0"/>
              <a:t>‹#›</a:t>
            </a:fld>
            <a:endParaRPr kumimoji="1" lang="ja-JP" altLang="en-US"/>
          </a:p>
        </p:txBody>
      </p:sp>
    </p:spTree>
    <p:extLst>
      <p:ext uri="{BB962C8B-B14F-4D97-AF65-F5344CB8AC3E}">
        <p14:creationId xmlns:p14="http://schemas.microsoft.com/office/powerpoint/2010/main" val="17621710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300BD63B-0013-0AB1-C4FF-E5160ABDC9FD}"/>
              </a:ext>
            </a:extLst>
          </p:cNvPr>
          <p:cNvSpPr>
            <a:spLocks noGrp="1"/>
          </p:cNvSpPr>
          <p:nvPr>
            <p:ph type="dt" sz="half" idx="10"/>
          </p:nvPr>
        </p:nvSpPr>
        <p:spPr/>
        <p:txBody>
          <a:bodyPr/>
          <a:lstStyle/>
          <a:p>
            <a:fld id="{4ED7A523-C5EF-4762-8DB6-244EE19C5327}" type="datetimeFigureOut">
              <a:rPr kumimoji="1" lang="ja-JP" altLang="en-US" smtClean="0"/>
              <a:t>2022/8/25</a:t>
            </a:fld>
            <a:endParaRPr kumimoji="1" lang="ja-JP" altLang="en-US"/>
          </a:p>
        </p:txBody>
      </p:sp>
      <p:sp>
        <p:nvSpPr>
          <p:cNvPr id="3" name="フッター プレースホルダー 2">
            <a:extLst>
              <a:ext uri="{FF2B5EF4-FFF2-40B4-BE49-F238E27FC236}">
                <a16:creationId xmlns:a16="http://schemas.microsoft.com/office/drawing/2014/main" id="{304A15A0-A456-62FB-74C1-8DA437D2B758}"/>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6E002CBD-3532-585C-4336-922BC2E9322E}"/>
              </a:ext>
            </a:extLst>
          </p:cNvPr>
          <p:cNvSpPr>
            <a:spLocks noGrp="1"/>
          </p:cNvSpPr>
          <p:nvPr>
            <p:ph type="sldNum" sz="quarter" idx="12"/>
          </p:nvPr>
        </p:nvSpPr>
        <p:spPr/>
        <p:txBody>
          <a:bodyPr/>
          <a:lstStyle/>
          <a:p>
            <a:fld id="{42105BB0-85D7-4B62-B844-9C4F8621383A}" type="slidenum">
              <a:rPr kumimoji="1" lang="ja-JP" altLang="en-US" smtClean="0"/>
              <a:t>‹#›</a:t>
            </a:fld>
            <a:endParaRPr kumimoji="1" lang="ja-JP" altLang="en-US"/>
          </a:p>
        </p:txBody>
      </p:sp>
    </p:spTree>
    <p:extLst>
      <p:ext uri="{BB962C8B-B14F-4D97-AF65-F5344CB8AC3E}">
        <p14:creationId xmlns:p14="http://schemas.microsoft.com/office/powerpoint/2010/main" val="19313902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807EAE7-776C-4158-1FD2-2ABA3E0E4E33}"/>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80009D6B-7EFD-1E23-21DC-FE08AFCA88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67EB49CA-FED3-0639-AE59-DEB6952524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809B03CE-1ECA-B51C-28EE-1D1D670F70DB}"/>
              </a:ext>
            </a:extLst>
          </p:cNvPr>
          <p:cNvSpPr>
            <a:spLocks noGrp="1"/>
          </p:cNvSpPr>
          <p:nvPr>
            <p:ph type="dt" sz="half" idx="10"/>
          </p:nvPr>
        </p:nvSpPr>
        <p:spPr/>
        <p:txBody>
          <a:bodyPr/>
          <a:lstStyle/>
          <a:p>
            <a:fld id="{4ED7A523-C5EF-4762-8DB6-244EE19C5327}" type="datetimeFigureOut">
              <a:rPr kumimoji="1" lang="ja-JP" altLang="en-US" smtClean="0"/>
              <a:t>2022/8/25</a:t>
            </a:fld>
            <a:endParaRPr kumimoji="1" lang="ja-JP" altLang="en-US"/>
          </a:p>
        </p:txBody>
      </p:sp>
      <p:sp>
        <p:nvSpPr>
          <p:cNvPr id="6" name="フッター プレースホルダー 5">
            <a:extLst>
              <a:ext uri="{FF2B5EF4-FFF2-40B4-BE49-F238E27FC236}">
                <a16:creationId xmlns:a16="http://schemas.microsoft.com/office/drawing/2014/main" id="{045FD4F6-39E8-9726-0008-8E8B1DA16FD8}"/>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F758FA7D-557A-505D-E84E-558EA9905266}"/>
              </a:ext>
            </a:extLst>
          </p:cNvPr>
          <p:cNvSpPr>
            <a:spLocks noGrp="1"/>
          </p:cNvSpPr>
          <p:nvPr>
            <p:ph type="sldNum" sz="quarter" idx="12"/>
          </p:nvPr>
        </p:nvSpPr>
        <p:spPr/>
        <p:txBody>
          <a:bodyPr/>
          <a:lstStyle/>
          <a:p>
            <a:fld id="{42105BB0-85D7-4B62-B844-9C4F8621383A}" type="slidenum">
              <a:rPr kumimoji="1" lang="ja-JP" altLang="en-US" smtClean="0"/>
              <a:t>‹#›</a:t>
            </a:fld>
            <a:endParaRPr kumimoji="1" lang="ja-JP" altLang="en-US"/>
          </a:p>
        </p:txBody>
      </p:sp>
    </p:spTree>
    <p:extLst>
      <p:ext uri="{BB962C8B-B14F-4D97-AF65-F5344CB8AC3E}">
        <p14:creationId xmlns:p14="http://schemas.microsoft.com/office/powerpoint/2010/main" val="22108205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7839304-B222-0904-B6AA-C135FDD1EC34}"/>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BCFFBA4A-FECB-2CB1-DD31-B7172F6594F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2B5BFC66-593E-55F1-6F00-1D47678936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3C2663A3-0FF2-C059-95AA-8E61BEBAB439}"/>
              </a:ext>
            </a:extLst>
          </p:cNvPr>
          <p:cNvSpPr>
            <a:spLocks noGrp="1"/>
          </p:cNvSpPr>
          <p:nvPr>
            <p:ph type="dt" sz="half" idx="10"/>
          </p:nvPr>
        </p:nvSpPr>
        <p:spPr/>
        <p:txBody>
          <a:bodyPr/>
          <a:lstStyle/>
          <a:p>
            <a:fld id="{4ED7A523-C5EF-4762-8DB6-244EE19C5327}" type="datetimeFigureOut">
              <a:rPr kumimoji="1" lang="ja-JP" altLang="en-US" smtClean="0"/>
              <a:t>2022/8/25</a:t>
            </a:fld>
            <a:endParaRPr kumimoji="1" lang="ja-JP" altLang="en-US"/>
          </a:p>
        </p:txBody>
      </p:sp>
      <p:sp>
        <p:nvSpPr>
          <p:cNvPr id="6" name="フッター プレースホルダー 5">
            <a:extLst>
              <a:ext uri="{FF2B5EF4-FFF2-40B4-BE49-F238E27FC236}">
                <a16:creationId xmlns:a16="http://schemas.microsoft.com/office/drawing/2014/main" id="{55BF29BB-F196-3A2A-B12E-F5093F08214F}"/>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E612B2BC-34A1-1783-FF3E-21FBE793BE7B}"/>
              </a:ext>
            </a:extLst>
          </p:cNvPr>
          <p:cNvSpPr>
            <a:spLocks noGrp="1"/>
          </p:cNvSpPr>
          <p:nvPr>
            <p:ph type="sldNum" sz="quarter" idx="12"/>
          </p:nvPr>
        </p:nvSpPr>
        <p:spPr/>
        <p:txBody>
          <a:bodyPr/>
          <a:lstStyle/>
          <a:p>
            <a:fld id="{42105BB0-85D7-4B62-B844-9C4F8621383A}" type="slidenum">
              <a:rPr kumimoji="1" lang="ja-JP" altLang="en-US" smtClean="0"/>
              <a:t>‹#›</a:t>
            </a:fld>
            <a:endParaRPr kumimoji="1" lang="ja-JP" altLang="en-US"/>
          </a:p>
        </p:txBody>
      </p:sp>
    </p:spTree>
    <p:extLst>
      <p:ext uri="{BB962C8B-B14F-4D97-AF65-F5344CB8AC3E}">
        <p14:creationId xmlns:p14="http://schemas.microsoft.com/office/powerpoint/2010/main" val="28598553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79E54A6E-7FBB-E2E3-FDD0-707EE4B85E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22672B24-DE88-F10F-C689-0432A3AB32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802AE35D-512E-D4A6-C106-200DE1DB98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D7A523-C5EF-4762-8DB6-244EE19C5327}" type="datetimeFigureOut">
              <a:rPr kumimoji="1" lang="ja-JP" altLang="en-US" smtClean="0"/>
              <a:t>2022/8/25</a:t>
            </a:fld>
            <a:endParaRPr kumimoji="1" lang="ja-JP" altLang="en-US"/>
          </a:p>
        </p:txBody>
      </p:sp>
      <p:sp>
        <p:nvSpPr>
          <p:cNvPr id="5" name="フッター プレースホルダー 4">
            <a:extLst>
              <a:ext uri="{FF2B5EF4-FFF2-40B4-BE49-F238E27FC236}">
                <a16:creationId xmlns:a16="http://schemas.microsoft.com/office/drawing/2014/main" id="{E17A38D5-E670-C5E6-2555-EADE2D75C1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06D2A97A-5E51-C17A-ED1E-C2DDCF78D6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105BB0-85D7-4B62-B844-9C4F8621383A}" type="slidenum">
              <a:rPr kumimoji="1" lang="ja-JP" altLang="en-US" smtClean="0"/>
              <a:t>‹#›</a:t>
            </a:fld>
            <a:endParaRPr kumimoji="1" lang="ja-JP" altLang="en-US"/>
          </a:p>
        </p:txBody>
      </p:sp>
    </p:spTree>
    <p:extLst>
      <p:ext uri="{BB962C8B-B14F-4D97-AF65-F5344CB8AC3E}">
        <p14:creationId xmlns:p14="http://schemas.microsoft.com/office/powerpoint/2010/main" val="24035969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3" Type="http://schemas.openxmlformats.org/officeDocument/2006/relationships/customXml" Target="../ink/ink18.xml"/><Relationship Id="rId18" Type="http://schemas.openxmlformats.org/officeDocument/2006/relationships/image" Target="../media/image31.png"/><Relationship Id="rId26" Type="http://schemas.openxmlformats.org/officeDocument/2006/relationships/customXml" Target="../ink/ink23.xml"/><Relationship Id="rId3" Type="http://schemas.openxmlformats.org/officeDocument/2006/relationships/audio" Target="../media/media10.m4a"/><Relationship Id="rId21" Type="http://schemas.openxmlformats.org/officeDocument/2006/relationships/customXml" Target="../ink/ink22.xml"/><Relationship Id="rId34" Type="http://schemas.openxmlformats.org/officeDocument/2006/relationships/customXml" Target="../ink/ink27.xml"/><Relationship Id="rId7" Type="http://schemas.openxmlformats.org/officeDocument/2006/relationships/customXml" Target="../ink/ink15.xml"/><Relationship Id="rId12" Type="http://schemas.openxmlformats.org/officeDocument/2006/relationships/image" Target="../media/image28.png"/><Relationship Id="rId17" Type="http://schemas.openxmlformats.org/officeDocument/2006/relationships/customXml" Target="../ink/ink20.xml"/><Relationship Id="rId25" Type="http://schemas.openxmlformats.org/officeDocument/2006/relationships/image" Target="../media/image36.png"/><Relationship Id="rId33" Type="http://schemas.openxmlformats.org/officeDocument/2006/relationships/image" Target="../media/image8.png"/><Relationship Id="rId38" Type="http://schemas.openxmlformats.org/officeDocument/2006/relationships/image" Target="../media/image1.png"/><Relationship Id="rId2" Type="http://schemas.microsoft.com/office/2007/relationships/media" Target="../media/media10.m4a"/><Relationship Id="rId16" Type="http://schemas.openxmlformats.org/officeDocument/2006/relationships/image" Target="../media/image30.png"/><Relationship Id="rId20" Type="http://schemas.openxmlformats.org/officeDocument/2006/relationships/image" Target="../media/image33.png"/><Relationship Id="rId29" Type="http://schemas.openxmlformats.org/officeDocument/2006/relationships/image" Target="../media/image38.png"/><Relationship Id="rId1" Type="http://schemas.openxmlformats.org/officeDocument/2006/relationships/tags" Target="../tags/tag4.xml"/><Relationship Id="rId6" Type="http://schemas.openxmlformats.org/officeDocument/2006/relationships/image" Target="../media/image25.png"/><Relationship Id="rId11" Type="http://schemas.openxmlformats.org/officeDocument/2006/relationships/customXml" Target="../ink/ink17.xml"/><Relationship Id="rId32" Type="http://schemas.openxmlformats.org/officeDocument/2006/relationships/customXml" Target="../ink/ink26.xml"/><Relationship Id="rId37" Type="http://schemas.openxmlformats.org/officeDocument/2006/relationships/image" Target="../media/image10.png"/><Relationship Id="rId5" Type="http://schemas.openxmlformats.org/officeDocument/2006/relationships/customXml" Target="../ink/ink14.xml"/><Relationship Id="rId15" Type="http://schemas.openxmlformats.org/officeDocument/2006/relationships/customXml" Target="../ink/ink19.xml"/><Relationship Id="rId28" Type="http://schemas.openxmlformats.org/officeDocument/2006/relationships/customXml" Target="../ink/ink24.xml"/><Relationship Id="rId36" Type="http://schemas.openxmlformats.org/officeDocument/2006/relationships/customXml" Target="../ink/ink28.xml"/><Relationship Id="rId10" Type="http://schemas.openxmlformats.org/officeDocument/2006/relationships/image" Target="../media/image27.png"/><Relationship Id="rId19" Type="http://schemas.openxmlformats.org/officeDocument/2006/relationships/customXml" Target="../ink/ink21.xml"/><Relationship Id="rId31" Type="http://schemas.openxmlformats.org/officeDocument/2006/relationships/image" Target="../media/image39.png"/><Relationship Id="rId4" Type="http://schemas.openxmlformats.org/officeDocument/2006/relationships/slideLayout" Target="../slideLayouts/slideLayout2.xml"/><Relationship Id="rId9" Type="http://schemas.openxmlformats.org/officeDocument/2006/relationships/customXml" Target="../ink/ink16.xml"/><Relationship Id="rId14" Type="http://schemas.openxmlformats.org/officeDocument/2006/relationships/image" Target="../media/image29.png"/><Relationship Id="rId27" Type="http://schemas.openxmlformats.org/officeDocument/2006/relationships/image" Target="../media/image37.png"/><Relationship Id="rId30" Type="http://schemas.openxmlformats.org/officeDocument/2006/relationships/customXml" Target="../ink/ink25.xml"/><Relationship Id="rId35" Type="http://schemas.openxmlformats.org/officeDocument/2006/relationships/image" Target="../media/image9.png"/><Relationship Id="rId8"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5.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6.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7.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image" Target="../media/image5.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JP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png"/><Relationship Id="rId5" Type="http://schemas.openxmlformats.org/officeDocument/2006/relationships/image" Target="../media/image14.JPG"/><Relationship Id="rId4" Type="http://schemas.openxmlformats.org/officeDocument/2006/relationships/notesSlide" Target="../notesSlides/notesSlide4.xml"/></Relationships>
</file>

<file path=ppt/slides/_rels/slide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18" Type="http://schemas.openxmlformats.org/officeDocument/2006/relationships/customXml" Target="../ink/ink5.xml"/><Relationship Id="rId3" Type="http://schemas.openxmlformats.org/officeDocument/2006/relationships/audio" Target="../media/media6.m4a"/><Relationship Id="rId21" Type="http://schemas.openxmlformats.org/officeDocument/2006/relationships/image" Target="../media/image14.png"/><Relationship Id="rId7" Type="http://schemas.openxmlformats.org/officeDocument/2006/relationships/customXml" Target="../ink/ink2.xml"/><Relationship Id="rId17" Type="http://schemas.openxmlformats.org/officeDocument/2006/relationships/image" Target="../media/image12.png"/><Relationship Id="rId2" Type="http://schemas.microsoft.com/office/2007/relationships/media" Target="../media/media6.m4a"/><Relationship Id="rId20" Type="http://schemas.openxmlformats.org/officeDocument/2006/relationships/customXml" Target="../ink/ink6.xml"/><Relationship Id="rId1" Type="http://schemas.openxmlformats.org/officeDocument/2006/relationships/tags" Target="../tags/tag1.xml"/><Relationship Id="rId6" Type="http://schemas.openxmlformats.org/officeDocument/2006/relationships/image" Target="../media/image5.png"/><Relationship Id="rId11" Type="http://schemas.openxmlformats.org/officeDocument/2006/relationships/customXml" Target="../ink/ink4.xml"/><Relationship Id="rId24" Type="http://schemas.openxmlformats.org/officeDocument/2006/relationships/image" Target="../media/image1.png"/><Relationship Id="rId5" Type="http://schemas.openxmlformats.org/officeDocument/2006/relationships/customXml" Target="../ink/ink1.xml"/><Relationship Id="rId23" Type="http://schemas.openxmlformats.org/officeDocument/2006/relationships/image" Target="../media/image15.png"/><Relationship Id="rId10" Type="http://schemas.openxmlformats.org/officeDocument/2006/relationships/image" Target="../media/image7.png"/><Relationship Id="rId19" Type="http://schemas.openxmlformats.org/officeDocument/2006/relationships/image" Target="../media/image13.png"/><Relationship Id="rId4" Type="http://schemas.openxmlformats.org/officeDocument/2006/relationships/slideLayout" Target="../slideLayouts/slideLayout2.xml"/><Relationship Id="rId9" Type="http://schemas.openxmlformats.org/officeDocument/2006/relationships/customXml" Target="../ink/ink3.xml"/><Relationship Id="rId22" Type="http://schemas.openxmlformats.org/officeDocument/2006/relationships/customXml" Target="../ink/ink7.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12" Type="http://schemas.openxmlformats.org/officeDocument/2006/relationships/image" Target="../media/image1.png"/><Relationship Id="rId2" Type="http://schemas.microsoft.com/office/2007/relationships/media" Target="../media/media7.m4a"/><Relationship Id="rId1" Type="http://schemas.openxmlformats.org/officeDocument/2006/relationships/tags" Target="../tags/tag2.xml"/><Relationship Id="rId11" Type="http://schemas.openxmlformats.org/officeDocument/2006/relationships/image" Target="../media/image20.png"/><Relationship Id="rId5" Type="http://schemas.openxmlformats.org/officeDocument/2006/relationships/customXml" Target="../ink/ink8.xml"/><Relationship Id="rId10" Type="http://schemas.openxmlformats.org/officeDocument/2006/relationships/customXml" Target="../ink/ink9.xml"/><Relationship Id="rId4" Type="http://schemas.openxmlformats.org/officeDocument/2006/relationships/slideLayout" Target="../slideLayouts/slideLayout2.xml"/><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8" Type="http://schemas.openxmlformats.org/officeDocument/2006/relationships/customXml" Target="../ink/ink11.xml"/><Relationship Id="rId13" Type="http://schemas.openxmlformats.org/officeDocument/2006/relationships/image" Target="../media/image24.png"/><Relationship Id="rId3" Type="http://schemas.openxmlformats.org/officeDocument/2006/relationships/audio" Target="../media/media9.m4a"/><Relationship Id="rId7" Type="http://schemas.openxmlformats.org/officeDocument/2006/relationships/image" Target="../media/image21.png"/><Relationship Id="rId12" Type="http://schemas.openxmlformats.org/officeDocument/2006/relationships/customXml" Target="../ink/ink13.xml"/><Relationship Id="rId2" Type="http://schemas.microsoft.com/office/2007/relationships/media" Target="../media/media9.m4a"/><Relationship Id="rId1" Type="http://schemas.openxmlformats.org/officeDocument/2006/relationships/tags" Target="../tags/tag3.xml"/><Relationship Id="rId6" Type="http://schemas.openxmlformats.org/officeDocument/2006/relationships/customXml" Target="../ink/ink10.xml"/><Relationship Id="rId11" Type="http://schemas.openxmlformats.org/officeDocument/2006/relationships/image" Target="../media/image23.png"/><Relationship Id="rId5" Type="http://schemas.openxmlformats.org/officeDocument/2006/relationships/notesSlide" Target="../notesSlides/notesSlide2.xml"/><Relationship Id="rId10" Type="http://schemas.openxmlformats.org/officeDocument/2006/relationships/customXml" Target="../ink/ink12.xml"/><Relationship Id="rId4" Type="http://schemas.openxmlformats.org/officeDocument/2006/relationships/slideLayout" Target="../slideLayouts/slideLayout2.xml"/><Relationship Id="rId9" Type="http://schemas.openxmlformats.org/officeDocument/2006/relationships/image" Target="../media/image22.png"/><Relationship Id="rId1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0E923D6-34AC-1882-3473-BE04047BDACA}"/>
              </a:ext>
            </a:extLst>
          </p:cNvPr>
          <p:cNvSpPr>
            <a:spLocks noGrp="1"/>
          </p:cNvSpPr>
          <p:nvPr>
            <p:ph type="ctrTitle"/>
          </p:nvPr>
        </p:nvSpPr>
        <p:spPr>
          <a:xfrm>
            <a:off x="1524000" y="541918"/>
            <a:ext cx="9144000" cy="1899133"/>
          </a:xfrm>
        </p:spPr>
        <p:txBody>
          <a:bodyPr>
            <a:normAutofit/>
          </a:bodyPr>
          <a:lstStyle/>
          <a:p>
            <a:r>
              <a:rPr kumimoji="1" lang="ja-JP" altLang="en-US" sz="4400" dirty="0">
                <a:latin typeface="+mn-ea"/>
                <a:ea typeface="+mn-ea"/>
              </a:rPr>
              <a:t>ウィズコロナ時代の感染防止の取組</a:t>
            </a:r>
          </a:p>
        </p:txBody>
      </p:sp>
      <p:sp>
        <p:nvSpPr>
          <p:cNvPr id="3" name="字幕 2">
            <a:extLst>
              <a:ext uri="{FF2B5EF4-FFF2-40B4-BE49-F238E27FC236}">
                <a16:creationId xmlns:a16="http://schemas.microsoft.com/office/drawing/2014/main" id="{851FD9E7-B511-32DA-98EA-A1F3A4B6B444}"/>
              </a:ext>
            </a:extLst>
          </p:cNvPr>
          <p:cNvSpPr>
            <a:spLocks noGrp="1"/>
          </p:cNvSpPr>
          <p:nvPr>
            <p:ph type="subTitle" idx="1"/>
          </p:nvPr>
        </p:nvSpPr>
        <p:spPr>
          <a:xfrm>
            <a:off x="7108465" y="4892136"/>
            <a:ext cx="4208891" cy="1655762"/>
          </a:xfrm>
        </p:spPr>
        <p:txBody>
          <a:bodyPr>
            <a:normAutofit fontScale="92500"/>
          </a:bodyPr>
          <a:lstStyle/>
          <a:p>
            <a:pPr algn="l"/>
            <a:r>
              <a:rPr kumimoji="1" lang="ja-JP" altLang="en-US" sz="2800" dirty="0">
                <a:latin typeface="メイリオ" panose="020B0604030504040204" pitchFamily="50" charset="-128"/>
                <a:ea typeface="メイリオ" panose="020B0604030504040204" pitchFamily="50" charset="-128"/>
              </a:rPr>
              <a:t>友愛会銀杏寮（熊本県）</a:t>
            </a:r>
            <a:endParaRPr kumimoji="1" lang="en-US" altLang="ja-JP" sz="2800" dirty="0">
              <a:latin typeface="メイリオ" panose="020B0604030504040204" pitchFamily="50" charset="-128"/>
              <a:ea typeface="メイリオ" panose="020B0604030504040204" pitchFamily="50" charset="-128"/>
            </a:endParaRPr>
          </a:p>
          <a:p>
            <a:pPr algn="l"/>
            <a:r>
              <a:rPr kumimoji="1" lang="ja-JP" altLang="en-US" sz="2800" dirty="0">
                <a:latin typeface="メイリオ" panose="020B0604030504040204" pitchFamily="50" charset="-128"/>
                <a:ea typeface="メイリオ" panose="020B0604030504040204" pitchFamily="50" charset="-128"/>
              </a:rPr>
              <a:t>指導員・副主任</a:t>
            </a:r>
            <a:endParaRPr kumimoji="1" lang="en-US" altLang="ja-JP" sz="2800" dirty="0">
              <a:latin typeface="メイリオ" panose="020B0604030504040204" pitchFamily="50" charset="-128"/>
              <a:ea typeface="メイリオ" panose="020B0604030504040204" pitchFamily="50" charset="-128"/>
            </a:endParaRPr>
          </a:p>
          <a:p>
            <a:pPr algn="l"/>
            <a:r>
              <a:rPr kumimoji="1" lang="ja-JP" altLang="en-US" sz="2800" dirty="0">
                <a:latin typeface="メイリオ" panose="020B0604030504040204" pitchFamily="50" charset="-128"/>
                <a:ea typeface="メイリオ" panose="020B0604030504040204" pitchFamily="50" charset="-128"/>
              </a:rPr>
              <a:t>　　　　　　中　山　  真</a:t>
            </a:r>
          </a:p>
        </p:txBody>
      </p:sp>
      <p:sp>
        <p:nvSpPr>
          <p:cNvPr id="4" name="字幕 2">
            <a:extLst>
              <a:ext uri="{FF2B5EF4-FFF2-40B4-BE49-F238E27FC236}">
                <a16:creationId xmlns:a16="http://schemas.microsoft.com/office/drawing/2014/main" id="{7976DBF2-0714-1B17-1CCD-77D332A334DB}"/>
              </a:ext>
            </a:extLst>
          </p:cNvPr>
          <p:cNvSpPr txBox="1">
            <a:spLocks/>
          </p:cNvSpPr>
          <p:nvPr/>
        </p:nvSpPr>
        <p:spPr>
          <a:xfrm>
            <a:off x="1317266" y="3142187"/>
            <a:ext cx="9557468"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ja-JP" altLang="en-US" sz="3200" dirty="0">
                <a:latin typeface="+mn-ea"/>
              </a:rPr>
              <a:t>「感染者発生時の対応と今後の感染防止について」</a:t>
            </a:r>
          </a:p>
        </p:txBody>
      </p:sp>
      <p:pic>
        <p:nvPicPr>
          <p:cNvPr id="9" name="オーディオ 8">
            <a:hlinkClick r:id="" action="ppaction://media"/>
            <a:extLst>
              <a:ext uri="{FF2B5EF4-FFF2-40B4-BE49-F238E27FC236}">
                <a16:creationId xmlns:a16="http://schemas.microsoft.com/office/drawing/2014/main" id="{7CF02BF2-1F22-8351-CE1A-D9B22BCEA7E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903086452"/>
      </p:ext>
    </p:extLst>
  </p:cSld>
  <p:clrMapOvr>
    <a:masterClrMapping/>
  </p:clrMapOvr>
  <mc:AlternateContent xmlns:mc="http://schemas.openxmlformats.org/markup-compatibility/2006">
    <mc:Choice xmlns:p14="http://schemas.microsoft.com/office/powerpoint/2010/main" Requires="p14">
      <p:transition spd="slow" p14:dur="2000" advTm="37277"/>
    </mc:Choice>
    <mc:Fallback>
      <p:transition spd="slow" advTm="372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4">
            <a:extLst>
              <a:ext uri="{FF2B5EF4-FFF2-40B4-BE49-F238E27FC236}">
                <a16:creationId xmlns:a16="http://schemas.microsoft.com/office/drawing/2014/main" id="{CB7FB787-9C0C-EFC3-C348-22C4E90B588B}"/>
              </a:ext>
            </a:extLst>
          </p:cNvPr>
          <p:cNvGraphicFramePr>
            <a:graphicFrameLocks noGrp="1"/>
          </p:cNvGraphicFramePr>
          <p:nvPr>
            <p:ph idx="1"/>
            <p:extLst>
              <p:ext uri="{D42A27DB-BD31-4B8C-83A1-F6EECF244321}">
                <p14:modId xmlns:p14="http://schemas.microsoft.com/office/powerpoint/2010/main" val="1292135051"/>
              </p:ext>
            </p:extLst>
          </p:nvPr>
        </p:nvGraphicFramePr>
        <p:xfrm>
          <a:off x="138153" y="652319"/>
          <a:ext cx="11915692" cy="6111712"/>
        </p:xfrm>
        <a:graphic>
          <a:graphicData uri="http://schemas.openxmlformats.org/drawingml/2006/table">
            <a:tbl>
              <a:tblPr firstRow="1" bandRow="1">
                <a:tableStyleId>{5C22544A-7EE6-4342-B048-85BDC9FD1C3A}</a:tableStyleId>
              </a:tblPr>
              <a:tblGrid>
                <a:gridCol w="495787">
                  <a:extLst>
                    <a:ext uri="{9D8B030D-6E8A-4147-A177-3AD203B41FA5}">
                      <a16:colId xmlns:a16="http://schemas.microsoft.com/office/drawing/2014/main" val="1181173084"/>
                    </a:ext>
                  </a:extLst>
                </a:gridCol>
                <a:gridCol w="1528483">
                  <a:extLst>
                    <a:ext uri="{9D8B030D-6E8A-4147-A177-3AD203B41FA5}">
                      <a16:colId xmlns:a16="http://schemas.microsoft.com/office/drawing/2014/main" val="4259853465"/>
                    </a:ext>
                  </a:extLst>
                </a:gridCol>
                <a:gridCol w="1344101">
                  <a:extLst>
                    <a:ext uri="{9D8B030D-6E8A-4147-A177-3AD203B41FA5}">
                      <a16:colId xmlns:a16="http://schemas.microsoft.com/office/drawing/2014/main" val="2505690622"/>
                    </a:ext>
                  </a:extLst>
                </a:gridCol>
                <a:gridCol w="2782626">
                  <a:extLst>
                    <a:ext uri="{9D8B030D-6E8A-4147-A177-3AD203B41FA5}">
                      <a16:colId xmlns:a16="http://schemas.microsoft.com/office/drawing/2014/main" val="725770241"/>
                    </a:ext>
                  </a:extLst>
                </a:gridCol>
                <a:gridCol w="1144988">
                  <a:extLst>
                    <a:ext uri="{9D8B030D-6E8A-4147-A177-3AD203B41FA5}">
                      <a16:colId xmlns:a16="http://schemas.microsoft.com/office/drawing/2014/main" val="2065137600"/>
                    </a:ext>
                  </a:extLst>
                </a:gridCol>
                <a:gridCol w="985962">
                  <a:extLst>
                    <a:ext uri="{9D8B030D-6E8A-4147-A177-3AD203B41FA5}">
                      <a16:colId xmlns:a16="http://schemas.microsoft.com/office/drawing/2014/main" val="3458135199"/>
                    </a:ext>
                  </a:extLst>
                </a:gridCol>
                <a:gridCol w="3633745">
                  <a:extLst>
                    <a:ext uri="{9D8B030D-6E8A-4147-A177-3AD203B41FA5}">
                      <a16:colId xmlns:a16="http://schemas.microsoft.com/office/drawing/2014/main" val="2053782875"/>
                    </a:ext>
                  </a:extLst>
                </a:gridCol>
              </a:tblGrid>
              <a:tr h="472912">
                <a:tc>
                  <a:txBody>
                    <a:bodyPr/>
                    <a:lstStyle/>
                    <a:p>
                      <a:pPr algn="ctr"/>
                      <a:endParaRPr kumimoji="1" lang="ja-JP" alt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kumimoji="1" lang="ja-JP" alt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400" b="1" dirty="0">
                          <a:solidFill>
                            <a:schemeClr val="tx1"/>
                          </a:solidFill>
                        </a:rPr>
                        <a:t>区別</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400" b="1" dirty="0">
                          <a:solidFill>
                            <a:schemeClr val="tx1"/>
                          </a:solidFill>
                        </a:rPr>
                        <a:t>隔離対応判断の理由</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400" b="1" dirty="0">
                          <a:solidFill>
                            <a:schemeClr val="tx1"/>
                          </a:solidFill>
                        </a:rPr>
                        <a:t>症状</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400" b="1" dirty="0">
                          <a:solidFill>
                            <a:schemeClr val="tx1"/>
                          </a:solidFill>
                        </a:rPr>
                        <a:t>隔離期間</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400" b="1" dirty="0">
                          <a:solidFill>
                            <a:schemeClr val="tx1"/>
                          </a:solidFill>
                        </a:rPr>
                        <a:t>備　考</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32902826"/>
                  </a:ext>
                </a:extLst>
              </a:tr>
              <a:tr h="370840">
                <a:tc>
                  <a:txBody>
                    <a:bodyPr/>
                    <a:lstStyle/>
                    <a:p>
                      <a:pPr algn="ctr"/>
                      <a:r>
                        <a:rPr kumimoji="1" lang="ja-JP" altLang="en-US" b="0" dirty="0">
                          <a:solidFill>
                            <a:schemeClr val="tx1"/>
                          </a:solidFill>
                        </a:rPr>
                        <a:t>１</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b="0" dirty="0">
                          <a:solidFill>
                            <a:schemeClr val="tx1"/>
                          </a:solidFill>
                        </a:rPr>
                        <a:t>70</a:t>
                      </a:r>
                      <a:r>
                        <a:rPr kumimoji="1" lang="ja-JP" altLang="en-US" b="0" dirty="0">
                          <a:solidFill>
                            <a:schemeClr val="tx1"/>
                          </a:solidFill>
                        </a:rPr>
                        <a:t>代・男性</a:t>
                      </a:r>
                      <a:r>
                        <a:rPr kumimoji="1" lang="ja-JP" altLang="en-US" sz="2000" b="1" dirty="0">
                          <a:solidFill>
                            <a:schemeClr val="tx1"/>
                          </a:solidFill>
                        </a:rPr>
                        <a:t>（</a:t>
                      </a:r>
                      <a:r>
                        <a:rPr kumimoji="1" lang="en-US" altLang="ja-JP" sz="2000" b="1" dirty="0">
                          <a:solidFill>
                            <a:schemeClr val="tx1"/>
                          </a:solidFill>
                        </a:rPr>
                        <a:t>D</a:t>
                      </a:r>
                      <a:r>
                        <a:rPr kumimoji="1" lang="ja-JP" altLang="en-US" sz="2000" b="1" dirty="0">
                          <a:solidFill>
                            <a:schemeClr val="tx1"/>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600" b="1" dirty="0">
                          <a:solidFill>
                            <a:schemeClr val="tx1"/>
                          </a:solidFill>
                        </a:rPr>
                        <a:t>濃厚接触者</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b="1" dirty="0">
                          <a:solidFill>
                            <a:schemeClr val="tx1"/>
                          </a:solidFill>
                        </a:rPr>
                        <a:t>A</a:t>
                      </a:r>
                      <a:r>
                        <a:rPr kumimoji="1" lang="ja-JP" altLang="en-US" b="1" dirty="0">
                          <a:solidFill>
                            <a:schemeClr val="tx1"/>
                          </a:solidFill>
                        </a:rPr>
                        <a:t>の</a:t>
                      </a:r>
                      <a:r>
                        <a:rPr kumimoji="1" lang="ja-JP" altLang="en-US" b="1" u="sng" dirty="0">
                          <a:solidFill>
                            <a:schemeClr val="tx1"/>
                          </a:solidFill>
                        </a:rPr>
                        <a:t>食事席  </a:t>
                      </a:r>
                      <a:r>
                        <a:rPr kumimoji="1" lang="ja-JP" altLang="en-US" b="1" dirty="0">
                          <a:solidFill>
                            <a:schemeClr val="tx1"/>
                          </a:solidFill>
                        </a:rPr>
                        <a:t>・ 隣</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a:solidFill>
                            <a:schemeClr val="tx1"/>
                          </a:solidFill>
                        </a:rPr>
                        <a:t>無症状</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000" b="1" u="sng" dirty="0">
                          <a:solidFill>
                            <a:schemeClr val="tx1"/>
                          </a:solidFill>
                        </a:rPr>
                        <a:t>11</a:t>
                      </a:r>
                      <a:r>
                        <a:rPr kumimoji="1" lang="ja-JP" altLang="en-US" sz="2000" b="1" u="sng" dirty="0">
                          <a:solidFill>
                            <a:schemeClr val="tx1"/>
                          </a:solidFill>
                        </a:rPr>
                        <a:t>日</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dirty="0">
                          <a:solidFill>
                            <a:schemeClr val="tx1"/>
                          </a:solidFill>
                        </a:rPr>
                        <a:t>抗原検査（ー）であるが、</a:t>
                      </a:r>
                      <a:r>
                        <a:rPr kumimoji="1" lang="en-US" altLang="ja-JP" sz="1400" b="1" dirty="0">
                          <a:solidFill>
                            <a:schemeClr val="tx1"/>
                          </a:solidFill>
                        </a:rPr>
                        <a:t>B</a:t>
                      </a:r>
                      <a:r>
                        <a:rPr kumimoji="1" lang="ja-JP" altLang="en-US" sz="1400" b="1" dirty="0">
                          <a:solidFill>
                            <a:schemeClr val="tx1"/>
                          </a:solidFill>
                        </a:rPr>
                        <a:t>氏</a:t>
                      </a:r>
                      <a:r>
                        <a:rPr kumimoji="1" lang="en-US" altLang="ja-JP" sz="1400" b="1" dirty="0">
                          <a:solidFill>
                            <a:schemeClr val="tx1"/>
                          </a:solidFill>
                        </a:rPr>
                        <a:t>(</a:t>
                      </a:r>
                      <a:r>
                        <a:rPr kumimoji="1" lang="ja-JP" altLang="en-US" sz="1400" b="1" dirty="0">
                          <a:solidFill>
                            <a:schemeClr val="tx1"/>
                          </a:solidFill>
                        </a:rPr>
                        <a:t>二人目の陽性者</a:t>
                      </a:r>
                      <a:r>
                        <a:rPr kumimoji="1" lang="en-US" altLang="ja-JP" sz="1400" b="1" dirty="0">
                          <a:solidFill>
                            <a:schemeClr val="tx1"/>
                          </a:solidFill>
                        </a:rPr>
                        <a:t>)</a:t>
                      </a:r>
                      <a:r>
                        <a:rPr kumimoji="1" lang="ja-JP" altLang="en-US" sz="1400" b="1" dirty="0">
                          <a:solidFill>
                            <a:schemeClr val="tx1"/>
                          </a:solidFill>
                        </a:rPr>
                        <a:t>の入院まで隔離室同室であったため。　</a:t>
                      </a:r>
                      <a:endParaRPr kumimoji="1" lang="en-US" altLang="ja-JP" sz="1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2375742"/>
                  </a:ext>
                </a:extLst>
              </a:tr>
              <a:tr h="370840">
                <a:tc>
                  <a:txBody>
                    <a:bodyPr/>
                    <a:lstStyle/>
                    <a:p>
                      <a:pPr algn="ctr"/>
                      <a:r>
                        <a:rPr kumimoji="1" lang="ja-JP" altLang="en-US" dirty="0">
                          <a:solidFill>
                            <a:schemeClr val="tx1"/>
                          </a:solidFill>
                        </a:rPr>
                        <a:t>２</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dirty="0">
                          <a:solidFill>
                            <a:schemeClr val="tx1"/>
                          </a:solidFill>
                        </a:rPr>
                        <a:t>70</a:t>
                      </a:r>
                      <a:r>
                        <a:rPr kumimoji="1" lang="ja-JP" altLang="en-US" dirty="0">
                          <a:solidFill>
                            <a:schemeClr val="tx1"/>
                          </a:solidFill>
                        </a:rPr>
                        <a:t>代・男性</a:t>
                      </a:r>
                      <a:r>
                        <a:rPr kumimoji="1" lang="ja-JP" altLang="en-US" sz="2000" b="1" dirty="0">
                          <a:solidFill>
                            <a:schemeClr val="tx1"/>
                          </a:solidFill>
                        </a:rPr>
                        <a:t>（</a:t>
                      </a:r>
                      <a:r>
                        <a:rPr kumimoji="1" lang="en-US" altLang="ja-JP" sz="2000" b="1" dirty="0">
                          <a:solidFill>
                            <a:schemeClr val="tx1"/>
                          </a:solidFill>
                        </a:rPr>
                        <a:t>E</a:t>
                      </a:r>
                      <a:r>
                        <a:rPr kumimoji="1" lang="ja-JP" altLang="en-US" sz="2000" b="1" dirty="0">
                          <a:solidFill>
                            <a:schemeClr val="tx1"/>
                          </a:solidFill>
                        </a:rPr>
                        <a:t>）</a:t>
                      </a:r>
                      <a:endParaRPr kumimoji="1" lang="en-US" altLang="ja-JP" sz="20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600" b="1" dirty="0">
                          <a:solidFill>
                            <a:schemeClr val="tx1"/>
                          </a:solidFill>
                        </a:rPr>
                        <a:t>〃</a:t>
                      </a:r>
                      <a:endParaRPr kumimoji="1" lang="ja-JP" altLang="en-US" sz="16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b="1" dirty="0">
                          <a:solidFill>
                            <a:schemeClr val="tx1"/>
                          </a:solidFill>
                        </a:rPr>
                        <a:t>B</a:t>
                      </a:r>
                      <a:r>
                        <a:rPr kumimoji="1" lang="ja-JP" altLang="en-US" b="1" dirty="0">
                          <a:solidFill>
                            <a:schemeClr val="tx1"/>
                          </a:solidFill>
                        </a:rPr>
                        <a:t>の</a:t>
                      </a:r>
                      <a:r>
                        <a:rPr kumimoji="1" lang="ja-JP" altLang="en-US" b="1" u="sng" dirty="0">
                          <a:solidFill>
                            <a:schemeClr val="tx1"/>
                          </a:solidFill>
                        </a:rPr>
                        <a:t>食事席  </a:t>
                      </a:r>
                      <a:r>
                        <a:rPr kumimoji="1" lang="ja-JP" altLang="en-US" b="1" dirty="0">
                          <a:solidFill>
                            <a:schemeClr val="tx1"/>
                          </a:solidFill>
                        </a:rPr>
                        <a:t>・ 隣</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dirty="0">
                          <a:solidFill>
                            <a:schemeClr val="tx1"/>
                          </a:solidFill>
                        </a:rPr>
                        <a:t>無症状</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dirty="0">
                          <a:solidFill>
                            <a:schemeClr val="tx1"/>
                          </a:solidFill>
                        </a:rPr>
                        <a:t>2</a:t>
                      </a:r>
                      <a:r>
                        <a:rPr kumimoji="1" lang="ja-JP" altLang="en-US" dirty="0">
                          <a:solidFill>
                            <a:schemeClr val="tx1"/>
                          </a:solidFill>
                        </a:rPr>
                        <a:t>日</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b="0" dirty="0">
                          <a:solidFill>
                            <a:schemeClr val="tx1"/>
                          </a:solidFill>
                        </a:rPr>
                        <a:t>抗原検査（ー）</a:t>
                      </a:r>
                      <a:endParaRPr kumimoji="1" lang="ja-JP" alt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45636030"/>
                  </a:ext>
                </a:extLst>
              </a:tr>
              <a:tr h="370840">
                <a:tc>
                  <a:txBody>
                    <a:bodyPr/>
                    <a:lstStyle/>
                    <a:p>
                      <a:pPr algn="ctr"/>
                      <a:r>
                        <a:rPr kumimoji="1" lang="ja-JP" altLang="en-US" dirty="0">
                          <a:solidFill>
                            <a:schemeClr val="tx1"/>
                          </a:solidFill>
                        </a:rPr>
                        <a:t>３</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dirty="0">
                          <a:solidFill>
                            <a:schemeClr val="tx1"/>
                          </a:solidFill>
                        </a:rPr>
                        <a:t>70</a:t>
                      </a:r>
                      <a:r>
                        <a:rPr kumimoji="1" lang="ja-JP" altLang="en-US" dirty="0">
                          <a:solidFill>
                            <a:schemeClr val="tx1"/>
                          </a:solidFill>
                        </a:rPr>
                        <a:t>代・男性</a:t>
                      </a:r>
                      <a:r>
                        <a:rPr kumimoji="1" lang="ja-JP" altLang="en-US" sz="2000" b="1" dirty="0">
                          <a:solidFill>
                            <a:schemeClr val="tx1"/>
                          </a:solidFill>
                        </a:rPr>
                        <a:t>（</a:t>
                      </a:r>
                      <a:r>
                        <a:rPr kumimoji="1" lang="en-US" altLang="ja-JP" sz="2000" b="1" dirty="0">
                          <a:solidFill>
                            <a:schemeClr val="tx1"/>
                          </a:solidFill>
                        </a:rPr>
                        <a:t>F</a:t>
                      </a:r>
                      <a:r>
                        <a:rPr kumimoji="1" lang="ja-JP" altLang="en-US" sz="2000" b="1" dirty="0">
                          <a:solidFill>
                            <a:schemeClr val="tx1"/>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600" b="1" dirty="0">
                          <a:solidFill>
                            <a:schemeClr val="tx1"/>
                          </a:solidFill>
                        </a:rPr>
                        <a:t>〃</a:t>
                      </a:r>
                      <a:endParaRPr kumimoji="1" lang="ja-JP" altLang="en-US" sz="16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b="1" dirty="0">
                          <a:solidFill>
                            <a:schemeClr val="tx1"/>
                          </a:solidFill>
                        </a:rPr>
                        <a:t>B</a:t>
                      </a:r>
                      <a:r>
                        <a:rPr kumimoji="1" lang="ja-JP" altLang="en-US" b="1" dirty="0">
                          <a:solidFill>
                            <a:schemeClr val="tx1"/>
                          </a:solidFill>
                        </a:rPr>
                        <a:t>の</a:t>
                      </a:r>
                      <a:r>
                        <a:rPr kumimoji="1" lang="ja-JP" altLang="en-US" b="1" u="sng" dirty="0">
                          <a:solidFill>
                            <a:schemeClr val="tx1"/>
                          </a:solidFill>
                        </a:rPr>
                        <a:t>食事席  </a:t>
                      </a:r>
                      <a:r>
                        <a:rPr kumimoji="1" lang="ja-JP" altLang="en-US" b="1" dirty="0">
                          <a:solidFill>
                            <a:schemeClr val="tx1"/>
                          </a:solidFill>
                        </a:rPr>
                        <a:t>・ 隣</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dirty="0">
                          <a:solidFill>
                            <a:schemeClr val="tx1"/>
                          </a:solidFill>
                        </a:rPr>
                        <a:t>無症状</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dirty="0">
                          <a:solidFill>
                            <a:schemeClr val="tx1"/>
                          </a:solidFill>
                        </a:rPr>
                        <a:t>2</a:t>
                      </a:r>
                      <a:r>
                        <a:rPr kumimoji="1" lang="ja-JP" altLang="en-US" dirty="0">
                          <a:solidFill>
                            <a:schemeClr val="tx1"/>
                          </a:solidFill>
                        </a:rPr>
                        <a:t>日</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b="0" dirty="0">
                          <a:solidFill>
                            <a:schemeClr val="tx1"/>
                          </a:solidFill>
                        </a:rPr>
                        <a:t>抗原検査（ー）</a:t>
                      </a:r>
                      <a:endParaRPr kumimoji="1" lang="ja-JP" alt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7731338"/>
                  </a:ext>
                </a:extLst>
              </a:tr>
              <a:tr h="370840">
                <a:tc>
                  <a:txBody>
                    <a:bodyPr/>
                    <a:lstStyle/>
                    <a:p>
                      <a:pPr algn="ctr"/>
                      <a:r>
                        <a:rPr kumimoji="1" lang="ja-JP" altLang="en-US" dirty="0">
                          <a:solidFill>
                            <a:schemeClr val="tx1"/>
                          </a:solidFill>
                        </a:rPr>
                        <a:t>４</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dirty="0">
                          <a:solidFill>
                            <a:schemeClr val="tx1"/>
                          </a:solidFill>
                        </a:rPr>
                        <a:t>70</a:t>
                      </a:r>
                      <a:r>
                        <a:rPr kumimoji="1" lang="ja-JP" altLang="en-US" dirty="0">
                          <a:solidFill>
                            <a:schemeClr val="tx1"/>
                          </a:solidFill>
                        </a:rPr>
                        <a:t>代・女性</a:t>
                      </a:r>
                      <a:r>
                        <a:rPr kumimoji="1" lang="ja-JP" altLang="en-US" sz="2000" b="1" dirty="0">
                          <a:solidFill>
                            <a:schemeClr val="tx1"/>
                          </a:solidFill>
                        </a:rPr>
                        <a:t>（</a:t>
                      </a:r>
                      <a:r>
                        <a:rPr kumimoji="1" lang="en-US" altLang="ja-JP" sz="2000" b="1" dirty="0">
                          <a:solidFill>
                            <a:schemeClr val="tx1"/>
                          </a:solidFill>
                        </a:rPr>
                        <a:t>G</a:t>
                      </a:r>
                      <a:r>
                        <a:rPr kumimoji="1" lang="ja-JP" altLang="en-US" sz="2000" b="1" dirty="0">
                          <a:solidFill>
                            <a:schemeClr val="tx1"/>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600" b="1" dirty="0">
                          <a:solidFill>
                            <a:schemeClr val="tx1"/>
                          </a:solidFill>
                        </a:rPr>
                        <a:t>〃</a:t>
                      </a:r>
                      <a:endParaRPr kumimoji="1" lang="ja-JP" altLang="en-US" sz="16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b="1" dirty="0">
                          <a:solidFill>
                            <a:schemeClr val="tx1"/>
                          </a:solidFill>
                        </a:rPr>
                        <a:t>C</a:t>
                      </a:r>
                      <a:r>
                        <a:rPr kumimoji="1" lang="ja-JP" altLang="en-US" b="1" dirty="0">
                          <a:solidFill>
                            <a:schemeClr val="tx1"/>
                          </a:solidFill>
                        </a:rPr>
                        <a:t>の</a:t>
                      </a:r>
                      <a:r>
                        <a:rPr kumimoji="1" lang="ja-JP" altLang="en-US" b="1" u="sng" dirty="0">
                          <a:solidFill>
                            <a:schemeClr val="tx1"/>
                          </a:solidFill>
                        </a:rPr>
                        <a:t>食事席</a:t>
                      </a:r>
                      <a:r>
                        <a:rPr kumimoji="1" lang="ja-JP" altLang="en-US" b="1" dirty="0">
                          <a:solidFill>
                            <a:schemeClr val="tx1"/>
                          </a:solidFill>
                        </a:rPr>
                        <a:t>・正面</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dirty="0">
                          <a:solidFill>
                            <a:schemeClr val="tx1"/>
                          </a:solidFill>
                        </a:rPr>
                        <a:t>無症状</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dirty="0">
                          <a:solidFill>
                            <a:schemeClr val="tx1"/>
                          </a:solidFill>
                        </a:rPr>
                        <a:t>3</a:t>
                      </a:r>
                      <a:r>
                        <a:rPr kumimoji="1" lang="ja-JP" altLang="en-US" dirty="0">
                          <a:solidFill>
                            <a:schemeClr val="tx1"/>
                          </a:solidFill>
                        </a:rPr>
                        <a:t>日</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b="0" dirty="0">
                          <a:solidFill>
                            <a:schemeClr val="tx1"/>
                          </a:solidFill>
                        </a:rPr>
                        <a:t>抗原検査（ー）</a:t>
                      </a:r>
                      <a:endParaRPr kumimoji="1" lang="ja-JP" alt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50483104"/>
                  </a:ext>
                </a:extLst>
              </a:tr>
              <a:tr h="370840">
                <a:tc>
                  <a:txBody>
                    <a:bodyPr/>
                    <a:lstStyle/>
                    <a:p>
                      <a:pPr algn="ctr"/>
                      <a:r>
                        <a:rPr kumimoji="1" lang="ja-JP" altLang="en-US" b="0" dirty="0">
                          <a:solidFill>
                            <a:schemeClr val="tx1"/>
                          </a:solidFill>
                        </a:rPr>
                        <a:t>５</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dirty="0">
                          <a:solidFill>
                            <a:schemeClr val="tx1"/>
                          </a:solidFill>
                        </a:rPr>
                        <a:t>70</a:t>
                      </a:r>
                      <a:r>
                        <a:rPr kumimoji="1" lang="ja-JP" altLang="en-US" dirty="0">
                          <a:solidFill>
                            <a:schemeClr val="tx1"/>
                          </a:solidFill>
                        </a:rPr>
                        <a:t>代・男性</a:t>
                      </a:r>
                      <a:r>
                        <a:rPr kumimoji="1" lang="ja-JP" altLang="en-US" sz="2000" b="1" dirty="0">
                          <a:solidFill>
                            <a:schemeClr val="tx1"/>
                          </a:solidFill>
                        </a:rPr>
                        <a:t>（</a:t>
                      </a:r>
                      <a:r>
                        <a:rPr kumimoji="1" lang="en-US" altLang="ja-JP" sz="2000" b="1" dirty="0">
                          <a:solidFill>
                            <a:schemeClr val="tx1"/>
                          </a:solidFill>
                        </a:rPr>
                        <a:t>H</a:t>
                      </a:r>
                      <a:r>
                        <a:rPr kumimoji="1" lang="ja-JP" altLang="en-US" sz="2000" b="1" dirty="0">
                          <a:solidFill>
                            <a:schemeClr val="tx1"/>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600" b="1" dirty="0">
                          <a:solidFill>
                            <a:schemeClr val="tx1"/>
                          </a:solidFill>
                        </a:rPr>
                        <a:t>〃</a:t>
                      </a:r>
                      <a:endParaRPr kumimoji="1" lang="ja-JP" altLang="en-US" sz="16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b="1" dirty="0">
                          <a:solidFill>
                            <a:schemeClr val="tx1"/>
                          </a:solidFill>
                        </a:rPr>
                        <a:t>C</a:t>
                      </a:r>
                      <a:r>
                        <a:rPr kumimoji="1" lang="ja-JP" altLang="en-US" b="1" dirty="0">
                          <a:solidFill>
                            <a:schemeClr val="tx1"/>
                          </a:solidFill>
                        </a:rPr>
                        <a:t>の</a:t>
                      </a:r>
                      <a:r>
                        <a:rPr kumimoji="1" lang="ja-JP" altLang="en-US" b="1" u="sng" dirty="0">
                          <a:solidFill>
                            <a:schemeClr val="tx1"/>
                          </a:solidFill>
                        </a:rPr>
                        <a:t>食事席</a:t>
                      </a:r>
                      <a:r>
                        <a:rPr kumimoji="1" lang="ja-JP" altLang="en-US" b="1" dirty="0">
                          <a:solidFill>
                            <a:schemeClr val="tx1"/>
                          </a:solidFill>
                        </a:rPr>
                        <a:t>・斜め前</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dirty="0">
                          <a:solidFill>
                            <a:schemeClr val="tx1"/>
                          </a:solidFill>
                        </a:rPr>
                        <a:t>発熱あり</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000" b="1" u="sng" dirty="0">
                          <a:solidFill>
                            <a:schemeClr val="tx1"/>
                          </a:solidFill>
                        </a:rPr>
                        <a:t>7</a:t>
                      </a:r>
                      <a:r>
                        <a:rPr kumimoji="1" lang="ja-JP" altLang="en-US" sz="2000" b="1" u="sng" dirty="0">
                          <a:solidFill>
                            <a:schemeClr val="tx1"/>
                          </a:solidFill>
                        </a:rPr>
                        <a:t>日</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kumimoji="1" lang="ja-JP" altLang="en-US" sz="1400" b="1" dirty="0">
                          <a:solidFill>
                            <a:schemeClr val="tx1"/>
                          </a:solidFill>
                        </a:rPr>
                        <a:t>検温にて</a:t>
                      </a:r>
                      <a:r>
                        <a:rPr kumimoji="1" lang="en-US" altLang="ja-JP" sz="1400" b="1" dirty="0">
                          <a:solidFill>
                            <a:schemeClr val="tx1"/>
                          </a:solidFill>
                        </a:rPr>
                        <a:t>37.2</a:t>
                      </a:r>
                      <a:r>
                        <a:rPr kumimoji="1" lang="ja-JP" altLang="en-US" sz="1400" b="1" dirty="0">
                          <a:solidFill>
                            <a:schemeClr val="tx1"/>
                          </a:solidFill>
                        </a:rPr>
                        <a:t>～</a:t>
                      </a:r>
                      <a:r>
                        <a:rPr kumimoji="1" lang="en-US" altLang="ja-JP" sz="1400" b="1" dirty="0">
                          <a:solidFill>
                            <a:schemeClr val="tx1"/>
                          </a:solidFill>
                        </a:rPr>
                        <a:t>38.3</a:t>
                      </a:r>
                      <a:r>
                        <a:rPr kumimoji="1" lang="ja-JP" altLang="en-US" sz="1400" b="1" dirty="0">
                          <a:solidFill>
                            <a:schemeClr val="tx1"/>
                          </a:solidFill>
                        </a:rPr>
                        <a:t>℃を繰り返した。</a:t>
                      </a:r>
                      <a:endParaRPr kumimoji="1" lang="en-US" altLang="ja-JP" sz="1400" b="1"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dirty="0">
                          <a:solidFill>
                            <a:schemeClr val="tx1"/>
                          </a:solidFill>
                        </a:rPr>
                        <a:t>採血、レントゲン、検尿も異常なし。</a:t>
                      </a:r>
                      <a:endParaRPr kumimoji="1" lang="en-US" altLang="ja-JP" sz="1400" b="1"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u="sng" dirty="0">
                          <a:solidFill>
                            <a:schemeClr val="tx1"/>
                          </a:solidFill>
                        </a:rPr>
                        <a:t>PCR</a:t>
                      </a:r>
                      <a:r>
                        <a:rPr kumimoji="1" lang="ja-JP" altLang="en-US" sz="1400" b="1" u="sng" dirty="0">
                          <a:solidFill>
                            <a:schemeClr val="tx1"/>
                          </a:solidFill>
                        </a:rPr>
                        <a:t>検査</a:t>
                      </a:r>
                      <a:r>
                        <a:rPr kumimoji="1" lang="en-US" altLang="ja-JP" sz="1400" b="1" u="sng" dirty="0">
                          <a:solidFill>
                            <a:schemeClr val="tx1"/>
                          </a:solidFill>
                        </a:rPr>
                        <a:t>2</a:t>
                      </a:r>
                      <a:r>
                        <a:rPr kumimoji="1" lang="ja-JP" altLang="en-US" sz="1400" b="1" u="sng" dirty="0">
                          <a:solidFill>
                            <a:schemeClr val="tx1"/>
                          </a:solidFill>
                        </a:rPr>
                        <a:t>回、抗原検査</a:t>
                      </a:r>
                      <a:r>
                        <a:rPr kumimoji="1" lang="en-US" altLang="ja-JP" sz="1400" b="1" u="sng" dirty="0">
                          <a:solidFill>
                            <a:schemeClr val="tx1"/>
                          </a:solidFill>
                        </a:rPr>
                        <a:t>3</a:t>
                      </a:r>
                      <a:r>
                        <a:rPr kumimoji="1" lang="ja-JP" altLang="en-US" sz="1400" b="1" u="sng" dirty="0">
                          <a:solidFill>
                            <a:schemeClr val="tx1"/>
                          </a:solidFill>
                        </a:rPr>
                        <a:t>回受検するも全て陰性</a:t>
                      </a:r>
                      <a:r>
                        <a:rPr kumimoji="1" lang="ja-JP" altLang="en-US" sz="1400" b="1" dirty="0">
                          <a:solidFill>
                            <a:schemeClr val="tx1"/>
                          </a:solidFill>
                        </a:rPr>
                        <a:t>。</a:t>
                      </a:r>
                      <a:endParaRPr kumimoji="1" lang="en-US" altLang="ja-JP" sz="1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6199975"/>
                  </a:ext>
                </a:extLst>
              </a:tr>
              <a:tr h="370840">
                <a:tc>
                  <a:txBody>
                    <a:bodyPr/>
                    <a:lstStyle/>
                    <a:p>
                      <a:pPr algn="ctr"/>
                      <a:r>
                        <a:rPr kumimoji="1" lang="ja-JP" altLang="en-US" dirty="0">
                          <a:solidFill>
                            <a:schemeClr val="tx1"/>
                          </a:solidFill>
                        </a:rPr>
                        <a:t>６</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dirty="0">
                          <a:solidFill>
                            <a:schemeClr val="tx1"/>
                          </a:solidFill>
                        </a:rPr>
                        <a:t>50</a:t>
                      </a:r>
                      <a:r>
                        <a:rPr kumimoji="1" lang="ja-JP" altLang="en-US" dirty="0">
                          <a:solidFill>
                            <a:schemeClr val="tx1"/>
                          </a:solidFill>
                        </a:rPr>
                        <a:t>代・男性</a:t>
                      </a:r>
                      <a:r>
                        <a:rPr kumimoji="1" lang="ja-JP" altLang="en-US" sz="2000" b="1" dirty="0">
                          <a:solidFill>
                            <a:schemeClr val="tx1"/>
                          </a:solidFill>
                        </a:rPr>
                        <a:t>（ </a:t>
                      </a:r>
                      <a:r>
                        <a:rPr kumimoji="1" lang="en-US" altLang="ja-JP" sz="2000" b="1" dirty="0">
                          <a:solidFill>
                            <a:schemeClr val="tx1"/>
                          </a:solidFill>
                        </a:rPr>
                        <a:t>I </a:t>
                      </a:r>
                      <a:r>
                        <a:rPr kumimoji="1" lang="ja-JP" altLang="en-US" sz="2000" b="1" dirty="0">
                          <a:solidFill>
                            <a:schemeClr val="tx1"/>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600" b="1" dirty="0">
                          <a:solidFill>
                            <a:schemeClr val="tx1"/>
                          </a:solidFill>
                        </a:rPr>
                        <a:t>体調不良者</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dirty="0">
                          <a:solidFill>
                            <a:schemeClr val="tx1"/>
                          </a:solidFill>
                        </a:rPr>
                        <a:t>喉の痛み（自己申告）</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dirty="0">
                          <a:solidFill>
                            <a:schemeClr val="tx1"/>
                          </a:solidFill>
                        </a:rPr>
                        <a:t>喉の痛み</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dirty="0">
                          <a:solidFill>
                            <a:schemeClr val="tx1"/>
                          </a:solidFill>
                        </a:rPr>
                        <a:t>3</a:t>
                      </a:r>
                      <a:r>
                        <a:rPr kumimoji="1" lang="ja-JP" altLang="en-US" dirty="0">
                          <a:solidFill>
                            <a:schemeClr val="tx1"/>
                          </a:solidFill>
                        </a:rPr>
                        <a:t>日</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dirty="0">
                          <a:solidFill>
                            <a:schemeClr val="tx1"/>
                          </a:solidFill>
                        </a:rPr>
                        <a:t>抗原検査未受検</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20046429"/>
                  </a:ext>
                </a:extLst>
              </a:tr>
              <a:tr h="370840">
                <a:tc>
                  <a:txBody>
                    <a:bodyPr/>
                    <a:lstStyle/>
                    <a:p>
                      <a:pPr algn="ctr"/>
                      <a:r>
                        <a:rPr kumimoji="1" lang="ja-JP" altLang="en-US" b="0" dirty="0">
                          <a:solidFill>
                            <a:schemeClr val="tx1"/>
                          </a:solidFill>
                        </a:rPr>
                        <a:t>７</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dirty="0">
                          <a:solidFill>
                            <a:schemeClr val="tx1"/>
                          </a:solidFill>
                        </a:rPr>
                        <a:t>40</a:t>
                      </a:r>
                      <a:r>
                        <a:rPr kumimoji="1" lang="ja-JP" altLang="en-US" dirty="0">
                          <a:solidFill>
                            <a:schemeClr val="tx1"/>
                          </a:solidFill>
                        </a:rPr>
                        <a:t>代・女性</a:t>
                      </a:r>
                      <a:r>
                        <a:rPr kumimoji="1" lang="ja-JP" altLang="en-US" sz="2000" b="1" dirty="0">
                          <a:solidFill>
                            <a:schemeClr val="tx1"/>
                          </a:solidFill>
                        </a:rPr>
                        <a:t>（ </a:t>
                      </a:r>
                      <a:r>
                        <a:rPr kumimoji="1" lang="en-US" altLang="ja-JP" sz="2000" b="1" dirty="0">
                          <a:solidFill>
                            <a:schemeClr val="tx1"/>
                          </a:solidFill>
                        </a:rPr>
                        <a:t>J </a:t>
                      </a:r>
                      <a:r>
                        <a:rPr kumimoji="1" lang="ja-JP" altLang="en-US" sz="2000" b="1" dirty="0">
                          <a:solidFill>
                            <a:schemeClr val="tx1"/>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600" b="1" dirty="0">
                          <a:solidFill>
                            <a:schemeClr val="tx1"/>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dirty="0">
                          <a:solidFill>
                            <a:schemeClr val="tx1"/>
                          </a:solidFill>
                        </a:rPr>
                        <a:t>高熱</a:t>
                      </a:r>
                      <a:endParaRPr kumimoji="1" lang="en-US" altLang="ja-JP" dirty="0">
                        <a:solidFill>
                          <a:schemeClr val="tx1"/>
                        </a:solidFill>
                      </a:endParaRPr>
                    </a:p>
                    <a:p>
                      <a:pPr algn="ctr"/>
                      <a:r>
                        <a:rPr kumimoji="1" lang="ja-JP" altLang="en-US" dirty="0">
                          <a:solidFill>
                            <a:schemeClr val="tx1"/>
                          </a:solidFill>
                        </a:rPr>
                        <a:t>（定期検温で確認）</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dirty="0">
                          <a:solidFill>
                            <a:schemeClr val="tx1"/>
                          </a:solidFill>
                        </a:rPr>
                        <a:t>発熱</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000" b="1" u="sng" dirty="0">
                          <a:solidFill>
                            <a:schemeClr val="tx1"/>
                          </a:solidFill>
                        </a:rPr>
                        <a:t>9</a:t>
                      </a:r>
                      <a:r>
                        <a:rPr kumimoji="1" lang="ja-JP" altLang="en-US" sz="2000" b="1" u="sng" dirty="0">
                          <a:solidFill>
                            <a:schemeClr val="tx1"/>
                          </a:solidFill>
                        </a:rPr>
                        <a:t>日</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b="0" dirty="0">
                          <a:solidFill>
                            <a:schemeClr val="tx1"/>
                          </a:solidFill>
                        </a:rPr>
                        <a:t>検温で</a:t>
                      </a:r>
                      <a:r>
                        <a:rPr kumimoji="1" lang="en-US" altLang="ja-JP" b="0" dirty="0">
                          <a:solidFill>
                            <a:schemeClr val="tx1"/>
                          </a:solidFill>
                        </a:rPr>
                        <a:t>37.1</a:t>
                      </a:r>
                      <a:r>
                        <a:rPr kumimoji="1" lang="ja-JP" altLang="en-US" b="0" dirty="0">
                          <a:solidFill>
                            <a:schemeClr val="tx1"/>
                          </a:solidFill>
                        </a:rPr>
                        <a:t>～</a:t>
                      </a:r>
                      <a:r>
                        <a:rPr kumimoji="1" lang="en-US" altLang="ja-JP" b="0" dirty="0">
                          <a:solidFill>
                            <a:schemeClr val="tx1"/>
                          </a:solidFill>
                        </a:rPr>
                        <a:t>37.4</a:t>
                      </a:r>
                      <a:r>
                        <a:rPr kumimoji="1" lang="ja-JP" altLang="en-US" b="0" dirty="0">
                          <a:solidFill>
                            <a:schemeClr val="tx1"/>
                          </a:solidFill>
                        </a:rPr>
                        <a:t>℃</a:t>
                      </a:r>
                      <a:endParaRPr kumimoji="1" lang="en-US" altLang="ja-JP" b="0" dirty="0">
                        <a:solidFill>
                          <a:schemeClr val="tx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b="0" dirty="0">
                          <a:solidFill>
                            <a:schemeClr val="tx1"/>
                          </a:solidFill>
                        </a:rPr>
                        <a:t>抗原検査（ー）</a:t>
                      </a:r>
                      <a:endParaRPr kumimoji="1" lang="ja-JP" alt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874815"/>
                  </a:ext>
                </a:extLst>
              </a:tr>
              <a:tr h="370840">
                <a:tc>
                  <a:txBody>
                    <a:bodyPr/>
                    <a:lstStyle/>
                    <a:p>
                      <a:pPr algn="ctr"/>
                      <a:r>
                        <a:rPr kumimoji="1" lang="ja-JP" altLang="en-US" dirty="0">
                          <a:solidFill>
                            <a:schemeClr val="tx1"/>
                          </a:solidFill>
                        </a:rPr>
                        <a:t>８</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dirty="0">
                          <a:solidFill>
                            <a:schemeClr val="tx1"/>
                          </a:solidFill>
                        </a:rPr>
                        <a:t>60</a:t>
                      </a:r>
                      <a:r>
                        <a:rPr kumimoji="1" lang="ja-JP" altLang="en-US" dirty="0">
                          <a:solidFill>
                            <a:schemeClr val="tx1"/>
                          </a:solidFill>
                        </a:rPr>
                        <a:t>代・男性</a:t>
                      </a:r>
                      <a:r>
                        <a:rPr kumimoji="1" lang="ja-JP" altLang="en-US" sz="2000" b="1" dirty="0">
                          <a:solidFill>
                            <a:schemeClr val="tx1"/>
                          </a:solidFill>
                        </a:rPr>
                        <a:t>（</a:t>
                      </a:r>
                      <a:r>
                        <a:rPr kumimoji="1" lang="en-US" altLang="ja-JP" sz="2000" b="1" dirty="0">
                          <a:solidFill>
                            <a:schemeClr val="tx1"/>
                          </a:solidFill>
                        </a:rPr>
                        <a:t>K</a:t>
                      </a:r>
                      <a:r>
                        <a:rPr kumimoji="1" lang="ja-JP" altLang="en-US" sz="2000" b="1" dirty="0">
                          <a:solidFill>
                            <a:schemeClr val="tx1"/>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600" b="1" dirty="0">
                          <a:solidFill>
                            <a:schemeClr val="tx1"/>
                          </a:solidFill>
                        </a:rPr>
                        <a:t>〃</a:t>
                      </a:r>
                      <a:endParaRPr kumimoji="1" lang="ja-JP" altLang="en-US" sz="16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dirty="0">
                          <a:solidFill>
                            <a:schemeClr val="tx1"/>
                          </a:solidFill>
                        </a:rPr>
                        <a:t>高熱</a:t>
                      </a:r>
                      <a:endParaRPr kumimoji="1" lang="en-US" altLang="ja-JP" dirty="0">
                        <a:solidFill>
                          <a:schemeClr val="tx1"/>
                        </a:solidFill>
                      </a:endParaRPr>
                    </a:p>
                    <a:p>
                      <a:pPr algn="ctr"/>
                      <a:r>
                        <a:rPr kumimoji="1" lang="ja-JP" altLang="en-US" dirty="0">
                          <a:solidFill>
                            <a:schemeClr val="tx1"/>
                          </a:solidFill>
                        </a:rPr>
                        <a:t>（定期検温で確認）</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dirty="0">
                          <a:solidFill>
                            <a:schemeClr val="tx1"/>
                          </a:solidFill>
                        </a:rPr>
                        <a:t>発熱</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dirty="0">
                          <a:solidFill>
                            <a:schemeClr val="tx1"/>
                          </a:solidFill>
                        </a:rPr>
                        <a:t>2</a:t>
                      </a:r>
                      <a:r>
                        <a:rPr kumimoji="1" lang="ja-JP" altLang="en-US" dirty="0">
                          <a:solidFill>
                            <a:schemeClr val="tx1"/>
                          </a:solidFill>
                        </a:rPr>
                        <a:t>日</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dirty="0">
                          <a:solidFill>
                            <a:schemeClr val="tx1"/>
                          </a:solidFill>
                        </a:rPr>
                        <a:t>検温で</a:t>
                      </a:r>
                      <a:r>
                        <a:rPr kumimoji="1" lang="en-US" altLang="ja-JP" dirty="0">
                          <a:solidFill>
                            <a:schemeClr val="tx1"/>
                          </a:solidFill>
                        </a:rPr>
                        <a:t>37.8</a:t>
                      </a:r>
                      <a:r>
                        <a:rPr kumimoji="1" lang="ja-JP" altLang="en-US" dirty="0">
                          <a:solidFill>
                            <a:schemeClr val="tx1"/>
                          </a:solidFill>
                        </a:rPr>
                        <a:t>℃。</a:t>
                      </a:r>
                      <a:r>
                        <a:rPr kumimoji="1" lang="ja-JP" altLang="en-US" b="0" dirty="0">
                          <a:solidFill>
                            <a:schemeClr val="tx1"/>
                          </a:solidFill>
                        </a:rPr>
                        <a:t>抗原検査（ー）</a:t>
                      </a:r>
                      <a:endParaRPr kumimoji="1" lang="ja-JP" alt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99384298"/>
                  </a:ext>
                </a:extLst>
              </a:tr>
            </a:tbl>
          </a:graphicData>
        </a:graphic>
      </p:graphicFrame>
      <p:sp>
        <p:nvSpPr>
          <p:cNvPr id="3" name="タイトル 1">
            <a:extLst>
              <a:ext uri="{FF2B5EF4-FFF2-40B4-BE49-F238E27FC236}">
                <a16:creationId xmlns:a16="http://schemas.microsoft.com/office/drawing/2014/main" id="{60698822-58C6-2E0A-A1B5-82F4EA5A86CA}"/>
              </a:ext>
            </a:extLst>
          </p:cNvPr>
          <p:cNvSpPr txBox="1">
            <a:spLocks/>
          </p:cNvSpPr>
          <p:nvPr/>
        </p:nvSpPr>
        <p:spPr>
          <a:xfrm>
            <a:off x="0" y="0"/>
            <a:ext cx="12192000" cy="570271"/>
          </a:xfrm>
          <a:prstGeom prst="rect">
            <a:avLst/>
          </a:prstGeom>
          <a:solidFill>
            <a:schemeClr val="tx1"/>
          </a:solidFill>
        </p:spPr>
        <p:txBody>
          <a:bodyPr vert="horz" lIns="91440" tIns="45720" rIns="91440" bIns="45720" rtlCol="0" anchor="b">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200" dirty="0">
                <a:solidFill>
                  <a:schemeClr val="bg1"/>
                </a:solidFill>
                <a:latin typeface="メイリオ" panose="020B0604030504040204" pitchFamily="50" charset="-128"/>
                <a:ea typeface="メイリオ" panose="020B0604030504040204" pitchFamily="50" charset="-128"/>
              </a:rPr>
              <a:t>施設内隔離対応者の状況</a:t>
            </a:r>
          </a:p>
        </p:txBody>
      </p:sp>
      <p:cxnSp>
        <p:nvCxnSpPr>
          <p:cNvPr id="5" name="直線コネクタ 4">
            <a:extLst>
              <a:ext uri="{FF2B5EF4-FFF2-40B4-BE49-F238E27FC236}">
                <a16:creationId xmlns:a16="http://schemas.microsoft.com/office/drawing/2014/main" id="{573BF02D-033D-F393-E2CD-ADF8403AEF15}"/>
              </a:ext>
            </a:extLst>
          </p:cNvPr>
          <p:cNvCxnSpPr/>
          <p:nvPr/>
        </p:nvCxnSpPr>
        <p:spPr>
          <a:xfrm>
            <a:off x="138153" y="4763654"/>
            <a:ext cx="11903103" cy="0"/>
          </a:xfrm>
          <a:prstGeom prst="line">
            <a:avLst/>
          </a:prstGeom>
          <a:ln w="76200"/>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5">
            <p14:nvContentPartPr>
              <p14:cNvPr id="16" name="インク 15">
                <a:extLst>
                  <a:ext uri="{FF2B5EF4-FFF2-40B4-BE49-F238E27FC236}">
                    <a16:creationId xmlns:a16="http://schemas.microsoft.com/office/drawing/2014/main" id="{6B2EE445-3D37-B647-E146-B3DD4BAE57A1}"/>
                  </a:ext>
                </a:extLst>
              </p14:cNvPr>
              <p14:cNvContentPartPr/>
              <p14:nvPr/>
            </p14:nvContentPartPr>
            <p14:xfrm>
              <a:off x="2369427" y="1531219"/>
              <a:ext cx="965880" cy="360"/>
            </p14:xfrm>
          </p:contentPart>
        </mc:Choice>
        <mc:Fallback xmlns="">
          <p:pic>
            <p:nvPicPr>
              <p:cNvPr id="16" name="インク 15">
                <a:extLst>
                  <a:ext uri="{FF2B5EF4-FFF2-40B4-BE49-F238E27FC236}">
                    <a16:creationId xmlns:a16="http://schemas.microsoft.com/office/drawing/2014/main" id="{6B2EE445-3D37-B647-E146-B3DD4BAE57A1}"/>
                  </a:ext>
                </a:extLst>
              </p:cNvPr>
              <p:cNvPicPr/>
              <p:nvPr/>
            </p:nvPicPr>
            <p:blipFill>
              <a:blip r:embed="rId6"/>
              <a:stretch>
                <a:fillRect/>
              </a:stretch>
            </p:blipFill>
            <p:spPr>
              <a:xfrm>
                <a:off x="2297787" y="1387579"/>
                <a:ext cx="110952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7" name="インク 16">
                <a:extLst>
                  <a:ext uri="{FF2B5EF4-FFF2-40B4-BE49-F238E27FC236}">
                    <a16:creationId xmlns:a16="http://schemas.microsoft.com/office/drawing/2014/main" id="{A313B4F2-54BE-8922-DD46-81C741D12CD4}"/>
                  </a:ext>
                </a:extLst>
              </p14:cNvPr>
              <p14:cNvContentPartPr/>
              <p14:nvPr/>
            </p14:nvContentPartPr>
            <p14:xfrm>
              <a:off x="4483707" y="1462459"/>
              <a:ext cx="1247760" cy="360"/>
            </p14:xfrm>
          </p:contentPart>
        </mc:Choice>
        <mc:Fallback xmlns="">
          <p:pic>
            <p:nvPicPr>
              <p:cNvPr id="17" name="インク 16">
                <a:extLst>
                  <a:ext uri="{FF2B5EF4-FFF2-40B4-BE49-F238E27FC236}">
                    <a16:creationId xmlns:a16="http://schemas.microsoft.com/office/drawing/2014/main" id="{A313B4F2-54BE-8922-DD46-81C741D12CD4}"/>
                  </a:ext>
                </a:extLst>
              </p:cNvPr>
              <p:cNvPicPr/>
              <p:nvPr/>
            </p:nvPicPr>
            <p:blipFill>
              <a:blip r:embed="rId8"/>
              <a:stretch>
                <a:fillRect/>
              </a:stretch>
            </p:blipFill>
            <p:spPr>
              <a:xfrm>
                <a:off x="4411707" y="1318819"/>
                <a:ext cx="13914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8" name="インク 17">
                <a:extLst>
                  <a:ext uri="{FF2B5EF4-FFF2-40B4-BE49-F238E27FC236}">
                    <a16:creationId xmlns:a16="http://schemas.microsoft.com/office/drawing/2014/main" id="{60AD8E6D-337B-E432-38FB-BA645F1FB182}"/>
                  </a:ext>
                </a:extLst>
              </p14:cNvPr>
              <p14:cNvContentPartPr/>
              <p14:nvPr/>
            </p14:nvContentPartPr>
            <p14:xfrm>
              <a:off x="7669347" y="1462459"/>
              <a:ext cx="480600" cy="360"/>
            </p14:xfrm>
          </p:contentPart>
        </mc:Choice>
        <mc:Fallback xmlns="">
          <p:pic>
            <p:nvPicPr>
              <p:cNvPr id="18" name="インク 17">
                <a:extLst>
                  <a:ext uri="{FF2B5EF4-FFF2-40B4-BE49-F238E27FC236}">
                    <a16:creationId xmlns:a16="http://schemas.microsoft.com/office/drawing/2014/main" id="{60AD8E6D-337B-E432-38FB-BA645F1FB182}"/>
                  </a:ext>
                </a:extLst>
              </p:cNvPr>
              <p:cNvPicPr/>
              <p:nvPr/>
            </p:nvPicPr>
            <p:blipFill>
              <a:blip r:embed="rId10"/>
              <a:stretch>
                <a:fillRect/>
              </a:stretch>
            </p:blipFill>
            <p:spPr>
              <a:xfrm>
                <a:off x="7597347" y="1318819"/>
                <a:ext cx="62424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9" name="インク 18">
                <a:extLst>
                  <a:ext uri="{FF2B5EF4-FFF2-40B4-BE49-F238E27FC236}">
                    <a16:creationId xmlns:a16="http://schemas.microsoft.com/office/drawing/2014/main" id="{4849085C-087D-69FF-1FB8-13CA43F070E5}"/>
                  </a:ext>
                </a:extLst>
              </p14:cNvPr>
              <p14:cNvContentPartPr/>
              <p14:nvPr/>
            </p14:nvContentPartPr>
            <p14:xfrm>
              <a:off x="4571907" y="2160499"/>
              <a:ext cx="1119600" cy="360"/>
            </p14:xfrm>
          </p:contentPart>
        </mc:Choice>
        <mc:Fallback xmlns="">
          <p:pic>
            <p:nvPicPr>
              <p:cNvPr id="19" name="インク 18">
                <a:extLst>
                  <a:ext uri="{FF2B5EF4-FFF2-40B4-BE49-F238E27FC236}">
                    <a16:creationId xmlns:a16="http://schemas.microsoft.com/office/drawing/2014/main" id="{4849085C-087D-69FF-1FB8-13CA43F070E5}"/>
                  </a:ext>
                </a:extLst>
              </p:cNvPr>
              <p:cNvPicPr/>
              <p:nvPr/>
            </p:nvPicPr>
            <p:blipFill>
              <a:blip r:embed="rId12"/>
              <a:stretch>
                <a:fillRect/>
              </a:stretch>
            </p:blipFill>
            <p:spPr>
              <a:xfrm>
                <a:off x="4499907" y="2016859"/>
                <a:ext cx="126324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0" name="インク 19">
                <a:extLst>
                  <a:ext uri="{FF2B5EF4-FFF2-40B4-BE49-F238E27FC236}">
                    <a16:creationId xmlns:a16="http://schemas.microsoft.com/office/drawing/2014/main" id="{AE089C28-0170-2AFD-C0AC-2EB4EEB77F86}"/>
                  </a:ext>
                </a:extLst>
              </p14:cNvPr>
              <p14:cNvContentPartPr/>
              <p14:nvPr/>
            </p14:nvContentPartPr>
            <p14:xfrm>
              <a:off x="4414227" y="2809579"/>
              <a:ext cx="1277640" cy="360"/>
            </p14:xfrm>
          </p:contentPart>
        </mc:Choice>
        <mc:Fallback xmlns="">
          <p:pic>
            <p:nvPicPr>
              <p:cNvPr id="20" name="インク 19">
                <a:extLst>
                  <a:ext uri="{FF2B5EF4-FFF2-40B4-BE49-F238E27FC236}">
                    <a16:creationId xmlns:a16="http://schemas.microsoft.com/office/drawing/2014/main" id="{AE089C28-0170-2AFD-C0AC-2EB4EEB77F86}"/>
                  </a:ext>
                </a:extLst>
              </p:cNvPr>
              <p:cNvPicPr/>
              <p:nvPr/>
            </p:nvPicPr>
            <p:blipFill>
              <a:blip r:embed="rId14"/>
              <a:stretch>
                <a:fillRect/>
              </a:stretch>
            </p:blipFill>
            <p:spPr>
              <a:xfrm>
                <a:off x="4342587" y="2665579"/>
                <a:ext cx="142128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1" name="インク 20">
                <a:extLst>
                  <a:ext uri="{FF2B5EF4-FFF2-40B4-BE49-F238E27FC236}">
                    <a16:creationId xmlns:a16="http://schemas.microsoft.com/office/drawing/2014/main" id="{BE28ED25-9D7A-D582-466E-A8401BDC4CEC}"/>
                  </a:ext>
                </a:extLst>
              </p14:cNvPr>
              <p14:cNvContentPartPr/>
              <p14:nvPr/>
            </p14:nvContentPartPr>
            <p14:xfrm>
              <a:off x="4483707" y="3468379"/>
              <a:ext cx="1264680" cy="360"/>
            </p14:xfrm>
          </p:contentPart>
        </mc:Choice>
        <mc:Fallback xmlns="">
          <p:pic>
            <p:nvPicPr>
              <p:cNvPr id="21" name="インク 20">
                <a:extLst>
                  <a:ext uri="{FF2B5EF4-FFF2-40B4-BE49-F238E27FC236}">
                    <a16:creationId xmlns:a16="http://schemas.microsoft.com/office/drawing/2014/main" id="{BE28ED25-9D7A-D582-466E-A8401BDC4CEC}"/>
                  </a:ext>
                </a:extLst>
              </p:cNvPr>
              <p:cNvPicPr/>
              <p:nvPr/>
            </p:nvPicPr>
            <p:blipFill>
              <a:blip r:embed="rId16"/>
              <a:stretch>
                <a:fillRect/>
              </a:stretch>
            </p:blipFill>
            <p:spPr>
              <a:xfrm>
                <a:off x="4411707" y="3324379"/>
                <a:ext cx="140832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2" name="インク 21">
                <a:extLst>
                  <a:ext uri="{FF2B5EF4-FFF2-40B4-BE49-F238E27FC236}">
                    <a16:creationId xmlns:a16="http://schemas.microsoft.com/office/drawing/2014/main" id="{7095B380-78D7-4260-910F-DD2D5EBF9F92}"/>
                  </a:ext>
                </a:extLst>
              </p14:cNvPr>
              <p14:cNvContentPartPr/>
              <p14:nvPr/>
            </p14:nvContentPartPr>
            <p14:xfrm>
              <a:off x="4316307" y="4323739"/>
              <a:ext cx="1590120" cy="360"/>
            </p14:xfrm>
          </p:contentPart>
        </mc:Choice>
        <mc:Fallback xmlns="">
          <p:pic>
            <p:nvPicPr>
              <p:cNvPr id="22" name="インク 21">
                <a:extLst>
                  <a:ext uri="{FF2B5EF4-FFF2-40B4-BE49-F238E27FC236}">
                    <a16:creationId xmlns:a16="http://schemas.microsoft.com/office/drawing/2014/main" id="{7095B380-78D7-4260-910F-DD2D5EBF9F92}"/>
                  </a:ext>
                </a:extLst>
              </p:cNvPr>
              <p:cNvPicPr/>
              <p:nvPr/>
            </p:nvPicPr>
            <p:blipFill>
              <a:blip r:embed="rId18"/>
              <a:stretch>
                <a:fillRect/>
              </a:stretch>
            </p:blipFill>
            <p:spPr>
              <a:xfrm>
                <a:off x="4244667" y="4179739"/>
                <a:ext cx="173376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4" name="インク 23">
                <a:extLst>
                  <a:ext uri="{FF2B5EF4-FFF2-40B4-BE49-F238E27FC236}">
                    <a16:creationId xmlns:a16="http://schemas.microsoft.com/office/drawing/2014/main" id="{D24EF99E-9EFC-AFFC-5C47-E1AC17A2D243}"/>
                  </a:ext>
                </a:extLst>
              </p14:cNvPr>
              <p14:cNvContentPartPr/>
              <p14:nvPr/>
            </p14:nvContentPartPr>
            <p14:xfrm>
              <a:off x="7708227" y="4284499"/>
              <a:ext cx="372960" cy="360"/>
            </p14:xfrm>
          </p:contentPart>
        </mc:Choice>
        <mc:Fallback xmlns="">
          <p:pic>
            <p:nvPicPr>
              <p:cNvPr id="24" name="インク 23">
                <a:extLst>
                  <a:ext uri="{FF2B5EF4-FFF2-40B4-BE49-F238E27FC236}">
                    <a16:creationId xmlns:a16="http://schemas.microsoft.com/office/drawing/2014/main" id="{D24EF99E-9EFC-AFFC-5C47-E1AC17A2D243}"/>
                  </a:ext>
                </a:extLst>
              </p:cNvPr>
              <p:cNvPicPr/>
              <p:nvPr/>
            </p:nvPicPr>
            <p:blipFill>
              <a:blip r:embed="rId20"/>
              <a:stretch>
                <a:fillRect/>
              </a:stretch>
            </p:blipFill>
            <p:spPr>
              <a:xfrm>
                <a:off x="7636587" y="4140499"/>
                <a:ext cx="5166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7" name="インク 26">
                <a:extLst>
                  <a:ext uri="{FF2B5EF4-FFF2-40B4-BE49-F238E27FC236}">
                    <a16:creationId xmlns:a16="http://schemas.microsoft.com/office/drawing/2014/main" id="{31D19F5F-CC64-09CF-9BF2-A985CCEB587B}"/>
                  </a:ext>
                </a:extLst>
              </p14:cNvPr>
              <p14:cNvContentPartPr/>
              <p14:nvPr/>
            </p14:nvContentPartPr>
            <p14:xfrm>
              <a:off x="7747827" y="5752219"/>
              <a:ext cx="393120" cy="360"/>
            </p14:xfrm>
          </p:contentPart>
        </mc:Choice>
        <mc:Fallback xmlns="">
          <p:pic>
            <p:nvPicPr>
              <p:cNvPr id="27" name="インク 26">
                <a:extLst>
                  <a:ext uri="{FF2B5EF4-FFF2-40B4-BE49-F238E27FC236}">
                    <a16:creationId xmlns:a16="http://schemas.microsoft.com/office/drawing/2014/main" id="{31D19F5F-CC64-09CF-9BF2-A985CCEB587B}"/>
                  </a:ext>
                </a:extLst>
              </p:cNvPr>
              <p:cNvPicPr/>
              <p:nvPr/>
            </p:nvPicPr>
            <p:blipFill>
              <a:blip r:embed="rId25"/>
              <a:stretch>
                <a:fillRect/>
              </a:stretch>
            </p:blipFill>
            <p:spPr>
              <a:xfrm>
                <a:off x="7675827" y="5608579"/>
                <a:ext cx="53676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8" name="インク 27">
                <a:extLst>
                  <a:ext uri="{FF2B5EF4-FFF2-40B4-BE49-F238E27FC236}">
                    <a16:creationId xmlns:a16="http://schemas.microsoft.com/office/drawing/2014/main" id="{B9619D9B-4BC4-32D7-A652-D86E0C2F8E3E}"/>
                  </a:ext>
                </a:extLst>
              </p14:cNvPr>
              <p14:cNvContentPartPr/>
              <p14:nvPr/>
            </p14:nvContentPartPr>
            <p14:xfrm>
              <a:off x="9212667" y="5614699"/>
              <a:ext cx="2066400" cy="360"/>
            </p14:xfrm>
          </p:contentPart>
        </mc:Choice>
        <mc:Fallback xmlns="">
          <p:pic>
            <p:nvPicPr>
              <p:cNvPr id="28" name="インク 27">
                <a:extLst>
                  <a:ext uri="{FF2B5EF4-FFF2-40B4-BE49-F238E27FC236}">
                    <a16:creationId xmlns:a16="http://schemas.microsoft.com/office/drawing/2014/main" id="{B9619D9B-4BC4-32D7-A652-D86E0C2F8E3E}"/>
                  </a:ext>
                </a:extLst>
              </p:cNvPr>
              <p:cNvPicPr/>
              <p:nvPr/>
            </p:nvPicPr>
            <p:blipFill>
              <a:blip r:embed="rId27"/>
              <a:stretch>
                <a:fillRect/>
              </a:stretch>
            </p:blipFill>
            <p:spPr>
              <a:xfrm>
                <a:off x="9141027" y="5470699"/>
                <a:ext cx="221004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9" name="インク 28">
                <a:extLst>
                  <a:ext uri="{FF2B5EF4-FFF2-40B4-BE49-F238E27FC236}">
                    <a16:creationId xmlns:a16="http://schemas.microsoft.com/office/drawing/2014/main" id="{6A8B6A9A-E9FD-0690-FCB3-632128DDBFCF}"/>
                  </a:ext>
                </a:extLst>
              </p14:cNvPr>
              <p14:cNvContentPartPr/>
              <p14:nvPr/>
            </p14:nvContentPartPr>
            <p14:xfrm>
              <a:off x="8534067" y="1541299"/>
              <a:ext cx="2832840" cy="360"/>
            </p14:xfrm>
          </p:contentPart>
        </mc:Choice>
        <mc:Fallback xmlns="">
          <p:pic>
            <p:nvPicPr>
              <p:cNvPr id="29" name="インク 28">
                <a:extLst>
                  <a:ext uri="{FF2B5EF4-FFF2-40B4-BE49-F238E27FC236}">
                    <a16:creationId xmlns:a16="http://schemas.microsoft.com/office/drawing/2014/main" id="{6A8B6A9A-E9FD-0690-FCB3-632128DDBFCF}"/>
                  </a:ext>
                </a:extLst>
              </p:cNvPr>
              <p:cNvPicPr/>
              <p:nvPr/>
            </p:nvPicPr>
            <p:blipFill>
              <a:blip r:embed="rId29"/>
              <a:stretch>
                <a:fillRect/>
              </a:stretch>
            </p:blipFill>
            <p:spPr>
              <a:xfrm>
                <a:off x="8462427" y="1397299"/>
                <a:ext cx="297648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30" name="インク 29">
                <a:extLst>
                  <a:ext uri="{FF2B5EF4-FFF2-40B4-BE49-F238E27FC236}">
                    <a16:creationId xmlns:a16="http://schemas.microsoft.com/office/drawing/2014/main" id="{50853D0D-75F2-6B2B-D1AB-6072112DC9F6}"/>
                  </a:ext>
                </a:extLst>
              </p14:cNvPr>
              <p14:cNvContentPartPr/>
              <p14:nvPr/>
            </p14:nvContentPartPr>
            <p14:xfrm>
              <a:off x="10628547" y="1324939"/>
              <a:ext cx="1316880" cy="360"/>
            </p14:xfrm>
          </p:contentPart>
        </mc:Choice>
        <mc:Fallback xmlns="">
          <p:pic>
            <p:nvPicPr>
              <p:cNvPr id="30" name="インク 29">
                <a:extLst>
                  <a:ext uri="{FF2B5EF4-FFF2-40B4-BE49-F238E27FC236}">
                    <a16:creationId xmlns:a16="http://schemas.microsoft.com/office/drawing/2014/main" id="{50853D0D-75F2-6B2B-D1AB-6072112DC9F6}"/>
                  </a:ext>
                </a:extLst>
              </p:cNvPr>
              <p:cNvPicPr/>
              <p:nvPr/>
            </p:nvPicPr>
            <p:blipFill>
              <a:blip r:embed="rId31"/>
              <a:stretch>
                <a:fillRect/>
              </a:stretch>
            </p:blipFill>
            <p:spPr>
              <a:xfrm>
                <a:off x="10556907" y="1180939"/>
                <a:ext cx="1460520" cy="288000"/>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6" name="インク 5">
                <a:extLst>
                  <a:ext uri="{FF2B5EF4-FFF2-40B4-BE49-F238E27FC236}">
                    <a16:creationId xmlns:a16="http://schemas.microsoft.com/office/drawing/2014/main" id="{77DA1D1D-8075-F413-1722-F4E8EC602F57}"/>
                  </a:ext>
                </a:extLst>
              </p14:cNvPr>
              <p14:cNvContentPartPr/>
              <p14:nvPr/>
            </p14:nvContentPartPr>
            <p14:xfrm>
              <a:off x="1042177" y="4407259"/>
              <a:ext cx="756000" cy="360"/>
            </p14:xfrm>
          </p:contentPart>
        </mc:Choice>
        <mc:Fallback>
          <p:pic>
            <p:nvPicPr>
              <p:cNvPr id="6" name="インク 5">
                <a:extLst>
                  <a:ext uri="{FF2B5EF4-FFF2-40B4-BE49-F238E27FC236}">
                    <a16:creationId xmlns:a16="http://schemas.microsoft.com/office/drawing/2014/main" id="{77DA1D1D-8075-F413-1722-F4E8EC602F57}"/>
                  </a:ext>
                </a:extLst>
              </p:cNvPr>
              <p:cNvPicPr/>
              <p:nvPr/>
            </p:nvPicPr>
            <p:blipFill>
              <a:blip r:embed="rId33"/>
              <a:stretch>
                <a:fillRect/>
              </a:stretch>
            </p:blipFill>
            <p:spPr>
              <a:xfrm>
                <a:off x="970177" y="4263259"/>
                <a:ext cx="899640" cy="288000"/>
              </a:xfrm>
              <a:prstGeom prst="rect">
                <a:avLst/>
              </a:prstGeom>
            </p:spPr>
          </p:pic>
        </mc:Fallback>
      </mc:AlternateContent>
      <mc:AlternateContent xmlns:mc="http://schemas.openxmlformats.org/markup-compatibility/2006">
        <mc:Choice xmlns:p14="http://schemas.microsoft.com/office/powerpoint/2010/main" Requires="p14">
          <p:contentPart p14:bwMode="auto" r:id="rId34">
            <p14:nvContentPartPr>
              <p14:cNvPr id="7" name="インク 6">
                <a:extLst>
                  <a:ext uri="{FF2B5EF4-FFF2-40B4-BE49-F238E27FC236}">
                    <a16:creationId xmlns:a16="http://schemas.microsoft.com/office/drawing/2014/main" id="{DD5BDE86-2675-86A8-2870-04C977A41E6D}"/>
                  </a:ext>
                </a:extLst>
              </p14:cNvPr>
              <p14:cNvContentPartPr/>
              <p14:nvPr/>
            </p14:nvContentPartPr>
            <p14:xfrm>
              <a:off x="8543857" y="4407259"/>
              <a:ext cx="3362040" cy="360"/>
            </p14:xfrm>
          </p:contentPart>
        </mc:Choice>
        <mc:Fallback>
          <p:pic>
            <p:nvPicPr>
              <p:cNvPr id="7" name="インク 6">
                <a:extLst>
                  <a:ext uri="{FF2B5EF4-FFF2-40B4-BE49-F238E27FC236}">
                    <a16:creationId xmlns:a16="http://schemas.microsoft.com/office/drawing/2014/main" id="{DD5BDE86-2675-86A8-2870-04C977A41E6D}"/>
                  </a:ext>
                </a:extLst>
              </p:cNvPr>
              <p:cNvPicPr/>
              <p:nvPr/>
            </p:nvPicPr>
            <p:blipFill>
              <a:blip r:embed="rId35"/>
              <a:stretch>
                <a:fillRect/>
              </a:stretch>
            </p:blipFill>
            <p:spPr>
              <a:xfrm>
                <a:off x="8472217" y="4263259"/>
                <a:ext cx="3505680" cy="288000"/>
              </a:xfrm>
              <a:prstGeom prst="rect">
                <a:avLst/>
              </a:prstGeom>
            </p:spPr>
          </p:pic>
        </mc:Fallback>
      </mc:AlternateContent>
      <mc:AlternateContent xmlns:mc="http://schemas.openxmlformats.org/markup-compatibility/2006">
        <mc:Choice xmlns:p14="http://schemas.microsoft.com/office/powerpoint/2010/main" Requires="p14">
          <p:contentPart p14:bwMode="auto" r:id="rId36">
            <p14:nvContentPartPr>
              <p14:cNvPr id="8" name="インク 7">
                <a:extLst>
                  <a:ext uri="{FF2B5EF4-FFF2-40B4-BE49-F238E27FC236}">
                    <a16:creationId xmlns:a16="http://schemas.microsoft.com/office/drawing/2014/main" id="{115EAC49-1868-D97D-6336-12FE9059A017}"/>
                  </a:ext>
                </a:extLst>
              </p14:cNvPr>
              <p14:cNvContentPartPr/>
              <p14:nvPr/>
            </p14:nvContentPartPr>
            <p14:xfrm>
              <a:off x="8475097" y="4584019"/>
              <a:ext cx="529920" cy="360"/>
            </p14:xfrm>
          </p:contentPart>
        </mc:Choice>
        <mc:Fallback>
          <p:pic>
            <p:nvPicPr>
              <p:cNvPr id="8" name="インク 7">
                <a:extLst>
                  <a:ext uri="{FF2B5EF4-FFF2-40B4-BE49-F238E27FC236}">
                    <a16:creationId xmlns:a16="http://schemas.microsoft.com/office/drawing/2014/main" id="{115EAC49-1868-D97D-6336-12FE9059A017}"/>
                  </a:ext>
                </a:extLst>
              </p:cNvPr>
              <p:cNvPicPr/>
              <p:nvPr/>
            </p:nvPicPr>
            <p:blipFill>
              <a:blip r:embed="rId37"/>
              <a:stretch>
                <a:fillRect/>
              </a:stretch>
            </p:blipFill>
            <p:spPr>
              <a:xfrm>
                <a:off x="8403457" y="4440379"/>
                <a:ext cx="673560" cy="288000"/>
              </a:xfrm>
              <a:prstGeom prst="rect">
                <a:avLst/>
              </a:prstGeom>
            </p:spPr>
          </p:pic>
        </mc:Fallback>
      </mc:AlternateContent>
      <p:pic>
        <p:nvPicPr>
          <p:cNvPr id="11" name="オーディオ 10">
            <a:hlinkClick r:id="" action="ppaction://media"/>
            <a:extLst>
              <a:ext uri="{FF2B5EF4-FFF2-40B4-BE49-F238E27FC236}">
                <a16:creationId xmlns:a16="http://schemas.microsoft.com/office/drawing/2014/main" id="{D400215A-3162-EDA5-C98B-F0C07AF1E27D}"/>
              </a:ext>
            </a:extLst>
          </p:cNvPr>
          <p:cNvPicPr>
            <a:picLocks noChangeAspect="1"/>
          </p:cNvPicPr>
          <p:nvPr>
            <a:audioFile r:link="rId3"/>
            <p:extLst>
              <p:ext uri="{DAA4B4D4-6D71-4841-9C94-3DE7FCFB9230}">
                <p14:media xmlns:p14="http://schemas.microsoft.com/office/powerpoint/2010/main" r:embed="rId2"/>
              </p:ext>
            </p:extLst>
          </p:nvPr>
        </p:nvPicPr>
        <p:blipFill>
          <a:blip r:embed="rId38"/>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1169806010"/>
      </p:ext>
    </p:extLst>
  </p:cSld>
  <p:clrMapOvr>
    <a:masterClrMapping/>
  </p:clrMapOvr>
  <mc:AlternateContent xmlns:mc="http://schemas.openxmlformats.org/markup-compatibility/2006">
    <mc:Choice xmlns:p14="http://schemas.microsoft.com/office/powerpoint/2010/main" Requires="p14">
      <p:transition spd="slow" p14:dur="2000" advTm="44043"/>
    </mc:Choice>
    <mc:Fallback>
      <p:transition spd="slow" advTm="440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500"/>
                                        <p:tgtEl>
                                          <p:spTgt spid="2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1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E45C8A8D-454E-D7C2-94E8-D5F5C43E5182}"/>
              </a:ext>
            </a:extLst>
          </p:cNvPr>
          <p:cNvSpPr txBox="1"/>
          <p:nvPr/>
        </p:nvSpPr>
        <p:spPr>
          <a:xfrm>
            <a:off x="683150" y="1535090"/>
            <a:ext cx="1105231" cy="584775"/>
          </a:xfrm>
          <a:prstGeom prst="rect">
            <a:avLst/>
          </a:prstGeom>
          <a:solidFill>
            <a:srgbClr val="FF0000"/>
          </a:solidFill>
          <a:ln w="76200">
            <a:solidFill>
              <a:schemeClr val="tx1"/>
            </a:solidFill>
          </a:ln>
        </p:spPr>
        <p:txBody>
          <a:bodyPr wrap="square" rtlCol="0">
            <a:spAutoFit/>
          </a:bodyPr>
          <a:lstStyle/>
          <a:p>
            <a:pPr algn="ctr"/>
            <a:r>
              <a:rPr kumimoji="1" lang="en-US" altLang="ja-JP" sz="3200" dirty="0"/>
              <a:t>A</a:t>
            </a:r>
            <a:endParaRPr kumimoji="1" lang="ja-JP" altLang="en-US" sz="3200" dirty="0"/>
          </a:p>
        </p:txBody>
      </p:sp>
      <p:sp>
        <p:nvSpPr>
          <p:cNvPr id="5" name="テキスト ボックス 4">
            <a:extLst>
              <a:ext uri="{FF2B5EF4-FFF2-40B4-BE49-F238E27FC236}">
                <a16:creationId xmlns:a16="http://schemas.microsoft.com/office/drawing/2014/main" id="{B737C82A-2998-5627-4818-4587D0697796}"/>
              </a:ext>
            </a:extLst>
          </p:cNvPr>
          <p:cNvSpPr txBox="1"/>
          <p:nvPr/>
        </p:nvSpPr>
        <p:spPr>
          <a:xfrm>
            <a:off x="2842090" y="2867088"/>
            <a:ext cx="1105231" cy="584775"/>
          </a:xfrm>
          <a:prstGeom prst="rect">
            <a:avLst/>
          </a:prstGeom>
          <a:solidFill>
            <a:srgbClr val="FF0000"/>
          </a:solidFill>
          <a:ln w="76200">
            <a:solidFill>
              <a:schemeClr val="tx1"/>
            </a:solidFill>
          </a:ln>
        </p:spPr>
        <p:txBody>
          <a:bodyPr wrap="square" rtlCol="0">
            <a:spAutoFit/>
          </a:bodyPr>
          <a:lstStyle/>
          <a:p>
            <a:pPr algn="ctr"/>
            <a:r>
              <a:rPr kumimoji="1" lang="en-US" altLang="ja-JP" sz="3200" dirty="0"/>
              <a:t>B</a:t>
            </a:r>
            <a:endParaRPr kumimoji="1" lang="ja-JP" altLang="en-US" sz="3200" dirty="0"/>
          </a:p>
        </p:txBody>
      </p:sp>
      <p:sp>
        <p:nvSpPr>
          <p:cNvPr id="6" name="テキスト ボックス 5">
            <a:extLst>
              <a:ext uri="{FF2B5EF4-FFF2-40B4-BE49-F238E27FC236}">
                <a16:creationId xmlns:a16="http://schemas.microsoft.com/office/drawing/2014/main" id="{BEA983BA-0485-9C17-4EA3-FDF1EF0C42A6}"/>
              </a:ext>
            </a:extLst>
          </p:cNvPr>
          <p:cNvSpPr txBox="1"/>
          <p:nvPr/>
        </p:nvSpPr>
        <p:spPr>
          <a:xfrm>
            <a:off x="8515844" y="2024487"/>
            <a:ext cx="1105231" cy="584775"/>
          </a:xfrm>
          <a:prstGeom prst="rect">
            <a:avLst/>
          </a:prstGeom>
          <a:solidFill>
            <a:srgbClr val="0070C0"/>
          </a:solidFill>
          <a:ln w="9525">
            <a:solidFill>
              <a:schemeClr val="tx1"/>
            </a:solidFill>
          </a:ln>
        </p:spPr>
        <p:txBody>
          <a:bodyPr wrap="square" rtlCol="0">
            <a:spAutoFit/>
          </a:bodyPr>
          <a:lstStyle/>
          <a:p>
            <a:pPr algn="ctr"/>
            <a:r>
              <a:rPr kumimoji="1" lang="en-US" altLang="ja-JP" sz="3200" dirty="0"/>
              <a:t>I</a:t>
            </a:r>
            <a:endParaRPr kumimoji="1" lang="ja-JP" altLang="en-US" sz="3200" dirty="0"/>
          </a:p>
        </p:txBody>
      </p:sp>
      <p:sp>
        <p:nvSpPr>
          <p:cNvPr id="7" name="テキスト ボックス 6">
            <a:extLst>
              <a:ext uri="{FF2B5EF4-FFF2-40B4-BE49-F238E27FC236}">
                <a16:creationId xmlns:a16="http://schemas.microsoft.com/office/drawing/2014/main" id="{2708CA88-F0E6-2BB4-1C2B-56C8642639E7}"/>
              </a:ext>
            </a:extLst>
          </p:cNvPr>
          <p:cNvSpPr txBox="1"/>
          <p:nvPr/>
        </p:nvSpPr>
        <p:spPr>
          <a:xfrm>
            <a:off x="8515844" y="3324128"/>
            <a:ext cx="1105231" cy="584775"/>
          </a:xfrm>
          <a:prstGeom prst="rect">
            <a:avLst/>
          </a:prstGeom>
          <a:solidFill>
            <a:srgbClr val="0070C0"/>
          </a:solidFill>
          <a:ln w="9525">
            <a:solidFill>
              <a:schemeClr val="tx1"/>
            </a:solidFill>
          </a:ln>
        </p:spPr>
        <p:txBody>
          <a:bodyPr wrap="square" rtlCol="0">
            <a:spAutoFit/>
          </a:bodyPr>
          <a:lstStyle/>
          <a:p>
            <a:pPr algn="ctr"/>
            <a:r>
              <a:rPr kumimoji="1" lang="en-US" altLang="ja-JP" sz="3200" dirty="0"/>
              <a:t>J</a:t>
            </a:r>
            <a:endParaRPr kumimoji="1" lang="ja-JP" altLang="en-US" sz="3200" dirty="0"/>
          </a:p>
        </p:txBody>
      </p:sp>
      <p:sp>
        <p:nvSpPr>
          <p:cNvPr id="9" name="テキスト ボックス 8">
            <a:extLst>
              <a:ext uri="{FF2B5EF4-FFF2-40B4-BE49-F238E27FC236}">
                <a16:creationId xmlns:a16="http://schemas.microsoft.com/office/drawing/2014/main" id="{12F75D4C-2C5C-B404-741E-E21558A71DD0}"/>
              </a:ext>
            </a:extLst>
          </p:cNvPr>
          <p:cNvSpPr txBox="1"/>
          <p:nvPr/>
        </p:nvSpPr>
        <p:spPr>
          <a:xfrm>
            <a:off x="5720961" y="5801858"/>
            <a:ext cx="1105231" cy="584775"/>
          </a:xfrm>
          <a:prstGeom prst="rect">
            <a:avLst/>
          </a:prstGeom>
          <a:solidFill>
            <a:schemeClr val="accent1">
              <a:lumMod val="40000"/>
              <a:lumOff val="60000"/>
            </a:schemeClr>
          </a:solidFill>
          <a:ln w="38100">
            <a:solidFill>
              <a:schemeClr val="tx1"/>
            </a:solidFill>
          </a:ln>
        </p:spPr>
        <p:txBody>
          <a:bodyPr wrap="square" rtlCol="0">
            <a:spAutoFit/>
          </a:bodyPr>
          <a:lstStyle/>
          <a:p>
            <a:pPr algn="ctr"/>
            <a:r>
              <a:rPr kumimoji="1" lang="en-US" altLang="ja-JP" sz="3200" dirty="0"/>
              <a:t>H</a:t>
            </a:r>
            <a:endParaRPr kumimoji="1" lang="ja-JP" altLang="en-US" sz="3200" dirty="0"/>
          </a:p>
        </p:txBody>
      </p:sp>
      <p:sp>
        <p:nvSpPr>
          <p:cNvPr id="10" name="テキスト ボックス 9">
            <a:extLst>
              <a:ext uri="{FF2B5EF4-FFF2-40B4-BE49-F238E27FC236}">
                <a16:creationId xmlns:a16="http://schemas.microsoft.com/office/drawing/2014/main" id="{CE8AEB63-AAD3-8C20-FA05-3FA008C7D3C9}"/>
              </a:ext>
            </a:extLst>
          </p:cNvPr>
          <p:cNvSpPr txBox="1"/>
          <p:nvPr/>
        </p:nvSpPr>
        <p:spPr>
          <a:xfrm>
            <a:off x="5720961" y="4926768"/>
            <a:ext cx="1105231" cy="584775"/>
          </a:xfrm>
          <a:prstGeom prst="rect">
            <a:avLst/>
          </a:prstGeom>
          <a:solidFill>
            <a:schemeClr val="accent1">
              <a:lumMod val="40000"/>
              <a:lumOff val="60000"/>
            </a:schemeClr>
          </a:solidFill>
          <a:ln w="38100">
            <a:solidFill>
              <a:schemeClr val="tx1"/>
            </a:solidFill>
          </a:ln>
        </p:spPr>
        <p:txBody>
          <a:bodyPr wrap="square" rtlCol="0">
            <a:spAutoFit/>
          </a:bodyPr>
          <a:lstStyle/>
          <a:p>
            <a:pPr algn="ctr"/>
            <a:r>
              <a:rPr kumimoji="1" lang="en-US" altLang="ja-JP" sz="3200" dirty="0"/>
              <a:t>G</a:t>
            </a:r>
            <a:endParaRPr kumimoji="1" lang="ja-JP" altLang="en-US" sz="3200" dirty="0"/>
          </a:p>
        </p:txBody>
      </p:sp>
      <p:sp>
        <p:nvSpPr>
          <p:cNvPr id="11" name="テキスト ボックス 10">
            <a:extLst>
              <a:ext uri="{FF2B5EF4-FFF2-40B4-BE49-F238E27FC236}">
                <a16:creationId xmlns:a16="http://schemas.microsoft.com/office/drawing/2014/main" id="{B1EFF1BB-38F9-AB04-A965-5A328BD7DFAB}"/>
              </a:ext>
            </a:extLst>
          </p:cNvPr>
          <p:cNvSpPr txBox="1"/>
          <p:nvPr/>
        </p:nvSpPr>
        <p:spPr>
          <a:xfrm>
            <a:off x="5720961" y="3715563"/>
            <a:ext cx="1105231" cy="584775"/>
          </a:xfrm>
          <a:prstGeom prst="rect">
            <a:avLst/>
          </a:prstGeom>
          <a:solidFill>
            <a:schemeClr val="accent1">
              <a:lumMod val="40000"/>
              <a:lumOff val="60000"/>
            </a:schemeClr>
          </a:solidFill>
          <a:ln w="38100">
            <a:solidFill>
              <a:schemeClr val="tx1"/>
            </a:solidFill>
          </a:ln>
        </p:spPr>
        <p:txBody>
          <a:bodyPr wrap="square" rtlCol="0">
            <a:spAutoFit/>
          </a:bodyPr>
          <a:lstStyle/>
          <a:p>
            <a:pPr algn="ctr"/>
            <a:r>
              <a:rPr kumimoji="1" lang="en-US" altLang="ja-JP" sz="3200" dirty="0"/>
              <a:t>F</a:t>
            </a:r>
            <a:endParaRPr kumimoji="1" lang="ja-JP" altLang="en-US" sz="3200" dirty="0"/>
          </a:p>
        </p:txBody>
      </p:sp>
      <p:sp>
        <p:nvSpPr>
          <p:cNvPr id="12" name="テキスト ボックス 11">
            <a:extLst>
              <a:ext uri="{FF2B5EF4-FFF2-40B4-BE49-F238E27FC236}">
                <a16:creationId xmlns:a16="http://schemas.microsoft.com/office/drawing/2014/main" id="{7AE212C1-A1C7-33D4-9080-3CE6B0EB9FDF}"/>
              </a:ext>
            </a:extLst>
          </p:cNvPr>
          <p:cNvSpPr txBox="1"/>
          <p:nvPr/>
        </p:nvSpPr>
        <p:spPr>
          <a:xfrm>
            <a:off x="5720960" y="2873505"/>
            <a:ext cx="1105231" cy="584775"/>
          </a:xfrm>
          <a:prstGeom prst="rect">
            <a:avLst/>
          </a:prstGeom>
          <a:solidFill>
            <a:schemeClr val="accent1">
              <a:lumMod val="40000"/>
              <a:lumOff val="60000"/>
            </a:schemeClr>
          </a:solidFill>
          <a:ln w="38100">
            <a:solidFill>
              <a:schemeClr val="tx1"/>
            </a:solidFill>
          </a:ln>
        </p:spPr>
        <p:txBody>
          <a:bodyPr wrap="square" rtlCol="0">
            <a:spAutoFit/>
          </a:bodyPr>
          <a:lstStyle/>
          <a:p>
            <a:pPr algn="ctr"/>
            <a:r>
              <a:rPr kumimoji="1" lang="en-US" altLang="ja-JP" sz="3200" dirty="0"/>
              <a:t>E</a:t>
            </a:r>
            <a:endParaRPr kumimoji="1" lang="ja-JP" altLang="en-US" sz="3200" dirty="0"/>
          </a:p>
        </p:txBody>
      </p:sp>
      <p:sp>
        <p:nvSpPr>
          <p:cNvPr id="13" name="テキスト ボックス 12">
            <a:extLst>
              <a:ext uri="{FF2B5EF4-FFF2-40B4-BE49-F238E27FC236}">
                <a16:creationId xmlns:a16="http://schemas.microsoft.com/office/drawing/2014/main" id="{796C46AD-BFFA-84DF-6E59-5DED4FAA0240}"/>
              </a:ext>
            </a:extLst>
          </p:cNvPr>
          <p:cNvSpPr txBox="1"/>
          <p:nvPr/>
        </p:nvSpPr>
        <p:spPr>
          <a:xfrm>
            <a:off x="5729193" y="1557684"/>
            <a:ext cx="1105231" cy="584775"/>
          </a:xfrm>
          <a:prstGeom prst="rect">
            <a:avLst/>
          </a:prstGeom>
          <a:solidFill>
            <a:schemeClr val="accent1">
              <a:lumMod val="40000"/>
              <a:lumOff val="60000"/>
            </a:schemeClr>
          </a:solidFill>
          <a:ln w="38100">
            <a:solidFill>
              <a:schemeClr val="tx1"/>
            </a:solidFill>
          </a:ln>
        </p:spPr>
        <p:txBody>
          <a:bodyPr wrap="square" rtlCol="0">
            <a:spAutoFit/>
          </a:bodyPr>
          <a:lstStyle/>
          <a:p>
            <a:pPr algn="ctr"/>
            <a:r>
              <a:rPr kumimoji="1" lang="en-US" altLang="ja-JP" sz="3200" dirty="0"/>
              <a:t>D</a:t>
            </a:r>
            <a:endParaRPr kumimoji="1" lang="ja-JP" altLang="en-US" sz="3200" dirty="0"/>
          </a:p>
        </p:txBody>
      </p:sp>
      <p:sp>
        <p:nvSpPr>
          <p:cNvPr id="14" name="テキスト ボックス 13">
            <a:extLst>
              <a:ext uri="{FF2B5EF4-FFF2-40B4-BE49-F238E27FC236}">
                <a16:creationId xmlns:a16="http://schemas.microsoft.com/office/drawing/2014/main" id="{DF0B6217-2EAF-AC19-B0D7-AA4DF2C7A2CE}"/>
              </a:ext>
            </a:extLst>
          </p:cNvPr>
          <p:cNvSpPr txBox="1"/>
          <p:nvPr/>
        </p:nvSpPr>
        <p:spPr>
          <a:xfrm>
            <a:off x="2842090" y="4918800"/>
            <a:ext cx="1105231" cy="584775"/>
          </a:xfrm>
          <a:prstGeom prst="rect">
            <a:avLst/>
          </a:prstGeom>
          <a:solidFill>
            <a:srgbClr val="FF0000"/>
          </a:solidFill>
          <a:ln w="76200">
            <a:solidFill>
              <a:schemeClr val="tx1"/>
            </a:solidFill>
          </a:ln>
        </p:spPr>
        <p:txBody>
          <a:bodyPr wrap="square" rtlCol="0">
            <a:spAutoFit/>
          </a:bodyPr>
          <a:lstStyle/>
          <a:p>
            <a:pPr algn="ctr"/>
            <a:r>
              <a:rPr kumimoji="1" lang="en-US" altLang="ja-JP" sz="3200" dirty="0"/>
              <a:t>C</a:t>
            </a:r>
            <a:endParaRPr kumimoji="1" lang="ja-JP" altLang="en-US" sz="3200" dirty="0"/>
          </a:p>
        </p:txBody>
      </p:sp>
      <p:sp>
        <p:nvSpPr>
          <p:cNvPr id="15" name="テキスト ボックス 14">
            <a:extLst>
              <a:ext uri="{FF2B5EF4-FFF2-40B4-BE49-F238E27FC236}">
                <a16:creationId xmlns:a16="http://schemas.microsoft.com/office/drawing/2014/main" id="{9C834A8D-E988-2F24-757F-73D85B0564E7}"/>
              </a:ext>
            </a:extLst>
          </p:cNvPr>
          <p:cNvSpPr txBox="1"/>
          <p:nvPr/>
        </p:nvSpPr>
        <p:spPr>
          <a:xfrm>
            <a:off x="8515845" y="4623769"/>
            <a:ext cx="1105231" cy="584775"/>
          </a:xfrm>
          <a:prstGeom prst="rect">
            <a:avLst/>
          </a:prstGeom>
          <a:solidFill>
            <a:srgbClr val="0070C0"/>
          </a:solidFill>
          <a:ln w="9525">
            <a:solidFill>
              <a:schemeClr val="tx1"/>
            </a:solidFill>
          </a:ln>
        </p:spPr>
        <p:txBody>
          <a:bodyPr wrap="square" rtlCol="0">
            <a:spAutoFit/>
          </a:bodyPr>
          <a:lstStyle/>
          <a:p>
            <a:pPr algn="ctr"/>
            <a:r>
              <a:rPr kumimoji="1" lang="en-US" altLang="ja-JP" sz="3200" dirty="0"/>
              <a:t>K</a:t>
            </a:r>
            <a:endParaRPr kumimoji="1" lang="ja-JP" altLang="en-US" sz="3200" dirty="0"/>
          </a:p>
        </p:txBody>
      </p:sp>
      <p:sp>
        <p:nvSpPr>
          <p:cNvPr id="16" name="四角形: 角を丸くする 15">
            <a:extLst>
              <a:ext uri="{FF2B5EF4-FFF2-40B4-BE49-F238E27FC236}">
                <a16:creationId xmlns:a16="http://schemas.microsoft.com/office/drawing/2014/main" id="{18C9CD1E-0F1E-ED82-CB4C-1881FDB83396}"/>
              </a:ext>
            </a:extLst>
          </p:cNvPr>
          <p:cNvSpPr/>
          <p:nvPr/>
        </p:nvSpPr>
        <p:spPr>
          <a:xfrm>
            <a:off x="5208101" y="1278833"/>
            <a:ext cx="2130950" cy="5335317"/>
          </a:xfrm>
          <a:prstGeom prst="round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四角形: 角を丸くする 16">
            <a:extLst>
              <a:ext uri="{FF2B5EF4-FFF2-40B4-BE49-F238E27FC236}">
                <a16:creationId xmlns:a16="http://schemas.microsoft.com/office/drawing/2014/main" id="{8E9F99CD-7557-529D-B026-7AA4643054F8}"/>
              </a:ext>
            </a:extLst>
          </p:cNvPr>
          <p:cNvSpPr/>
          <p:nvPr/>
        </p:nvSpPr>
        <p:spPr>
          <a:xfrm>
            <a:off x="4500437" y="730191"/>
            <a:ext cx="5939625" cy="598866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 name="直線コネクタ 18">
            <a:extLst>
              <a:ext uri="{FF2B5EF4-FFF2-40B4-BE49-F238E27FC236}">
                <a16:creationId xmlns:a16="http://schemas.microsoft.com/office/drawing/2014/main" id="{A8D78950-58FF-74C2-3144-D92AFECF8D6F}"/>
              </a:ext>
            </a:extLst>
          </p:cNvPr>
          <p:cNvCxnSpPr/>
          <p:nvPr/>
        </p:nvCxnSpPr>
        <p:spPr>
          <a:xfrm>
            <a:off x="1788381" y="1825533"/>
            <a:ext cx="39325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71205882-8F59-7B96-B4EF-6F2D846C920A}"/>
              </a:ext>
            </a:extLst>
          </p:cNvPr>
          <p:cNvCxnSpPr>
            <a:cxnSpLocks/>
            <a:stCxn id="5" idx="3"/>
            <a:endCxn id="12" idx="1"/>
          </p:cNvCxnSpPr>
          <p:nvPr/>
        </p:nvCxnSpPr>
        <p:spPr>
          <a:xfrm>
            <a:off x="3947321" y="3159476"/>
            <a:ext cx="1773639" cy="64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3B860BEF-9D91-38B5-BE0B-71AFFB4DFAC7}"/>
              </a:ext>
            </a:extLst>
          </p:cNvPr>
          <p:cNvCxnSpPr>
            <a:cxnSpLocks/>
          </p:cNvCxnSpPr>
          <p:nvPr/>
        </p:nvCxnSpPr>
        <p:spPr>
          <a:xfrm>
            <a:off x="3916013" y="5208544"/>
            <a:ext cx="180494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7E68BE05-14F9-CDFB-4F50-AD8B585A0FA9}"/>
              </a:ext>
            </a:extLst>
          </p:cNvPr>
          <p:cNvCxnSpPr>
            <a:cxnSpLocks/>
            <a:stCxn id="5" idx="3"/>
            <a:endCxn id="11" idx="1"/>
          </p:cNvCxnSpPr>
          <p:nvPr/>
        </p:nvCxnSpPr>
        <p:spPr>
          <a:xfrm>
            <a:off x="3947321" y="3159476"/>
            <a:ext cx="1773640" cy="8484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88472678-9DA9-B279-A8B9-094A375A798C}"/>
              </a:ext>
            </a:extLst>
          </p:cNvPr>
          <p:cNvCxnSpPr>
            <a:cxnSpLocks/>
            <a:stCxn id="14" idx="3"/>
            <a:endCxn id="9" idx="1"/>
          </p:cNvCxnSpPr>
          <p:nvPr/>
        </p:nvCxnSpPr>
        <p:spPr>
          <a:xfrm>
            <a:off x="3947321" y="5211188"/>
            <a:ext cx="1773640" cy="8830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直線矢印コネクタ 32">
            <a:extLst>
              <a:ext uri="{FF2B5EF4-FFF2-40B4-BE49-F238E27FC236}">
                <a16:creationId xmlns:a16="http://schemas.microsoft.com/office/drawing/2014/main" id="{78F0B572-7C9B-1682-11DF-72612FD860DE}"/>
              </a:ext>
            </a:extLst>
          </p:cNvPr>
          <p:cNvCxnSpPr>
            <a:stCxn id="4" idx="3"/>
            <a:endCxn id="5" idx="1"/>
          </p:cNvCxnSpPr>
          <p:nvPr/>
        </p:nvCxnSpPr>
        <p:spPr>
          <a:xfrm>
            <a:off x="1788381" y="1827478"/>
            <a:ext cx="1053709" cy="1331998"/>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線矢印コネクタ 34">
            <a:extLst>
              <a:ext uri="{FF2B5EF4-FFF2-40B4-BE49-F238E27FC236}">
                <a16:creationId xmlns:a16="http://schemas.microsoft.com/office/drawing/2014/main" id="{B1D6D7D7-9025-1E99-5FEA-454A71030396}"/>
              </a:ext>
            </a:extLst>
          </p:cNvPr>
          <p:cNvCxnSpPr>
            <a:stCxn id="4" idx="2"/>
            <a:endCxn id="14" idx="1"/>
          </p:cNvCxnSpPr>
          <p:nvPr/>
        </p:nvCxnSpPr>
        <p:spPr>
          <a:xfrm>
            <a:off x="1235766" y="2119865"/>
            <a:ext cx="1606324" cy="3091323"/>
          </a:xfrm>
          <a:prstGeom prst="straightConnector1">
            <a:avLst/>
          </a:prstGeom>
          <a:ln w="762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6" name="テキスト ボックス 35">
            <a:extLst>
              <a:ext uri="{FF2B5EF4-FFF2-40B4-BE49-F238E27FC236}">
                <a16:creationId xmlns:a16="http://schemas.microsoft.com/office/drawing/2014/main" id="{E6C0B5CA-6D66-AA1A-0A48-2C94DA486855}"/>
              </a:ext>
            </a:extLst>
          </p:cNvPr>
          <p:cNvSpPr txBox="1"/>
          <p:nvPr/>
        </p:nvSpPr>
        <p:spPr>
          <a:xfrm>
            <a:off x="552946" y="1188352"/>
            <a:ext cx="1263595" cy="369332"/>
          </a:xfrm>
          <a:prstGeom prst="rect">
            <a:avLst/>
          </a:prstGeom>
          <a:noFill/>
        </p:spPr>
        <p:txBody>
          <a:bodyPr wrap="square" rtlCol="0">
            <a:spAutoFit/>
          </a:bodyPr>
          <a:lstStyle/>
          <a:p>
            <a:pPr algn="ctr"/>
            <a:r>
              <a:rPr kumimoji="1" lang="ja-JP" altLang="en-US" dirty="0"/>
              <a:t>感染者</a:t>
            </a:r>
          </a:p>
        </p:txBody>
      </p:sp>
      <p:sp>
        <p:nvSpPr>
          <p:cNvPr id="37" name="テキスト ボックス 36">
            <a:extLst>
              <a:ext uri="{FF2B5EF4-FFF2-40B4-BE49-F238E27FC236}">
                <a16:creationId xmlns:a16="http://schemas.microsoft.com/office/drawing/2014/main" id="{A7B7BA67-0F16-A1E7-656A-98CAABD01479}"/>
              </a:ext>
            </a:extLst>
          </p:cNvPr>
          <p:cNvSpPr txBox="1"/>
          <p:nvPr/>
        </p:nvSpPr>
        <p:spPr>
          <a:xfrm>
            <a:off x="2460542" y="2298061"/>
            <a:ext cx="1263595" cy="369332"/>
          </a:xfrm>
          <a:prstGeom prst="rect">
            <a:avLst/>
          </a:prstGeom>
          <a:noFill/>
        </p:spPr>
        <p:txBody>
          <a:bodyPr wrap="square" rtlCol="0">
            <a:spAutoFit/>
          </a:bodyPr>
          <a:lstStyle/>
          <a:p>
            <a:pPr algn="ctr"/>
            <a:r>
              <a:rPr kumimoji="1" lang="ja-JP" altLang="en-US" dirty="0"/>
              <a:t>感染者</a:t>
            </a:r>
          </a:p>
        </p:txBody>
      </p:sp>
      <p:sp>
        <p:nvSpPr>
          <p:cNvPr id="38" name="テキスト ボックス 37">
            <a:extLst>
              <a:ext uri="{FF2B5EF4-FFF2-40B4-BE49-F238E27FC236}">
                <a16:creationId xmlns:a16="http://schemas.microsoft.com/office/drawing/2014/main" id="{90B2BAF6-9FB0-EAAA-8855-048F2443734E}"/>
              </a:ext>
            </a:extLst>
          </p:cNvPr>
          <p:cNvSpPr txBox="1"/>
          <p:nvPr/>
        </p:nvSpPr>
        <p:spPr>
          <a:xfrm>
            <a:off x="2770055" y="4563983"/>
            <a:ext cx="1263595" cy="369332"/>
          </a:xfrm>
          <a:prstGeom prst="rect">
            <a:avLst/>
          </a:prstGeom>
          <a:noFill/>
        </p:spPr>
        <p:txBody>
          <a:bodyPr wrap="square" rtlCol="0">
            <a:spAutoFit/>
          </a:bodyPr>
          <a:lstStyle/>
          <a:p>
            <a:pPr algn="ctr"/>
            <a:r>
              <a:rPr kumimoji="1" lang="ja-JP" altLang="en-US" dirty="0"/>
              <a:t>感染者</a:t>
            </a:r>
          </a:p>
        </p:txBody>
      </p:sp>
      <p:sp>
        <p:nvSpPr>
          <p:cNvPr id="41" name="テキスト ボックス 40">
            <a:extLst>
              <a:ext uri="{FF2B5EF4-FFF2-40B4-BE49-F238E27FC236}">
                <a16:creationId xmlns:a16="http://schemas.microsoft.com/office/drawing/2014/main" id="{2FFF6024-B89D-3097-24D1-1C8B643803CD}"/>
              </a:ext>
            </a:extLst>
          </p:cNvPr>
          <p:cNvSpPr txBox="1"/>
          <p:nvPr/>
        </p:nvSpPr>
        <p:spPr>
          <a:xfrm>
            <a:off x="5313623" y="138434"/>
            <a:ext cx="4313252" cy="523220"/>
          </a:xfrm>
          <a:prstGeom prst="rect">
            <a:avLst/>
          </a:prstGeom>
          <a:solidFill>
            <a:srgbClr val="FFC000"/>
          </a:solidFill>
          <a:ln w="9525">
            <a:solidFill>
              <a:schemeClr val="tx1"/>
            </a:solidFill>
          </a:ln>
        </p:spPr>
        <p:txBody>
          <a:bodyPr wrap="square" rtlCol="0">
            <a:spAutoFit/>
          </a:bodyPr>
          <a:lstStyle/>
          <a:p>
            <a:pPr algn="ctr"/>
            <a:r>
              <a:rPr kumimoji="1" lang="ja-JP" altLang="en-US" sz="2800" dirty="0">
                <a:solidFill>
                  <a:schemeClr val="bg1"/>
                </a:solidFill>
                <a:latin typeface="メイリオ" panose="020B0604030504040204" pitchFamily="50" charset="-128"/>
                <a:ea typeface="メイリオ" panose="020B0604030504040204" pitchFamily="50" charset="-128"/>
              </a:rPr>
              <a:t>施設内隔離対応者８名</a:t>
            </a:r>
          </a:p>
        </p:txBody>
      </p:sp>
      <p:sp>
        <p:nvSpPr>
          <p:cNvPr id="42" name="テキスト ボックス 41">
            <a:extLst>
              <a:ext uri="{FF2B5EF4-FFF2-40B4-BE49-F238E27FC236}">
                <a16:creationId xmlns:a16="http://schemas.microsoft.com/office/drawing/2014/main" id="{E28B9FDD-0417-CFAA-0C51-5E065C4D1C0B}"/>
              </a:ext>
            </a:extLst>
          </p:cNvPr>
          <p:cNvSpPr txBox="1"/>
          <p:nvPr/>
        </p:nvSpPr>
        <p:spPr>
          <a:xfrm>
            <a:off x="1080378" y="3389803"/>
            <a:ext cx="1105231" cy="584775"/>
          </a:xfrm>
          <a:prstGeom prst="rect">
            <a:avLst/>
          </a:prstGeom>
          <a:noFill/>
          <a:ln w="76200">
            <a:noFill/>
          </a:ln>
        </p:spPr>
        <p:txBody>
          <a:bodyPr wrap="square" rtlCol="0">
            <a:spAutoFit/>
          </a:bodyPr>
          <a:lstStyle/>
          <a:p>
            <a:pPr algn="ctr"/>
            <a:r>
              <a:rPr kumimoji="1" lang="ja-JP" altLang="en-US" sz="3200" dirty="0"/>
              <a:t>？</a:t>
            </a:r>
          </a:p>
        </p:txBody>
      </p:sp>
      <p:sp>
        <p:nvSpPr>
          <p:cNvPr id="43" name="テキスト ボックス 42">
            <a:extLst>
              <a:ext uri="{FF2B5EF4-FFF2-40B4-BE49-F238E27FC236}">
                <a16:creationId xmlns:a16="http://schemas.microsoft.com/office/drawing/2014/main" id="{F138FC48-732E-4303-AA06-817F4071C26C}"/>
              </a:ext>
            </a:extLst>
          </p:cNvPr>
          <p:cNvSpPr txBox="1"/>
          <p:nvPr/>
        </p:nvSpPr>
        <p:spPr>
          <a:xfrm>
            <a:off x="5307823" y="813644"/>
            <a:ext cx="1816546" cy="400110"/>
          </a:xfrm>
          <a:prstGeom prst="rect">
            <a:avLst/>
          </a:prstGeom>
          <a:noFill/>
          <a:ln w="9525">
            <a:solidFill>
              <a:schemeClr val="tx1"/>
            </a:solidFill>
          </a:ln>
        </p:spPr>
        <p:txBody>
          <a:bodyPr wrap="square" rtlCol="0">
            <a:spAutoFit/>
          </a:bodyPr>
          <a:lstStyle/>
          <a:p>
            <a:pPr algn="ctr"/>
            <a:r>
              <a:rPr kumimoji="1" lang="ja-JP" altLang="en-US" sz="2000" dirty="0"/>
              <a:t>濃厚接触者</a:t>
            </a:r>
          </a:p>
        </p:txBody>
      </p:sp>
      <p:sp>
        <p:nvSpPr>
          <p:cNvPr id="44" name="テキスト ボックス 43">
            <a:extLst>
              <a:ext uri="{FF2B5EF4-FFF2-40B4-BE49-F238E27FC236}">
                <a16:creationId xmlns:a16="http://schemas.microsoft.com/office/drawing/2014/main" id="{D60ECD52-8849-37C5-BF52-6A0702541391}"/>
              </a:ext>
            </a:extLst>
          </p:cNvPr>
          <p:cNvSpPr txBox="1"/>
          <p:nvPr/>
        </p:nvSpPr>
        <p:spPr>
          <a:xfrm>
            <a:off x="8456827" y="1700961"/>
            <a:ext cx="1223263" cy="338554"/>
          </a:xfrm>
          <a:prstGeom prst="rect">
            <a:avLst/>
          </a:prstGeom>
          <a:noFill/>
          <a:ln w="9525">
            <a:noFill/>
          </a:ln>
        </p:spPr>
        <p:txBody>
          <a:bodyPr wrap="square" rtlCol="0">
            <a:spAutoFit/>
          </a:bodyPr>
          <a:lstStyle/>
          <a:p>
            <a:pPr algn="ctr"/>
            <a:r>
              <a:rPr kumimoji="1" lang="ja-JP" altLang="en-US" sz="1600" dirty="0"/>
              <a:t>体調不良者</a:t>
            </a:r>
          </a:p>
        </p:txBody>
      </p:sp>
      <p:sp>
        <p:nvSpPr>
          <p:cNvPr id="45" name="テキスト ボックス 44">
            <a:extLst>
              <a:ext uri="{FF2B5EF4-FFF2-40B4-BE49-F238E27FC236}">
                <a16:creationId xmlns:a16="http://schemas.microsoft.com/office/drawing/2014/main" id="{103B0BA4-440D-505F-B815-DF3A023325B8}"/>
              </a:ext>
            </a:extLst>
          </p:cNvPr>
          <p:cNvSpPr txBox="1"/>
          <p:nvPr/>
        </p:nvSpPr>
        <p:spPr>
          <a:xfrm>
            <a:off x="8484653" y="2996616"/>
            <a:ext cx="1223263" cy="338554"/>
          </a:xfrm>
          <a:prstGeom prst="rect">
            <a:avLst/>
          </a:prstGeom>
          <a:noFill/>
          <a:ln w="9525">
            <a:noFill/>
          </a:ln>
        </p:spPr>
        <p:txBody>
          <a:bodyPr wrap="square" rtlCol="0">
            <a:spAutoFit/>
          </a:bodyPr>
          <a:lstStyle/>
          <a:p>
            <a:pPr algn="ctr"/>
            <a:r>
              <a:rPr kumimoji="1" lang="ja-JP" altLang="en-US" sz="1600" dirty="0"/>
              <a:t>体調不良者</a:t>
            </a:r>
          </a:p>
        </p:txBody>
      </p:sp>
      <p:sp>
        <p:nvSpPr>
          <p:cNvPr id="46" name="テキスト ボックス 45">
            <a:extLst>
              <a:ext uri="{FF2B5EF4-FFF2-40B4-BE49-F238E27FC236}">
                <a16:creationId xmlns:a16="http://schemas.microsoft.com/office/drawing/2014/main" id="{889B15C4-C22A-3A58-1AAF-1134C9FBE715}"/>
              </a:ext>
            </a:extLst>
          </p:cNvPr>
          <p:cNvSpPr txBox="1"/>
          <p:nvPr/>
        </p:nvSpPr>
        <p:spPr>
          <a:xfrm>
            <a:off x="8456827" y="4305940"/>
            <a:ext cx="1223263" cy="338554"/>
          </a:xfrm>
          <a:prstGeom prst="rect">
            <a:avLst/>
          </a:prstGeom>
          <a:noFill/>
          <a:ln w="9525">
            <a:noFill/>
          </a:ln>
        </p:spPr>
        <p:txBody>
          <a:bodyPr wrap="square" rtlCol="0">
            <a:spAutoFit/>
          </a:bodyPr>
          <a:lstStyle/>
          <a:p>
            <a:pPr algn="ctr"/>
            <a:r>
              <a:rPr kumimoji="1" lang="ja-JP" altLang="en-US" sz="1600" dirty="0"/>
              <a:t>体調不良者</a:t>
            </a:r>
          </a:p>
        </p:txBody>
      </p:sp>
      <p:cxnSp>
        <p:nvCxnSpPr>
          <p:cNvPr id="2" name="直線矢印コネクタ 1">
            <a:extLst>
              <a:ext uri="{FF2B5EF4-FFF2-40B4-BE49-F238E27FC236}">
                <a16:creationId xmlns:a16="http://schemas.microsoft.com/office/drawing/2014/main" id="{1E50B144-3808-FE79-F6B6-FA3EE8D5E8C4}"/>
              </a:ext>
            </a:extLst>
          </p:cNvPr>
          <p:cNvCxnSpPr>
            <a:cxnSpLocks/>
            <a:endCxn id="38" idx="0"/>
          </p:cNvCxnSpPr>
          <p:nvPr/>
        </p:nvCxnSpPr>
        <p:spPr>
          <a:xfrm>
            <a:off x="3401852" y="3461802"/>
            <a:ext cx="1" cy="1102181"/>
          </a:xfrm>
          <a:prstGeom prst="straightConnector1">
            <a:avLst/>
          </a:prstGeom>
          <a:ln w="762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id="{4BB8537B-7BEB-F924-9712-755ECA8D4461}"/>
              </a:ext>
            </a:extLst>
          </p:cNvPr>
          <p:cNvSpPr txBox="1"/>
          <p:nvPr/>
        </p:nvSpPr>
        <p:spPr>
          <a:xfrm>
            <a:off x="2566033" y="3686821"/>
            <a:ext cx="1105231" cy="584775"/>
          </a:xfrm>
          <a:prstGeom prst="rect">
            <a:avLst/>
          </a:prstGeom>
          <a:noFill/>
          <a:ln w="76200">
            <a:noFill/>
          </a:ln>
        </p:spPr>
        <p:txBody>
          <a:bodyPr wrap="square" rtlCol="0">
            <a:spAutoFit/>
          </a:bodyPr>
          <a:lstStyle/>
          <a:p>
            <a:pPr algn="ctr"/>
            <a:r>
              <a:rPr kumimoji="1" lang="ja-JP" altLang="en-US" sz="3200" dirty="0"/>
              <a:t>？</a:t>
            </a:r>
          </a:p>
        </p:txBody>
      </p:sp>
      <p:sp>
        <p:nvSpPr>
          <p:cNvPr id="3" name="テキスト ボックス 2">
            <a:extLst>
              <a:ext uri="{FF2B5EF4-FFF2-40B4-BE49-F238E27FC236}">
                <a16:creationId xmlns:a16="http://schemas.microsoft.com/office/drawing/2014/main" id="{9272FAB2-0163-C93C-5A0A-8D29A6B3E896}"/>
              </a:ext>
            </a:extLst>
          </p:cNvPr>
          <p:cNvSpPr txBox="1"/>
          <p:nvPr/>
        </p:nvSpPr>
        <p:spPr>
          <a:xfrm>
            <a:off x="3000139" y="2541400"/>
            <a:ext cx="1441283" cy="276999"/>
          </a:xfrm>
          <a:prstGeom prst="rect">
            <a:avLst/>
          </a:prstGeom>
          <a:noFill/>
        </p:spPr>
        <p:txBody>
          <a:bodyPr wrap="square" rtlCol="0">
            <a:spAutoFit/>
          </a:bodyPr>
          <a:lstStyle/>
          <a:p>
            <a:pPr algn="ctr"/>
            <a:r>
              <a:rPr kumimoji="1" lang="en-US" altLang="ja-JP" sz="1200" dirty="0"/>
              <a:t>(</a:t>
            </a:r>
            <a:r>
              <a:rPr kumimoji="1" lang="ja-JP" altLang="en-US" sz="1200" dirty="0"/>
              <a:t>Ａの濃厚接触者</a:t>
            </a:r>
            <a:r>
              <a:rPr kumimoji="1" lang="en-US" altLang="ja-JP" sz="1200" dirty="0"/>
              <a:t>)</a:t>
            </a:r>
            <a:endParaRPr kumimoji="1" lang="ja-JP" altLang="en-US" sz="1200" dirty="0"/>
          </a:p>
        </p:txBody>
      </p:sp>
      <p:sp>
        <p:nvSpPr>
          <p:cNvPr id="18" name="タイトル 1">
            <a:extLst>
              <a:ext uri="{FF2B5EF4-FFF2-40B4-BE49-F238E27FC236}">
                <a16:creationId xmlns:a16="http://schemas.microsoft.com/office/drawing/2014/main" id="{95DBA23E-C931-F52D-0C58-452DD8F37279}"/>
              </a:ext>
            </a:extLst>
          </p:cNvPr>
          <p:cNvSpPr txBox="1">
            <a:spLocks/>
          </p:cNvSpPr>
          <p:nvPr/>
        </p:nvSpPr>
        <p:spPr>
          <a:xfrm>
            <a:off x="245550" y="222879"/>
            <a:ext cx="4313252" cy="661007"/>
          </a:xfrm>
          <a:prstGeom prst="rect">
            <a:avLst/>
          </a:prstGeom>
          <a:solidFill>
            <a:schemeClr val="tx1"/>
          </a:solidFill>
        </p:spPr>
        <p:txBody>
          <a:bodyPr vert="horz" lIns="91440" tIns="45720" rIns="91440" bIns="45720" rtlCol="0" anchor="b">
            <a:normAutofit fontScale="77500" lnSpcReduction="2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dirty="0">
                <a:solidFill>
                  <a:schemeClr val="bg1"/>
                </a:solidFill>
                <a:latin typeface="メイリオ" panose="020B0604030504040204" pitchFamily="50" charset="-128"/>
                <a:ea typeface="メイリオ" panose="020B0604030504040204" pitchFamily="50" charset="-128"/>
              </a:rPr>
              <a:t>施設内感染の相関図</a:t>
            </a:r>
          </a:p>
        </p:txBody>
      </p:sp>
      <p:sp>
        <p:nvSpPr>
          <p:cNvPr id="21" name="正方形/長方形 20">
            <a:extLst>
              <a:ext uri="{FF2B5EF4-FFF2-40B4-BE49-F238E27FC236}">
                <a16:creationId xmlns:a16="http://schemas.microsoft.com/office/drawing/2014/main" id="{B8D093D6-87D8-F686-0D8D-057D352837FA}"/>
              </a:ext>
            </a:extLst>
          </p:cNvPr>
          <p:cNvSpPr/>
          <p:nvPr/>
        </p:nvSpPr>
        <p:spPr>
          <a:xfrm>
            <a:off x="132079" y="101917"/>
            <a:ext cx="4540195" cy="902932"/>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8FE388CE-7BF4-DA6B-60D8-A4E6AF9D2A02}"/>
              </a:ext>
            </a:extLst>
          </p:cNvPr>
          <p:cNvSpPr txBox="1"/>
          <p:nvPr/>
        </p:nvSpPr>
        <p:spPr>
          <a:xfrm>
            <a:off x="2842090" y="6029375"/>
            <a:ext cx="1105231" cy="523220"/>
          </a:xfrm>
          <a:prstGeom prst="rect">
            <a:avLst/>
          </a:prstGeom>
          <a:solidFill>
            <a:srgbClr val="FF0000"/>
          </a:solidFill>
          <a:ln w="76200">
            <a:solidFill>
              <a:schemeClr val="tx1"/>
            </a:solidFill>
          </a:ln>
        </p:spPr>
        <p:txBody>
          <a:bodyPr wrap="square" rtlCol="0">
            <a:spAutoFit/>
          </a:bodyPr>
          <a:lstStyle/>
          <a:p>
            <a:pPr algn="ctr"/>
            <a:r>
              <a:rPr kumimoji="1" lang="ja-JP" altLang="en-US" sz="2800" dirty="0"/>
              <a:t>職員</a:t>
            </a:r>
          </a:p>
        </p:txBody>
      </p:sp>
      <p:sp>
        <p:nvSpPr>
          <p:cNvPr id="25" name="テキスト ボックス 24">
            <a:extLst>
              <a:ext uri="{FF2B5EF4-FFF2-40B4-BE49-F238E27FC236}">
                <a16:creationId xmlns:a16="http://schemas.microsoft.com/office/drawing/2014/main" id="{6A3E78FA-F5A9-1999-C221-CAC35B626A25}"/>
              </a:ext>
            </a:extLst>
          </p:cNvPr>
          <p:cNvSpPr txBox="1"/>
          <p:nvPr/>
        </p:nvSpPr>
        <p:spPr>
          <a:xfrm>
            <a:off x="2770055" y="5700372"/>
            <a:ext cx="1263595" cy="369332"/>
          </a:xfrm>
          <a:prstGeom prst="rect">
            <a:avLst/>
          </a:prstGeom>
          <a:noFill/>
        </p:spPr>
        <p:txBody>
          <a:bodyPr wrap="square" rtlCol="0">
            <a:spAutoFit/>
          </a:bodyPr>
          <a:lstStyle/>
          <a:p>
            <a:pPr algn="ctr"/>
            <a:r>
              <a:rPr kumimoji="1" lang="ja-JP" altLang="en-US" dirty="0"/>
              <a:t>感染者</a:t>
            </a:r>
          </a:p>
        </p:txBody>
      </p:sp>
      <p:pic>
        <p:nvPicPr>
          <p:cNvPr id="29" name="オーディオ 28">
            <a:hlinkClick r:id="" action="ppaction://media"/>
            <a:extLst>
              <a:ext uri="{FF2B5EF4-FFF2-40B4-BE49-F238E27FC236}">
                <a16:creationId xmlns:a16="http://schemas.microsoft.com/office/drawing/2014/main" id="{23FAE1E8-67B1-B95B-6872-CFF4845581A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243130848"/>
      </p:ext>
    </p:extLst>
  </p:cSld>
  <p:clrMapOvr>
    <a:masterClrMapping/>
  </p:clrMapOvr>
  <mc:AlternateContent xmlns:mc="http://schemas.openxmlformats.org/markup-compatibility/2006">
    <mc:Choice xmlns:p14="http://schemas.microsoft.com/office/powerpoint/2010/main" Requires="p14">
      <p:transition spd="slow" p14:dur="2000" advTm="10946"/>
    </mc:Choice>
    <mc:Fallback>
      <p:transition spd="slow" advTm="109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BEDDB876-4E56-4B21-A9B6-06C4EA5DF694}"/>
              </a:ext>
            </a:extLst>
          </p:cNvPr>
          <p:cNvSpPr txBox="1">
            <a:spLocks/>
          </p:cNvSpPr>
          <p:nvPr/>
        </p:nvSpPr>
        <p:spPr>
          <a:xfrm>
            <a:off x="0" y="0"/>
            <a:ext cx="12192000" cy="723569"/>
          </a:xfrm>
          <a:prstGeom prst="rect">
            <a:avLst/>
          </a:prstGeom>
          <a:solidFill>
            <a:schemeClr val="tx1"/>
          </a:solidFill>
        </p:spPr>
        <p:txBody>
          <a:bodyPr vert="horz" lIns="91440" tIns="45720" rIns="91440" bIns="45720" rtlCol="0" anchor="b">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4000" dirty="0">
                <a:solidFill>
                  <a:schemeClr val="bg1"/>
                </a:solidFill>
                <a:latin typeface="メイリオ" panose="020B0604030504040204" pitchFamily="50" charset="-128"/>
                <a:ea typeface="メイリオ" panose="020B0604030504040204" pitchFamily="50" charset="-128"/>
              </a:rPr>
              <a:t>感染経路の確認と対策</a:t>
            </a:r>
          </a:p>
        </p:txBody>
      </p:sp>
      <p:sp>
        <p:nvSpPr>
          <p:cNvPr id="5" name="テキスト ボックス 4">
            <a:extLst>
              <a:ext uri="{FF2B5EF4-FFF2-40B4-BE49-F238E27FC236}">
                <a16:creationId xmlns:a16="http://schemas.microsoft.com/office/drawing/2014/main" id="{D14464E3-8F17-3301-606F-6356B64939EF}"/>
              </a:ext>
            </a:extLst>
          </p:cNvPr>
          <p:cNvSpPr txBox="1"/>
          <p:nvPr/>
        </p:nvSpPr>
        <p:spPr>
          <a:xfrm>
            <a:off x="239864" y="783118"/>
            <a:ext cx="11671189" cy="1323439"/>
          </a:xfrm>
          <a:prstGeom prst="rect">
            <a:avLst/>
          </a:prstGeom>
          <a:noFill/>
          <a:ln w="57150">
            <a:solidFill>
              <a:srgbClr val="00B0F0"/>
            </a:solidFill>
          </a:ln>
        </p:spPr>
        <p:txBody>
          <a:bodyPr wrap="square" rtlCol="0">
            <a:spAutoFit/>
          </a:bodyPr>
          <a:lstStyle/>
          <a:p>
            <a:r>
              <a:rPr kumimoji="1" lang="ja-JP" altLang="en-US" sz="2000" b="1" dirty="0"/>
              <a:t>Ａ氏</a:t>
            </a:r>
            <a:r>
              <a:rPr kumimoji="1" lang="ja-JP" altLang="en-US" sz="2000" dirty="0"/>
              <a:t>　－　人工透析で週</a:t>
            </a:r>
            <a:r>
              <a:rPr kumimoji="1" lang="en-US" altLang="ja-JP" sz="2000" dirty="0"/>
              <a:t>3</a:t>
            </a:r>
            <a:r>
              <a:rPr kumimoji="1" lang="ja-JP" altLang="en-US" sz="2000" dirty="0"/>
              <a:t>回通院する</a:t>
            </a:r>
            <a:r>
              <a:rPr kumimoji="1" lang="ja-JP" altLang="en-US" sz="2000" b="1" u="sng" dirty="0"/>
              <a:t>医療機関での感染</a:t>
            </a:r>
            <a:r>
              <a:rPr kumimoji="1" lang="ja-JP" altLang="en-US" sz="2000" dirty="0"/>
              <a:t>。</a:t>
            </a:r>
            <a:endParaRPr kumimoji="1" lang="en-US" altLang="ja-JP" sz="2000" dirty="0"/>
          </a:p>
          <a:p>
            <a:r>
              <a:rPr kumimoji="1" lang="ja-JP" altLang="en-US" sz="2000" dirty="0"/>
              <a:t>　 　  　　通院先でコロナ感染者が発生していた。</a:t>
            </a:r>
            <a:endParaRPr kumimoji="1" lang="en-US" altLang="ja-JP" sz="2000" dirty="0"/>
          </a:p>
          <a:p>
            <a:r>
              <a:rPr kumimoji="1" lang="ja-JP" altLang="en-US" sz="2000" dirty="0"/>
              <a:t>　  　 　　感染した患者とはベッドも離れていたこともあり、濃厚接触者には</a:t>
            </a:r>
            <a:endParaRPr kumimoji="1" lang="en-US" altLang="ja-JP" sz="2000" dirty="0"/>
          </a:p>
          <a:p>
            <a:r>
              <a:rPr kumimoji="1" lang="ja-JP" altLang="en-US" sz="2000" dirty="0"/>
              <a:t>　　　　   あたらないと検査からは漏れていた。</a:t>
            </a:r>
          </a:p>
        </p:txBody>
      </p:sp>
      <p:sp>
        <p:nvSpPr>
          <p:cNvPr id="6" name="テキスト ボックス 5">
            <a:extLst>
              <a:ext uri="{FF2B5EF4-FFF2-40B4-BE49-F238E27FC236}">
                <a16:creationId xmlns:a16="http://schemas.microsoft.com/office/drawing/2014/main" id="{10A9E89E-6410-16C2-9D94-17ABD06CA90C}"/>
              </a:ext>
            </a:extLst>
          </p:cNvPr>
          <p:cNvSpPr txBox="1"/>
          <p:nvPr/>
        </p:nvSpPr>
        <p:spPr>
          <a:xfrm>
            <a:off x="239864" y="2952500"/>
            <a:ext cx="11671188" cy="1138773"/>
          </a:xfrm>
          <a:prstGeom prst="rect">
            <a:avLst/>
          </a:prstGeom>
          <a:noFill/>
          <a:ln w="57150">
            <a:solidFill>
              <a:srgbClr val="00B0F0"/>
            </a:solidFill>
          </a:ln>
        </p:spPr>
        <p:txBody>
          <a:bodyPr wrap="square" rtlCol="0">
            <a:spAutoFit/>
          </a:bodyPr>
          <a:lstStyle/>
          <a:p>
            <a:endParaRPr kumimoji="1" lang="en-US" altLang="ja-JP" sz="2400" b="1" dirty="0"/>
          </a:p>
          <a:p>
            <a:r>
              <a:rPr kumimoji="1" lang="ja-JP" altLang="en-US" sz="2000" b="1" dirty="0"/>
              <a:t>Ｂ氏</a:t>
            </a:r>
            <a:r>
              <a:rPr kumimoji="1" lang="ja-JP" altLang="en-US" sz="2000" dirty="0"/>
              <a:t>　－　</a:t>
            </a:r>
            <a:r>
              <a:rPr kumimoji="1" lang="en-US" altLang="ja-JP" sz="2000" dirty="0"/>
              <a:t>A</a:t>
            </a:r>
            <a:r>
              <a:rPr kumimoji="1" lang="ja-JP" altLang="en-US" sz="2000" dirty="0"/>
              <a:t>氏と居室同部屋。濃厚接触者であり、</a:t>
            </a:r>
            <a:r>
              <a:rPr kumimoji="1" lang="ja-JP" altLang="en-US" sz="2000" b="1" u="sng" dirty="0"/>
              <a:t>居室内感染</a:t>
            </a:r>
            <a:r>
              <a:rPr kumimoji="1" lang="ja-JP" altLang="en-US" sz="2000" dirty="0"/>
              <a:t>。</a:t>
            </a:r>
            <a:endParaRPr kumimoji="1" lang="en-US" altLang="ja-JP" sz="2000" dirty="0"/>
          </a:p>
          <a:p>
            <a:endParaRPr kumimoji="1" lang="ja-JP" altLang="en-US" sz="2400" dirty="0"/>
          </a:p>
        </p:txBody>
      </p:sp>
      <p:sp>
        <p:nvSpPr>
          <p:cNvPr id="7" name="テキスト ボックス 6">
            <a:extLst>
              <a:ext uri="{FF2B5EF4-FFF2-40B4-BE49-F238E27FC236}">
                <a16:creationId xmlns:a16="http://schemas.microsoft.com/office/drawing/2014/main" id="{2727BC84-E49B-59E1-63D5-D96193BC0EC6}"/>
              </a:ext>
            </a:extLst>
          </p:cNvPr>
          <p:cNvSpPr txBox="1"/>
          <p:nvPr/>
        </p:nvSpPr>
        <p:spPr>
          <a:xfrm>
            <a:off x="239862" y="5351607"/>
            <a:ext cx="11671187" cy="1446550"/>
          </a:xfrm>
          <a:prstGeom prst="rect">
            <a:avLst/>
          </a:prstGeom>
          <a:noFill/>
          <a:ln w="57150">
            <a:solidFill>
              <a:srgbClr val="00B0F0"/>
            </a:solidFill>
          </a:ln>
        </p:spPr>
        <p:txBody>
          <a:bodyPr wrap="square" rtlCol="0">
            <a:spAutoFit/>
          </a:bodyPr>
          <a:lstStyle/>
          <a:p>
            <a:endParaRPr kumimoji="1" lang="en-US" altLang="ja-JP" sz="2400" b="1" dirty="0"/>
          </a:p>
          <a:p>
            <a:r>
              <a:rPr kumimoji="1" lang="ja-JP" altLang="en-US" sz="2000" b="1" dirty="0"/>
              <a:t>Ｃ氏</a:t>
            </a:r>
            <a:r>
              <a:rPr kumimoji="1" lang="ja-JP" altLang="en-US" sz="2000" dirty="0"/>
              <a:t>　－　</a:t>
            </a:r>
            <a:r>
              <a:rPr kumimoji="1" lang="en-US" altLang="ja-JP" sz="2000" dirty="0"/>
              <a:t>A</a:t>
            </a:r>
            <a:r>
              <a:rPr kumimoji="1" lang="ja-JP" altLang="en-US" sz="2000" dirty="0"/>
              <a:t>氏、</a:t>
            </a:r>
            <a:r>
              <a:rPr kumimoji="1" lang="en-US" altLang="ja-JP" sz="2000" dirty="0"/>
              <a:t>B</a:t>
            </a:r>
            <a:r>
              <a:rPr kumimoji="1" lang="ja-JP" altLang="en-US" sz="2000" dirty="0"/>
              <a:t>氏とは生活場所が異なり、交流もない。</a:t>
            </a:r>
            <a:endParaRPr kumimoji="1" lang="en-US" altLang="ja-JP" sz="2000" dirty="0"/>
          </a:p>
          <a:p>
            <a:r>
              <a:rPr kumimoji="1" lang="ja-JP" altLang="en-US" sz="2000" dirty="0"/>
              <a:t>　　　　　他に感染者が居ないことから、</a:t>
            </a:r>
            <a:r>
              <a:rPr kumimoji="1" lang="ja-JP" altLang="en-US" sz="2000" b="1" u="sng" dirty="0"/>
              <a:t>感染経路は不明</a:t>
            </a:r>
            <a:r>
              <a:rPr kumimoji="1" lang="ja-JP" altLang="en-US" sz="2000" dirty="0"/>
              <a:t>。</a:t>
            </a:r>
            <a:endParaRPr kumimoji="1" lang="en-US" altLang="ja-JP" sz="2000" dirty="0"/>
          </a:p>
          <a:p>
            <a:endParaRPr kumimoji="1" lang="ja-JP" altLang="en-US" sz="2400" dirty="0"/>
          </a:p>
        </p:txBody>
      </p:sp>
      <p:sp>
        <p:nvSpPr>
          <p:cNvPr id="2" name="テキスト ボックス 1">
            <a:extLst>
              <a:ext uri="{FF2B5EF4-FFF2-40B4-BE49-F238E27FC236}">
                <a16:creationId xmlns:a16="http://schemas.microsoft.com/office/drawing/2014/main" id="{2D181B54-3AC6-2AE5-C772-06BD3D4B7248}"/>
              </a:ext>
            </a:extLst>
          </p:cNvPr>
          <p:cNvSpPr txBox="1"/>
          <p:nvPr/>
        </p:nvSpPr>
        <p:spPr>
          <a:xfrm>
            <a:off x="239863" y="2166106"/>
            <a:ext cx="11671187" cy="646331"/>
          </a:xfrm>
          <a:prstGeom prst="rect">
            <a:avLst/>
          </a:prstGeom>
          <a:noFill/>
          <a:ln w="38100">
            <a:solidFill>
              <a:schemeClr val="accent2">
                <a:lumMod val="60000"/>
                <a:lumOff val="40000"/>
              </a:schemeClr>
            </a:solidFill>
          </a:ln>
        </p:spPr>
        <p:txBody>
          <a:bodyPr wrap="square" rtlCol="0">
            <a:spAutoFit/>
          </a:bodyPr>
          <a:lstStyle/>
          <a:p>
            <a:r>
              <a:rPr kumimoji="1" lang="ja-JP" altLang="en-US" dirty="0"/>
              <a:t>今後の対策；透析が必要な利用者は、ハイリスク者として対応する。</a:t>
            </a:r>
            <a:r>
              <a:rPr kumimoji="1" lang="ja-JP" altLang="en-US" b="1" dirty="0"/>
              <a:t>個室利用</a:t>
            </a:r>
            <a:r>
              <a:rPr kumimoji="1" lang="ja-JP" altLang="en-US" dirty="0"/>
              <a:t>とし、感染リスクが高まれば</a:t>
            </a:r>
            <a:endParaRPr kumimoji="1" lang="en-US" altLang="ja-JP" dirty="0"/>
          </a:p>
          <a:p>
            <a:r>
              <a:rPr kumimoji="1" lang="ja-JP" altLang="en-US" dirty="0"/>
              <a:t>　　　　　　そのまま居室で隔離を行う。</a:t>
            </a:r>
          </a:p>
        </p:txBody>
      </p:sp>
      <p:sp>
        <p:nvSpPr>
          <p:cNvPr id="3" name="テキスト ボックス 2">
            <a:extLst>
              <a:ext uri="{FF2B5EF4-FFF2-40B4-BE49-F238E27FC236}">
                <a16:creationId xmlns:a16="http://schemas.microsoft.com/office/drawing/2014/main" id="{FC87D26A-237A-7C41-23F3-0946D05123BC}"/>
              </a:ext>
            </a:extLst>
          </p:cNvPr>
          <p:cNvSpPr txBox="1"/>
          <p:nvPr/>
        </p:nvSpPr>
        <p:spPr>
          <a:xfrm>
            <a:off x="239863" y="4231336"/>
            <a:ext cx="11671187" cy="369332"/>
          </a:xfrm>
          <a:prstGeom prst="rect">
            <a:avLst/>
          </a:prstGeom>
          <a:noFill/>
          <a:ln w="38100">
            <a:solidFill>
              <a:schemeClr val="accent2">
                <a:lumMod val="60000"/>
                <a:lumOff val="40000"/>
              </a:schemeClr>
            </a:solidFill>
          </a:ln>
        </p:spPr>
        <p:txBody>
          <a:bodyPr wrap="square" rtlCol="0">
            <a:spAutoFit/>
          </a:bodyPr>
          <a:lstStyle/>
          <a:p>
            <a:r>
              <a:rPr kumimoji="1" lang="ja-JP" altLang="en-US" dirty="0"/>
              <a:t>今後の対応；</a:t>
            </a:r>
            <a:r>
              <a:rPr kumimoji="1" lang="ja-JP" altLang="en-US" b="1" dirty="0"/>
              <a:t>基本的な感染対策の徹底</a:t>
            </a:r>
            <a:r>
              <a:rPr kumimoji="1" lang="ja-JP" altLang="en-US" dirty="0"/>
              <a:t>。特に室内の換気が十分にできるよう徹底する。</a:t>
            </a:r>
          </a:p>
        </p:txBody>
      </p:sp>
      <p:pic>
        <p:nvPicPr>
          <p:cNvPr id="12" name="オーディオ 11">
            <a:hlinkClick r:id="" action="ppaction://media"/>
            <a:extLst>
              <a:ext uri="{FF2B5EF4-FFF2-40B4-BE49-F238E27FC236}">
                <a16:creationId xmlns:a16="http://schemas.microsoft.com/office/drawing/2014/main" id="{713A3121-BFFF-EFD2-8985-FAC6117B930D}"/>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1114894995"/>
      </p:ext>
    </p:extLst>
  </p:cSld>
  <p:clrMapOvr>
    <a:masterClrMapping/>
  </p:clrMapOvr>
  <mc:AlternateContent xmlns:mc="http://schemas.openxmlformats.org/markup-compatibility/2006">
    <mc:Choice xmlns:p14="http://schemas.microsoft.com/office/powerpoint/2010/main" Requires="p14">
      <p:transition spd="slow" p14:dur="2000" advTm="89104"/>
    </mc:Choice>
    <mc:Fallback>
      <p:transition spd="slow" advTm="891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12"/>
                </p:tgtEl>
              </p:cMediaNode>
            </p:audio>
          </p:childTnLst>
        </p:cTn>
      </p:par>
    </p:tnLst>
    <p:bldLst>
      <p:bldP spid="2" grpId="0" animBg="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F17EE45C-B5A0-C89C-7DFB-C9FE7046B566}"/>
              </a:ext>
            </a:extLst>
          </p:cNvPr>
          <p:cNvSpPr txBox="1">
            <a:spLocks/>
          </p:cNvSpPr>
          <p:nvPr/>
        </p:nvSpPr>
        <p:spPr>
          <a:xfrm>
            <a:off x="0" y="0"/>
            <a:ext cx="12192000" cy="779228"/>
          </a:xfrm>
          <a:prstGeom prst="rect">
            <a:avLst/>
          </a:prstGeom>
          <a:solidFill>
            <a:schemeClr val="tx1"/>
          </a:solidFill>
        </p:spPr>
        <p:txBody>
          <a:bodyPr vert="horz" lIns="91440" tIns="45720" rIns="91440" bIns="45720" rtlCol="0" anchor="b">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4000" dirty="0">
                <a:solidFill>
                  <a:schemeClr val="bg1"/>
                </a:solidFill>
                <a:latin typeface="メイリオ" panose="020B0604030504040204" pitchFamily="50" charset="-128"/>
                <a:ea typeface="メイリオ" panose="020B0604030504040204" pitchFamily="50" charset="-128"/>
              </a:rPr>
              <a:t>感染者「</a:t>
            </a:r>
            <a:r>
              <a:rPr lang="en-US" altLang="ja-JP" sz="4000" dirty="0">
                <a:solidFill>
                  <a:schemeClr val="bg1"/>
                </a:solidFill>
                <a:latin typeface="メイリオ" panose="020B0604030504040204" pitchFamily="50" charset="-128"/>
                <a:ea typeface="メイリオ" panose="020B0604030504040204" pitchFamily="50" charset="-128"/>
              </a:rPr>
              <a:t>C</a:t>
            </a:r>
            <a:r>
              <a:rPr lang="ja-JP" altLang="en-US" sz="4000" dirty="0">
                <a:solidFill>
                  <a:schemeClr val="bg1"/>
                </a:solidFill>
                <a:latin typeface="メイリオ" panose="020B0604030504040204" pitchFamily="50" charset="-128"/>
                <a:ea typeface="メイリオ" panose="020B0604030504040204" pitchFamily="50" charset="-128"/>
              </a:rPr>
              <a:t>氏」の感染経路の考察①</a:t>
            </a:r>
          </a:p>
        </p:txBody>
      </p:sp>
      <p:sp>
        <p:nvSpPr>
          <p:cNvPr id="5" name="テキスト ボックス 4">
            <a:extLst>
              <a:ext uri="{FF2B5EF4-FFF2-40B4-BE49-F238E27FC236}">
                <a16:creationId xmlns:a16="http://schemas.microsoft.com/office/drawing/2014/main" id="{96BF4283-9B9D-D57C-28CE-338FD318F3F4}"/>
              </a:ext>
            </a:extLst>
          </p:cNvPr>
          <p:cNvSpPr txBox="1"/>
          <p:nvPr/>
        </p:nvSpPr>
        <p:spPr>
          <a:xfrm>
            <a:off x="133846" y="895090"/>
            <a:ext cx="11969364" cy="5539978"/>
          </a:xfrm>
          <a:prstGeom prst="rect">
            <a:avLst/>
          </a:prstGeom>
          <a:noFill/>
        </p:spPr>
        <p:txBody>
          <a:bodyPr wrap="square" rtlCol="0">
            <a:spAutoFit/>
          </a:bodyPr>
          <a:lstStyle/>
          <a:p>
            <a:r>
              <a:rPr kumimoji="1" lang="en-US" altLang="ja-JP" sz="2400" b="1" dirty="0"/>
              <a:t>C</a:t>
            </a:r>
            <a:r>
              <a:rPr kumimoji="1" lang="ja-JP" altLang="en-US" sz="2400" b="1" dirty="0"/>
              <a:t>氏の生活環境と</a:t>
            </a:r>
            <a:r>
              <a:rPr kumimoji="1" lang="en-US" altLang="ja-JP" sz="2400" b="1" dirty="0"/>
              <a:t>A</a:t>
            </a:r>
            <a:r>
              <a:rPr kumimoji="1" lang="ja-JP" altLang="en-US" sz="2400" b="1" dirty="0"/>
              <a:t>氏・</a:t>
            </a:r>
            <a:r>
              <a:rPr kumimoji="1" lang="en-US" altLang="ja-JP" sz="2400" b="1" dirty="0"/>
              <a:t>B</a:t>
            </a:r>
            <a:r>
              <a:rPr kumimoji="1" lang="ja-JP" altLang="en-US" sz="2400" b="1" dirty="0"/>
              <a:t>氏との接点について</a:t>
            </a:r>
            <a:endParaRPr kumimoji="1" lang="en-US" altLang="ja-JP" sz="2400" b="1" dirty="0"/>
          </a:p>
          <a:p>
            <a:endParaRPr lang="en-US" altLang="ja-JP" dirty="0"/>
          </a:p>
          <a:p>
            <a:r>
              <a:rPr kumimoji="1" lang="ja-JP" altLang="en-US" sz="2000" dirty="0"/>
              <a:t>　　</a:t>
            </a:r>
            <a:r>
              <a:rPr kumimoji="1" lang="en-US" altLang="ja-JP" sz="2000" dirty="0"/>
              <a:t>1</a:t>
            </a:r>
            <a:r>
              <a:rPr kumimoji="1" lang="ja-JP" altLang="en-US" sz="2000" dirty="0"/>
              <a:t>．</a:t>
            </a:r>
            <a:r>
              <a:rPr kumimoji="1" lang="en-US" altLang="ja-JP" sz="2000" dirty="0"/>
              <a:t>C</a:t>
            </a:r>
            <a:r>
              <a:rPr kumimoji="1" lang="ja-JP" altLang="en-US" sz="2000" dirty="0"/>
              <a:t>氏の居室は女性棟であり、男性棟に位置する</a:t>
            </a:r>
            <a:r>
              <a:rPr kumimoji="1" lang="en-US" altLang="ja-JP" sz="2000" dirty="0"/>
              <a:t>A</a:t>
            </a:r>
            <a:r>
              <a:rPr kumimoji="1" lang="ja-JP" altLang="en-US" sz="2000" dirty="0"/>
              <a:t>氏と</a:t>
            </a:r>
            <a:r>
              <a:rPr kumimoji="1" lang="en-US" altLang="ja-JP" sz="2000" dirty="0"/>
              <a:t>B</a:t>
            </a:r>
            <a:r>
              <a:rPr kumimoji="1" lang="ja-JP" altLang="en-US" sz="2000" dirty="0"/>
              <a:t>氏の居室までは距離がある。</a:t>
            </a:r>
            <a:endParaRPr kumimoji="1" lang="en-US" altLang="ja-JP" sz="2000" dirty="0"/>
          </a:p>
          <a:p>
            <a:r>
              <a:rPr lang="ja-JP" altLang="en-US" sz="2000" dirty="0"/>
              <a:t>　　</a:t>
            </a:r>
            <a:r>
              <a:rPr lang="en-US" altLang="ja-JP" sz="2000" dirty="0"/>
              <a:t>2</a:t>
            </a:r>
            <a:r>
              <a:rPr lang="ja-JP" altLang="en-US" sz="2000" dirty="0"/>
              <a:t>．</a:t>
            </a:r>
            <a:r>
              <a:rPr lang="en-US" altLang="ja-JP" sz="2000" dirty="0"/>
              <a:t>C</a:t>
            </a:r>
            <a:r>
              <a:rPr lang="ja-JP" altLang="en-US" sz="2000" dirty="0"/>
              <a:t>氏の食事席は、</a:t>
            </a:r>
            <a:r>
              <a:rPr lang="en-US" altLang="ja-JP" sz="2000" dirty="0"/>
              <a:t>A</a:t>
            </a:r>
            <a:r>
              <a:rPr lang="ja-JP" altLang="en-US" sz="2000" dirty="0"/>
              <a:t>氏の食事席とは別のテーブルである。</a:t>
            </a:r>
            <a:r>
              <a:rPr lang="en-US" altLang="ja-JP" sz="2000" dirty="0"/>
              <a:t>B</a:t>
            </a:r>
            <a:r>
              <a:rPr lang="ja-JP" altLang="en-US" sz="2000" dirty="0"/>
              <a:t>氏の食事席も別のテーブルである。</a:t>
            </a:r>
            <a:endParaRPr lang="en-US" altLang="ja-JP" sz="2000" dirty="0"/>
          </a:p>
          <a:p>
            <a:r>
              <a:rPr lang="ja-JP" altLang="en-US" sz="2000" dirty="0"/>
              <a:t>　　</a:t>
            </a:r>
            <a:r>
              <a:rPr lang="en-US" altLang="ja-JP" sz="2000" dirty="0"/>
              <a:t>3</a:t>
            </a:r>
            <a:r>
              <a:rPr lang="ja-JP" altLang="en-US" sz="2000" dirty="0"/>
              <a:t>．</a:t>
            </a:r>
            <a:r>
              <a:rPr lang="en-US" altLang="ja-JP" sz="2000" dirty="0"/>
              <a:t>C</a:t>
            </a:r>
            <a:r>
              <a:rPr lang="ja-JP" altLang="en-US" sz="2000" dirty="0"/>
              <a:t>氏は</a:t>
            </a:r>
            <a:r>
              <a:rPr lang="en-US" altLang="ja-JP" sz="2000" dirty="0"/>
              <a:t>A</a:t>
            </a:r>
            <a:r>
              <a:rPr lang="ja-JP" altLang="en-US" sz="2000" dirty="0"/>
              <a:t>氏、</a:t>
            </a:r>
            <a:r>
              <a:rPr lang="en-US" altLang="ja-JP" sz="2000" dirty="0"/>
              <a:t>B</a:t>
            </a:r>
            <a:r>
              <a:rPr lang="ja-JP" altLang="en-US" sz="2000" dirty="0"/>
              <a:t>氏と交流することはなく、挨拶さえ交わしているか不明である。</a:t>
            </a:r>
            <a:endParaRPr lang="en-US" altLang="ja-JP" sz="2000" dirty="0"/>
          </a:p>
          <a:p>
            <a:endParaRPr lang="en-US" altLang="ja-JP" sz="1600" dirty="0"/>
          </a:p>
          <a:p>
            <a:r>
              <a:rPr lang="ja-JP" altLang="en-US" dirty="0"/>
              <a:t>　上記の状況から、感染する程の接触があったとは思えない。</a:t>
            </a:r>
            <a:endParaRPr lang="en-US" altLang="ja-JP" dirty="0"/>
          </a:p>
          <a:p>
            <a:endParaRPr lang="en-US" altLang="ja-JP" dirty="0"/>
          </a:p>
          <a:p>
            <a:r>
              <a:rPr lang="en-US" altLang="ja-JP" sz="2400" b="1" dirty="0"/>
              <a:t>A</a:t>
            </a:r>
            <a:r>
              <a:rPr lang="ja-JP" altLang="en-US" sz="2400" b="1" dirty="0"/>
              <a:t>氏</a:t>
            </a:r>
            <a:r>
              <a:rPr lang="en-US" altLang="ja-JP" sz="2400" b="1" dirty="0"/>
              <a:t>B</a:t>
            </a:r>
            <a:r>
              <a:rPr lang="ja-JP" altLang="en-US" sz="2400" b="1" dirty="0"/>
              <a:t>氏以外の第三者の感染源を否定する理由</a:t>
            </a:r>
            <a:endParaRPr lang="en-US" altLang="ja-JP" sz="2400" b="1" dirty="0"/>
          </a:p>
          <a:p>
            <a:endParaRPr lang="en-US" altLang="ja-JP" dirty="0"/>
          </a:p>
          <a:p>
            <a:r>
              <a:rPr lang="ja-JP" altLang="en-US" sz="2000" dirty="0"/>
              <a:t>　　１．新型コロナウィルス感染判明前</a:t>
            </a:r>
            <a:r>
              <a:rPr lang="en-US" altLang="ja-JP" sz="2000" dirty="0"/>
              <a:t>1</a:t>
            </a:r>
            <a:r>
              <a:rPr lang="ja-JP" altLang="en-US" sz="2000" dirty="0"/>
              <a:t>～</a:t>
            </a:r>
            <a:r>
              <a:rPr lang="en-US" altLang="ja-JP" sz="2000" dirty="0"/>
              <a:t>2</a:t>
            </a:r>
            <a:r>
              <a:rPr lang="ja-JP" altLang="en-US" sz="2000" dirty="0"/>
              <a:t>か月以上外出していない。</a:t>
            </a:r>
            <a:r>
              <a:rPr lang="en-US" altLang="ja-JP" sz="2000" dirty="0"/>
              <a:t>※</a:t>
            </a:r>
            <a:r>
              <a:rPr lang="ja-JP" altLang="en-US" sz="2000" dirty="0"/>
              <a:t>病院受診は職員が代行。</a:t>
            </a:r>
            <a:endParaRPr lang="en-US" altLang="ja-JP" sz="2000" dirty="0"/>
          </a:p>
          <a:p>
            <a:r>
              <a:rPr lang="ja-JP" altLang="en-US" sz="2000" dirty="0"/>
              <a:t>　　２．主は</a:t>
            </a:r>
            <a:r>
              <a:rPr lang="en-US" altLang="ja-JP" sz="2000" dirty="0"/>
              <a:t>ADL</a:t>
            </a:r>
            <a:r>
              <a:rPr lang="ja-JP" altLang="en-US" sz="2000" dirty="0"/>
              <a:t>の低下、体力も落ち、動きも緩慢であるため日中は居室で過ごしており、他者と</a:t>
            </a:r>
            <a:endParaRPr lang="en-US" altLang="ja-JP" sz="2000" dirty="0"/>
          </a:p>
          <a:p>
            <a:r>
              <a:rPr lang="ja-JP" altLang="en-US" sz="2000" dirty="0"/>
              <a:t>　　　　ふれあう機会は少ない。来寮者との接触も無い。</a:t>
            </a:r>
            <a:endParaRPr lang="en-US" altLang="ja-JP" sz="2000" dirty="0"/>
          </a:p>
          <a:p>
            <a:r>
              <a:rPr lang="ja-JP" altLang="en-US" sz="2000" dirty="0"/>
              <a:t>　　３．歩行器使用のため館内移動は職員見守りとし、エレベーターのボタン押しや食堂引き戸</a:t>
            </a:r>
            <a:endParaRPr lang="en-US" altLang="ja-JP" sz="2000" dirty="0"/>
          </a:p>
          <a:p>
            <a:r>
              <a:rPr lang="ja-JP" altLang="en-US" sz="2000" dirty="0"/>
              <a:t>　　　　開閉は職員が対応しており、廊下の手摺りも含め壁や引き戸に触れることは少ない。</a:t>
            </a:r>
            <a:endParaRPr lang="en-US" altLang="ja-JP" sz="2000" dirty="0"/>
          </a:p>
          <a:p>
            <a:r>
              <a:rPr lang="ja-JP" altLang="en-US" sz="2000" dirty="0"/>
              <a:t>　　 </a:t>
            </a:r>
            <a:r>
              <a:rPr lang="en-US" altLang="ja-JP" sz="2000" dirty="0"/>
              <a:t>4</a:t>
            </a:r>
            <a:r>
              <a:rPr lang="ja-JP" altLang="en-US" sz="2000" dirty="0"/>
              <a:t>．Ｃ氏以外に感染が広がっていないこと。</a:t>
            </a:r>
            <a:endParaRPr lang="en-US" altLang="ja-JP" sz="2000" dirty="0"/>
          </a:p>
          <a:p>
            <a:endParaRPr lang="en-US" altLang="ja-JP" sz="2000" dirty="0"/>
          </a:p>
          <a:p>
            <a:r>
              <a:rPr lang="ja-JP" altLang="en-US" dirty="0"/>
              <a:t>　　</a:t>
            </a:r>
            <a:endParaRPr lang="en-US" altLang="ja-JP" dirty="0"/>
          </a:p>
        </p:txBody>
      </p:sp>
      <p:sp>
        <p:nvSpPr>
          <p:cNvPr id="2" name="四角形: 角を丸くする 1">
            <a:extLst>
              <a:ext uri="{FF2B5EF4-FFF2-40B4-BE49-F238E27FC236}">
                <a16:creationId xmlns:a16="http://schemas.microsoft.com/office/drawing/2014/main" id="{DD312368-E054-E73E-9D19-C99CACEA4941}"/>
              </a:ext>
            </a:extLst>
          </p:cNvPr>
          <p:cNvSpPr/>
          <p:nvPr/>
        </p:nvSpPr>
        <p:spPr>
          <a:xfrm>
            <a:off x="359134" y="1439024"/>
            <a:ext cx="11473732" cy="1192696"/>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四角形: 角を丸くする 2">
            <a:extLst>
              <a:ext uri="{FF2B5EF4-FFF2-40B4-BE49-F238E27FC236}">
                <a16:creationId xmlns:a16="http://schemas.microsoft.com/office/drawing/2014/main" id="{BD696139-050A-9DF4-8B83-6C8B0EB926DC}"/>
              </a:ext>
            </a:extLst>
          </p:cNvPr>
          <p:cNvSpPr/>
          <p:nvPr/>
        </p:nvSpPr>
        <p:spPr>
          <a:xfrm>
            <a:off x="359133" y="3711244"/>
            <a:ext cx="11473733" cy="2135803"/>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DA971313-849B-B93A-127F-183EE31E686F}"/>
              </a:ext>
            </a:extLst>
          </p:cNvPr>
          <p:cNvSpPr txBox="1"/>
          <p:nvPr/>
        </p:nvSpPr>
        <p:spPr>
          <a:xfrm>
            <a:off x="111317" y="6236635"/>
            <a:ext cx="11969364" cy="492443"/>
          </a:xfrm>
          <a:prstGeom prst="rect">
            <a:avLst/>
          </a:prstGeom>
          <a:noFill/>
        </p:spPr>
        <p:txBody>
          <a:bodyPr wrap="square" rtlCol="0">
            <a:spAutoFit/>
          </a:bodyPr>
          <a:lstStyle/>
          <a:p>
            <a:pPr algn="ctr"/>
            <a:r>
              <a:rPr lang="ja-JP" altLang="en-US" sz="2600" b="1" dirty="0">
                <a:solidFill>
                  <a:srgbClr val="FF0000"/>
                </a:solidFill>
              </a:rPr>
              <a:t>上記の状況を考慮すると、</a:t>
            </a:r>
            <a:r>
              <a:rPr lang="en-US" altLang="ja-JP" sz="2600" b="1" dirty="0">
                <a:solidFill>
                  <a:srgbClr val="FF0000"/>
                </a:solidFill>
              </a:rPr>
              <a:t>C</a:t>
            </a:r>
            <a:r>
              <a:rPr lang="ja-JP" altLang="en-US" sz="2600" b="1" dirty="0">
                <a:solidFill>
                  <a:srgbClr val="FF0000"/>
                </a:solidFill>
              </a:rPr>
              <a:t>氏が感染する機会は特別な条件下に限られてくる</a:t>
            </a:r>
            <a:endParaRPr lang="en-US" altLang="ja-JP" sz="2600" b="1" dirty="0">
              <a:solidFill>
                <a:srgbClr val="FF0000"/>
              </a:solidFill>
            </a:endParaRPr>
          </a:p>
        </p:txBody>
      </p:sp>
      <p:pic>
        <p:nvPicPr>
          <p:cNvPr id="12" name="オーディオ 11">
            <a:hlinkClick r:id="" action="ppaction://media"/>
            <a:extLst>
              <a:ext uri="{FF2B5EF4-FFF2-40B4-BE49-F238E27FC236}">
                <a16:creationId xmlns:a16="http://schemas.microsoft.com/office/drawing/2014/main" id="{915546C4-2B48-1F4C-EF3A-0F76D2AD3FD0}"/>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1586674497"/>
      </p:ext>
    </p:extLst>
  </p:cSld>
  <p:clrMapOvr>
    <a:masterClrMapping/>
  </p:clrMapOvr>
  <mc:AlternateContent xmlns:mc="http://schemas.openxmlformats.org/markup-compatibility/2006">
    <mc:Choice xmlns:p14="http://schemas.microsoft.com/office/powerpoint/2010/main" Requires="p14">
      <p:transition spd="slow" p14:dur="2000" advTm="63330"/>
    </mc:Choice>
    <mc:Fallback>
      <p:transition spd="slow" advTm="633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12"/>
                </p:tgtEl>
              </p:cMediaNode>
            </p:audio>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BB93366B-729D-9253-A3A8-E5C8888A0E45}"/>
              </a:ext>
            </a:extLst>
          </p:cNvPr>
          <p:cNvSpPr txBox="1"/>
          <p:nvPr/>
        </p:nvSpPr>
        <p:spPr>
          <a:xfrm>
            <a:off x="172275" y="1372360"/>
            <a:ext cx="11847443" cy="4216539"/>
          </a:xfrm>
          <a:prstGeom prst="rect">
            <a:avLst/>
          </a:prstGeom>
          <a:noFill/>
        </p:spPr>
        <p:txBody>
          <a:bodyPr wrap="square" rtlCol="0">
            <a:spAutoFit/>
          </a:bodyPr>
          <a:lstStyle/>
          <a:p>
            <a:r>
              <a:rPr lang="en-US" altLang="ja-JP" sz="2800" b="1" dirty="0"/>
              <a:t>A</a:t>
            </a:r>
            <a:r>
              <a:rPr lang="ja-JP" altLang="en-US" sz="2800" b="1" dirty="0"/>
              <a:t>氏との接点「</a:t>
            </a:r>
            <a:r>
              <a:rPr kumimoji="1" lang="ja-JP" altLang="en-US" sz="2800" b="1" dirty="0"/>
              <a:t>医務室での点眼処置」</a:t>
            </a:r>
            <a:endParaRPr kumimoji="1" lang="en-US" altLang="ja-JP" sz="2800" b="1" dirty="0"/>
          </a:p>
          <a:p>
            <a:r>
              <a:rPr kumimoji="1" lang="ja-JP" altLang="en-US" sz="2000" dirty="0"/>
              <a:t>→　医務室での</a:t>
            </a:r>
            <a:r>
              <a:rPr kumimoji="1" lang="ja-JP" altLang="en-US" sz="2000" b="1" dirty="0"/>
              <a:t>「点眼」</a:t>
            </a:r>
            <a:r>
              <a:rPr kumimoji="1" lang="ja-JP" altLang="en-US" sz="2000" dirty="0"/>
              <a:t>が</a:t>
            </a:r>
            <a:r>
              <a:rPr kumimoji="1" lang="en-US" altLang="ja-JP" sz="2000" dirty="0"/>
              <a:t>A</a:t>
            </a:r>
            <a:r>
              <a:rPr kumimoji="1" lang="ja-JP" altLang="en-US" sz="2000" dirty="0"/>
              <a:t>氏との唯一の接点として挙がる。　　　　</a:t>
            </a:r>
            <a:endParaRPr kumimoji="1" lang="en-US" altLang="ja-JP" sz="2000" dirty="0"/>
          </a:p>
          <a:p>
            <a:r>
              <a:rPr kumimoji="1" lang="ja-JP" altLang="en-US" sz="2000" dirty="0"/>
              <a:t>　　</a:t>
            </a:r>
            <a:r>
              <a:rPr kumimoji="1" lang="en-US" altLang="ja-JP" sz="2000" dirty="0"/>
              <a:t>C</a:t>
            </a:r>
            <a:r>
              <a:rPr kumimoji="1" lang="ja-JP" altLang="en-US" sz="2000" dirty="0"/>
              <a:t>氏は白内障治療のため、点眼薬が処方されている。自身での点眼が困難であるため医務室内　</a:t>
            </a:r>
            <a:endParaRPr kumimoji="1" lang="en-US" altLang="ja-JP" sz="2000" dirty="0"/>
          </a:p>
          <a:p>
            <a:r>
              <a:rPr kumimoji="1" lang="ja-JP" altLang="en-US" sz="2000" dirty="0"/>
              <a:t>　　処置を行っている。この点眼対応者に</a:t>
            </a:r>
            <a:r>
              <a:rPr kumimoji="1" lang="en-US" altLang="ja-JP" sz="2000" dirty="0"/>
              <a:t>A</a:t>
            </a:r>
            <a:r>
              <a:rPr kumimoji="1" lang="ja-JP" altLang="en-US" sz="2000" dirty="0"/>
              <a:t>氏も含まれている。（</a:t>
            </a:r>
            <a:r>
              <a:rPr kumimoji="1" lang="en-US" altLang="ja-JP" sz="2000" dirty="0"/>
              <a:t>A</a:t>
            </a:r>
            <a:r>
              <a:rPr kumimoji="1" lang="ja-JP" altLang="en-US" sz="2000" dirty="0"/>
              <a:t>氏と</a:t>
            </a:r>
            <a:r>
              <a:rPr kumimoji="1" lang="en-US" altLang="ja-JP" sz="2000" dirty="0"/>
              <a:t>C</a:t>
            </a:r>
            <a:r>
              <a:rPr kumimoji="1" lang="ja-JP" altLang="en-US" sz="2000" dirty="0"/>
              <a:t>氏と他利用者の３名）</a:t>
            </a:r>
            <a:endParaRPr kumimoji="1" lang="en-US" altLang="ja-JP" sz="2000" dirty="0"/>
          </a:p>
          <a:p>
            <a:r>
              <a:rPr kumimoji="1" lang="ja-JP" altLang="en-US" sz="2000" dirty="0"/>
              <a:t>　　　　</a:t>
            </a:r>
            <a:endParaRPr kumimoji="1" lang="en-US" altLang="ja-JP" sz="2000" dirty="0"/>
          </a:p>
          <a:p>
            <a:r>
              <a:rPr kumimoji="1" lang="ja-JP" altLang="en-US" sz="2000" dirty="0"/>
              <a:t>　　点眼は職員が対応している。対象者の下まぶた付近を引き下げ眼球が広く見えるようにして処置</a:t>
            </a:r>
            <a:endParaRPr kumimoji="1" lang="en-US" altLang="ja-JP" sz="2000" dirty="0"/>
          </a:p>
          <a:p>
            <a:r>
              <a:rPr kumimoji="1" lang="ja-JP" altLang="en-US" sz="2000" dirty="0"/>
              <a:t>　　する。</a:t>
            </a:r>
            <a:endParaRPr kumimoji="1" lang="en-US" altLang="ja-JP" sz="2000" dirty="0"/>
          </a:p>
          <a:p>
            <a:endParaRPr lang="en-US" altLang="ja-JP" sz="2000" dirty="0"/>
          </a:p>
          <a:p>
            <a:r>
              <a:rPr kumimoji="1" lang="ja-JP" altLang="en-US" sz="2000" dirty="0"/>
              <a:t>　　清潔にして対応することが基本であるが、触れた手の洗浄や消毒が不十分で、そのまま次の利用</a:t>
            </a:r>
            <a:endParaRPr kumimoji="1" lang="en-US" altLang="ja-JP" sz="2000" dirty="0"/>
          </a:p>
          <a:p>
            <a:r>
              <a:rPr kumimoji="1" lang="ja-JP" altLang="en-US" sz="2000" dirty="0"/>
              <a:t>　　者の対応をしていれば、職員が媒介者となることは考えられる。</a:t>
            </a:r>
            <a:endParaRPr kumimoji="1" lang="en-US" altLang="ja-JP" sz="2000" dirty="0"/>
          </a:p>
          <a:p>
            <a:endParaRPr lang="en-US" altLang="ja-JP" sz="2000" b="1" u="sng" dirty="0"/>
          </a:p>
          <a:p>
            <a:r>
              <a:rPr kumimoji="1" lang="ja-JP" altLang="en-US" sz="2000" dirty="0"/>
              <a:t>　　</a:t>
            </a:r>
            <a:r>
              <a:rPr kumimoji="1" lang="en-US" altLang="ja-JP" sz="2000" dirty="0"/>
              <a:t>A</a:t>
            </a:r>
            <a:r>
              <a:rPr kumimoji="1" lang="ja-JP" altLang="en-US" sz="2000" dirty="0"/>
              <a:t>氏、</a:t>
            </a:r>
            <a:r>
              <a:rPr kumimoji="1" lang="en-US" altLang="ja-JP" sz="2000" dirty="0"/>
              <a:t>C</a:t>
            </a:r>
            <a:r>
              <a:rPr kumimoji="1" lang="ja-JP" altLang="en-US" sz="2000" dirty="0"/>
              <a:t>氏の順に処置するといった偶然が重なったのならば、そこに</a:t>
            </a:r>
            <a:r>
              <a:rPr kumimoji="1" lang="ja-JP" altLang="en-US" sz="2000" b="1" u="sng" dirty="0"/>
              <a:t>感染リスクは存在すると言え</a:t>
            </a:r>
            <a:endParaRPr kumimoji="1" lang="en-US" altLang="ja-JP" sz="2000" b="1" u="sng" dirty="0"/>
          </a:p>
          <a:p>
            <a:r>
              <a:rPr kumimoji="1" lang="ja-JP" altLang="en-US" sz="2000" dirty="0"/>
              <a:t>　　</a:t>
            </a:r>
            <a:r>
              <a:rPr kumimoji="1" lang="ja-JP" altLang="en-US" sz="2000" b="1" u="sng" dirty="0"/>
              <a:t>る</a:t>
            </a:r>
            <a:r>
              <a:rPr kumimoji="1" lang="ja-JP" altLang="en-US" sz="2000" b="1" dirty="0"/>
              <a:t>。</a:t>
            </a:r>
            <a:endParaRPr kumimoji="1" lang="ja-JP" altLang="en-US" sz="2000" dirty="0"/>
          </a:p>
        </p:txBody>
      </p:sp>
      <p:sp>
        <p:nvSpPr>
          <p:cNvPr id="3" name="テキスト ボックス 2">
            <a:extLst>
              <a:ext uri="{FF2B5EF4-FFF2-40B4-BE49-F238E27FC236}">
                <a16:creationId xmlns:a16="http://schemas.microsoft.com/office/drawing/2014/main" id="{C83E1422-A353-BECB-DAD7-9B04FC823A45}"/>
              </a:ext>
            </a:extLst>
          </p:cNvPr>
          <p:cNvSpPr txBox="1"/>
          <p:nvPr/>
        </p:nvSpPr>
        <p:spPr>
          <a:xfrm>
            <a:off x="172276" y="814184"/>
            <a:ext cx="11847443" cy="523220"/>
          </a:xfrm>
          <a:prstGeom prst="rect">
            <a:avLst/>
          </a:prstGeom>
          <a:solidFill>
            <a:srgbClr val="FFFF00"/>
          </a:solidFill>
          <a:ln>
            <a:noFill/>
          </a:ln>
        </p:spPr>
        <p:txBody>
          <a:bodyPr wrap="square" rtlCol="0">
            <a:spAutoFit/>
          </a:bodyPr>
          <a:lstStyle/>
          <a:p>
            <a:r>
              <a:rPr kumimoji="1" lang="ja-JP" altLang="en-US" sz="2800" dirty="0"/>
              <a:t>介護スタッフ、看護師等職員の意見を元にした感染場面の考察</a:t>
            </a:r>
          </a:p>
        </p:txBody>
      </p:sp>
      <p:sp>
        <p:nvSpPr>
          <p:cNvPr id="5" name="タイトル 1">
            <a:extLst>
              <a:ext uri="{FF2B5EF4-FFF2-40B4-BE49-F238E27FC236}">
                <a16:creationId xmlns:a16="http://schemas.microsoft.com/office/drawing/2014/main" id="{64594C9B-FFF8-2947-BBA7-8ABE25FD1F3E}"/>
              </a:ext>
            </a:extLst>
          </p:cNvPr>
          <p:cNvSpPr txBox="1">
            <a:spLocks/>
          </p:cNvSpPr>
          <p:nvPr/>
        </p:nvSpPr>
        <p:spPr>
          <a:xfrm>
            <a:off x="0" y="0"/>
            <a:ext cx="12192000" cy="779228"/>
          </a:xfrm>
          <a:prstGeom prst="rect">
            <a:avLst/>
          </a:prstGeom>
          <a:solidFill>
            <a:schemeClr val="tx1"/>
          </a:solidFill>
        </p:spPr>
        <p:txBody>
          <a:bodyPr vert="horz" lIns="91440" tIns="45720" rIns="91440" bIns="45720" rtlCol="0" anchor="b">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4000" dirty="0">
                <a:solidFill>
                  <a:schemeClr val="bg1"/>
                </a:solidFill>
                <a:latin typeface="メイリオ" panose="020B0604030504040204" pitchFamily="50" charset="-128"/>
                <a:ea typeface="メイリオ" panose="020B0604030504040204" pitchFamily="50" charset="-128"/>
              </a:rPr>
              <a:t>感染者「</a:t>
            </a:r>
            <a:r>
              <a:rPr lang="en-US" altLang="ja-JP" sz="4000" dirty="0">
                <a:solidFill>
                  <a:schemeClr val="bg1"/>
                </a:solidFill>
                <a:latin typeface="メイリオ" panose="020B0604030504040204" pitchFamily="50" charset="-128"/>
                <a:ea typeface="メイリオ" panose="020B0604030504040204" pitchFamily="50" charset="-128"/>
              </a:rPr>
              <a:t>C</a:t>
            </a:r>
            <a:r>
              <a:rPr lang="ja-JP" altLang="en-US" sz="4000" dirty="0">
                <a:solidFill>
                  <a:schemeClr val="bg1"/>
                </a:solidFill>
                <a:latin typeface="メイリオ" panose="020B0604030504040204" pitchFamily="50" charset="-128"/>
                <a:ea typeface="メイリオ" panose="020B0604030504040204" pitchFamily="50" charset="-128"/>
              </a:rPr>
              <a:t>氏」の感染経路の考察②</a:t>
            </a:r>
          </a:p>
        </p:txBody>
      </p:sp>
      <p:sp>
        <p:nvSpPr>
          <p:cNvPr id="6" name="テキスト ボックス 5">
            <a:extLst>
              <a:ext uri="{FF2B5EF4-FFF2-40B4-BE49-F238E27FC236}">
                <a16:creationId xmlns:a16="http://schemas.microsoft.com/office/drawing/2014/main" id="{B1919752-4D62-3FA8-C3D5-9BA7FEEEB30C}"/>
              </a:ext>
            </a:extLst>
          </p:cNvPr>
          <p:cNvSpPr txBox="1"/>
          <p:nvPr/>
        </p:nvSpPr>
        <p:spPr>
          <a:xfrm>
            <a:off x="260402" y="5903087"/>
            <a:ext cx="11671187" cy="830997"/>
          </a:xfrm>
          <a:prstGeom prst="rect">
            <a:avLst/>
          </a:prstGeom>
          <a:noFill/>
          <a:ln w="38100">
            <a:solidFill>
              <a:schemeClr val="accent2">
                <a:lumMod val="60000"/>
                <a:lumOff val="40000"/>
              </a:schemeClr>
            </a:solidFill>
          </a:ln>
        </p:spPr>
        <p:txBody>
          <a:bodyPr wrap="square" rtlCol="0">
            <a:spAutoFit/>
          </a:bodyPr>
          <a:lstStyle/>
          <a:p>
            <a:r>
              <a:rPr kumimoji="1" lang="ja-JP" altLang="en-US" sz="2400" dirty="0"/>
              <a:t>今後の対応；利用者対応時の清潔確保を徹底する。手洗い手指消毒に加え、個別に　　</a:t>
            </a:r>
            <a:endParaRPr kumimoji="1" lang="en-US" altLang="ja-JP" sz="2400" dirty="0"/>
          </a:p>
          <a:p>
            <a:r>
              <a:rPr kumimoji="1" lang="ja-JP" altLang="en-US" sz="2400" dirty="0"/>
              <a:t>　　　　　　使い捨て手袋を使用する。</a:t>
            </a:r>
            <a:endParaRPr kumimoji="1" lang="ja-JP" altLang="en-US" dirty="0"/>
          </a:p>
        </p:txBody>
      </p:sp>
      <p:pic>
        <p:nvPicPr>
          <p:cNvPr id="8" name="オーディオ 7">
            <a:hlinkClick r:id="" action="ppaction://media"/>
            <a:extLst>
              <a:ext uri="{FF2B5EF4-FFF2-40B4-BE49-F238E27FC236}">
                <a16:creationId xmlns:a16="http://schemas.microsoft.com/office/drawing/2014/main" id="{4ECDC4E4-276A-224D-76D3-DB0C17B8BF93}"/>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3394261868"/>
      </p:ext>
    </p:extLst>
  </p:cSld>
  <p:clrMapOvr>
    <a:masterClrMapping/>
  </p:clrMapOvr>
  <mc:AlternateContent xmlns:mc="http://schemas.openxmlformats.org/markup-compatibility/2006">
    <mc:Choice xmlns:p14="http://schemas.microsoft.com/office/powerpoint/2010/main" Requires="p14">
      <p:transition spd="slow" p14:dur="2000" advTm="65211"/>
    </mc:Choice>
    <mc:Fallback>
      <p:transition spd="slow" advTm="652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8"/>
                </p:tgtEl>
              </p:cMediaNode>
            </p:audio>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D43ECBF-951D-937D-D002-7A7D5BC3CF6D}"/>
              </a:ext>
            </a:extLst>
          </p:cNvPr>
          <p:cNvSpPr>
            <a:spLocks noGrp="1"/>
          </p:cNvSpPr>
          <p:nvPr>
            <p:ph type="title"/>
          </p:nvPr>
        </p:nvSpPr>
        <p:spPr>
          <a:xfrm>
            <a:off x="0" y="0"/>
            <a:ext cx="12192000" cy="834887"/>
          </a:xfrm>
          <a:solidFill>
            <a:schemeClr val="tx1"/>
          </a:solidFill>
        </p:spPr>
        <p:txBody>
          <a:bodyPr anchor="b"/>
          <a:lstStyle/>
          <a:p>
            <a:r>
              <a:rPr kumimoji="1" lang="ja-JP" altLang="en-US" dirty="0">
                <a:solidFill>
                  <a:schemeClr val="bg1"/>
                </a:solidFill>
                <a:latin typeface="メイリオ" panose="020B0604030504040204" pitchFamily="50" charset="-128"/>
                <a:ea typeface="メイリオ" panose="020B0604030504040204" pitchFamily="50" charset="-128"/>
              </a:rPr>
              <a:t>新型コロナウィルスの施設内感染について③</a:t>
            </a:r>
          </a:p>
        </p:txBody>
      </p:sp>
      <p:sp>
        <p:nvSpPr>
          <p:cNvPr id="3" name="コンテンツ プレースホルダー 2">
            <a:extLst>
              <a:ext uri="{FF2B5EF4-FFF2-40B4-BE49-F238E27FC236}">
                <a16:creationId xmlns:a16="http://schemas.microsoft.com/office/drawing/2014/main" id="{8CC9C1A5-B9DA-2F15-F1AD-3C13B23ACA1D}"/>
              </a:ext>
            </a:extLst>
          </p:cNvPr>
          <p:cNvSpPr>
            <a:spLocks noGrp="1"/>
          </p:cNvSpPr>
          <p:nvPr>
            <p:ph idx="1"/>
          </p:nvPr>
        </p:nvSpPr>
        <p:spPr>
          <a:xfrm>
            <a:off x="351625" y="993913"/>
            <a:ext cx="11065786" cy="5604669"/>
          </a:xfrm>
        </p:spPr>
        <p:txBody>
          <a:bodyPr>
            <a:normAutofit/>
          </a:bodyPr>
          <a:lstStyle/>
          <a:p>
            <a:pPr marL="0" indent="0">
              <a:buNone/>
            </a:pPr>
            <a:endParaRPr lang="en-US" altLang="ja-JP" dirty="0"/>
          </a:p>
          <a:p>
            <a:r>
              <a:rPr lang="ja-JP" altLang="en-US" dirty="0"/>
              <a:t>配慮を要したこととして、①精神障害を持つ感染者</a:t>
            </a:r>
            <a:r>
              <a:rPr lang="en-US" altLang="ja-JP" dirty="0"/>
              <a:t>1</a:t>
            </a:r>
            <a:r>
              <a:rPr lang="ja-JP" altLang="en-US" dirty="0"/>
              <a:t>名の入院要請②</a:t>
            </a:r>
            <a:r>
              <a:rPr lang="en-US" altLang="ja-JP" dirty="0"/>
              <a:t>『</a:t>
            </a:r>
            <a:r>
              <a:rPr lang="ja-JP" altLang="en-US" dirty="0"/>
              <a:t>自閉症スペクトラム症</a:t>
            </a:r>
            <a:r>
              <a:rPr lang="en-US" altLang="ja-JP" dirty="0"/>
              <a:t>』</a:t>
            </a:r>
            <a:r>
              <a:rPr lang="ja-JP" altLang="en-US" dirty="0"/>
              <a:t>の利用者を濃厚接触者として隔離対応とすることでした。</a:t>
            </a:r>
            <a:endParaRPr lang="en-US" altLang="ja-JP" dirty="0"/>
          </a:p>
          <a:p>
            <a:endParaRPr lang="en-US" altLang="ja-JP" dirty="0"/>
          </a:p>
          <a:p>
            <a:r>
              <a:rPr lang="ja-JP" altLang="en-US" dirty="0"/>
              <a:t>食事中の飛沫防止は、正面のみではなく両隣の飛沫も防止できるように対応が必要である。</a:t>
            </a:r>
            <a:endParaRPr lang="en-US" altLang="ja-JP" dirty="0"/>
          </a:p>
        </p:txBody>
      </p:sp>
      <p:pic>
        <p:nvPicPr>
          <p:cNvPr id="4" name="Picture 2" descr="新型コロナウイルス感染症対策プロジェクト プロジェクト紹介 ...">
            <a:extLst>
              <a:ext uri="{FF2B5EF4-FFF2-40B4-BE49-F238E27FC236}">
                <a16:creationId xmlns:a16="http://schemas.microsoft.com/office/drawing/2014/main" id="{6B204604-56BE-C8BF-2872-F664E29EEF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1748" y="4470995"/>
            <a:ext cx="3575663" cy="2011310"/>
          </a:xfrm>
          <a:prstGeom prst="rect">
            <a:avLst/>
          </a:prstGeom>
          <a:noFill/>
          <a:extLst>
            <a:ext uri="{909E8E84-426E-40DD-AFC4-6F175D3DCCD1}">
              <a14:hiddenFill xmlns:a14="http://schemas.microsoft.com/office/drawing/2010/main">
                <a:solidFill>
                  <a:srgbClr val="FFFFFF"/>
                </a:solidFill>
              </a14:hiddenFill>
            </a:ext>
          </a:extLst>
        </p:spPr>
      </p:pic>
      <p:pic>
        <p:nvPicPr>
          <p:cNvPr id="9" name="オーディオ 8">
            <a:hlinkClick r:id="" action="ppaction://media"/>
            <a:extLst>
              <a:ext uri="{FF2B5EF4-FFF2-40B4-BE49-F238E27FC236}">
                <a16:creationId xmlns:a16="http://schemas.microsoft.com/office/drawing/2014/main" id="{CE49C4FC-3222-B78A-C5F6-A3A4E0C2C89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171812651"/>
      </p:ext>
    </p:extLst>
  </p:cSld>
  <p:clrMapOvr>
    <a:masterClrMapping/>
  </p:clrMapOvr>
  <mc:AlternateContent xmlns:mc="http://schemas.openxmlformats.org/markup-compatibility/2006">
    <mc:Choice xmlns:p14="http://schemas.microsoft.com/office/powerpoint/2010/main" Requires="p14">
      <p:transition spd="slow" p14:dur="2000" advTm="88600"/>
    </mc:Choice>
    <mc:Fallback>
      <p:transition spd="slow" advTm="88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a:extLst>
              <a:ext uri="{FF2B5EF4-FFF2-40B4-BE49-F238E27FC236}">
                <a16:creationId xmlns:a16="http://schemas.microsoft.com/office/drawing/2014/main" id="{64594C9B-FFF8-2947-BBA7-8ABE25FD1F3E}"/>
              </a:ext>
            </a:extLst>
          </p:cNvPr>
          <p:cNvSpPr txBox="1">
            <a:spLocks/>
          </p:cNvSpPr>
          <p:nvPr/>
        </p:nvSpPr>
        <p:spPr>
          <a:xfrm>
            <a:off x="0" y="0"/>
            <a:ext cx="12192000" cy="779228"/>
          </a:xfrm>
          <a:prstGeom prst="rect">
            <a:avLst/>
          </a:prstGeom>
          <a:solidFill>
            <a:schemeClr val="tx1"/>
          </a:solidFill>
        </p:spPr>
        <p:txBody>
          <a:bodyPr vert="horz" lIns="91440" tIns="45720" rIns="91440" bIns="45720" rtlCol="0" anchor="b">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4000" dirty="0">
                <a:solidFill>
                  <a:schemeClr val="bg1"/>
                </a:solidFill>
                <a:latin typeface="メイリオ" panose="020B0604030504040204" pitchFamily="50" charset="-128"/>
                <a:ea typeface="メイリオ" panose="020B0604030504040204" pitchFamily="50" charset="-128"/>
              </a:rPr>
              <a:t>その他必要な対策</a:t>
            </a:r>
          </a:p>
        </p:txBody>
      </p:sp>
      <p:sp>
        <p:nvSpPr>
          <p:cNvPr id="4" name="テキスト ボックス 3">
            <a:extLst>
              <a:ext uri="{FF2B5EF4-FFF2-40B4-BE49-F238E27FC236}">
                <a16:creationId xmlns:a16="http://schemas.microsoft.com/office/drawing/2014/main" id="{E70B36F8-E3C3-EB05-7E24-705C99D93AA4}"/>
              </a:ext>
            </a:extLst>
          </p:cNvPr>
          <p:cNvSpPr txBox="1"/>
          <p:nvPr/>
        </p:nvSpPr>
        <p:spPr>
          <a:xfrm>
            <a:off x="277633" y="943151"/>
            <a:ext cx="7490128" cy="461665"/>
          </a:xfrm>
          <a:prstGeom prst="rect">
            <a:avLst/>
          </a:prstGeom>
          <a:noFill/>
        </p:spPr>
        <p:txBody>
          <a:bodyPr wrap="square" rtlCol="0">
            <a:spAutoFit/>
          </a:bodyPr>
          <a:lstStyle/>
          <a:p>
            <a:r>
              <a:rPr kumimoji="1" lang="ja-JP" altLang="en-US" sz="2400" dirty="0">
                <a:latin typeface="メイリオ" panose="020B0604030504040204" pitchFamily="50" charset="-128"/>
                <a:ea typeface="メイリオ" panose="020B0604030504040204" pitchFamily="50" charset="-128"/>
              </a:rPr>
              <a:t>食堂テーブル席の飛沫防止シールドの追加設置</a:t>
            </a:r>
          </a:p>
        </p:txBody>
      </p:sp>
      <p:pic>
        <p:nvPicPr>
          <p:cNvPr id="7" name="図 6">
            <a:extLst>
              <a:ext uri="{FF2B5EF4-FFF2-40B4-BE49-F238E27FC236}">
                <a16:creationId xmlns:a16="http://schemas.microsoft.com/office/drawing/2014/main" id="{D2ADAD3F-9E7E-7CA7-A162-D9BB35B40D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031" y="1510748"/>
            <a:ext cx="4133448" cy="3100086"/>
          </a:xfrm>
          <a:prstGeom prst="rect">
            <a:avLst/>
          </a:prstGeom>
        </p:spPr>
      </p:pic>
      <p:pic>
        <p:nvPicPr>
          <p:cNvPr id="15" name="図 14">
            <a:extLst>
              <a:ext uri="{FF2B5EF4-FFF2-40B4-BE49-F238E27FC236}">
                <a16:creationId xmlns:a16="http://schemas.microsoft.com/office/drawing/2014/main" id="{6CD5C4C5-4799-865E-1A7D-13EEB54C27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3513" y="1703615"/>
            <a:ext cx="6238992" cy="4679244"/>
          </a:xfrm>
          <a:prstGeom prst="rect">
            <a:avLst/>
          </a:prstGeom>
        </p:spPr>
      </p:pic>
      <p:sp>
        <p:nvSpPr>
          <p:cNvPr id="16" name="楕円 15">
            <a:extLst>
              <a:ext uri="{FF2B5EF4-FFF2-40B4-BE49-F238E27FC236}">
                <a16:creationId xmlns:a16="http://schemas.microsoft.com/office/drawing/2014/main" id="{333190CB-D076-B6AC-7E0D-A89B897022E9}"/>
              </a:ext>
            </a:extLst>
          </p:cNvPr>
          <p:cNvSpPr/>
          <p:nvPr/>
        </p:nvSpPr>
        <p:spPr>
          <a:xfrm>
            <a:off x="1622065" y="3908065"/>
            <a:ext cx="190831" cy="13517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楕円 16">
            <a:extLst>
              <a:ext uri="{FF2B5EF4-FFF2-40B4-BE49-F238E27FC236}">
                <a16:creationId xmlns:a16="http://schemas.microsoft.com/office/drawing/2014/main" id="{462B01E9-2731-1E4C-EAF5-9A5FC528CC41}"/>
              </a:ext>
            </a:extLst>
          </p:cNvPr>
          <p:cNvSpPr/>
          <p:nvPr/>
        </p:nvSpPr>
        <p:spPr>
          <a:xfrm>
            <a:off x="9011476" y="4234573"/>
            <a:ext cx="480392" cy="198783"/>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楕円 17">
            <a:extLst>
              <a:ext uri="{FF2B5EF4-FFF2-40B4-BE49-F238E27FC236}">
                <a16:creationId xmlns:a16="http://schemas.microsoft.com/office/drawing/2014/main" id="{3328531F-F225-19F8-6A0D-04E027DDBC3F}"/>
              </a:ext>
            </a:extLst>
          </p:cNvPr>
          <p:cNvSpPr/>
          <p:nvPr/>
        </p:nvSpPr>
        <p:spPr>
          <a:xfrm>
            <a:off x="9316201" y="4062337"/>
            <a:ext cx="388290" cy="119270"/>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楕円 18">
            <a:extLst>
              <a:ext uri="{FF2B5EF4-FFF2-40B4-BE49-F238E27FC236}">
                <a16:creationId xmlns:a16="http://schemas.microsoft.com/office/drawing/2014/main" id="{8F7ACB8D-29DB-FC9B-CDF3-B7191C811DFF}"/>
              </a:ext>
            </a:extLst>
          </p:cNvPr>
          <p:cNvSpPr/>
          <p:nvPr/>
        </p:nvSpPr>
        <p:spPr>
          <a:xfrm>
            <a:off x="7046842" y="3764499"/>
            <a:ext cx="388290" cy="131197"/>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楕円 19">
            <a:extLst>
              <a:ext uri="{FF2B5EF4-FFF2-40B4-BE49-F238E27FC236}">
                <a16:creationId xmlns:a16="http://schemas.microsoft.com/office/drawing/2014/main" id="{80B5E6DF-DFE7-AB59-8203-55EE7B359C3E}"/>
              </a:ext>
            </a:extLst>
          </p:cNvPr>
          <p:cNvSpPr/>
          <p:nvPr/>
        </p:nvSpPr>
        <p:spPr>
          <a:xfrm>
            <a:off x="7435132" y="3683290"/>
            <a:ext cx="332629" cy="118427"/>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矢印: 右 20">
            <a:extLst>
              <a:ext uri="{FF2B5EF4-FFF2-40B4-BE49-F238E27FC236}">
                <a16:creationId xmlns:a16="http://schemas.microsoft.com/office/drawing/2014/main" id="{8B85620B-AFFB-69B6-4489-A99778CF9AF4}"/>
              </a:ext>
            </a:extLst>
          </p:cNvPr>
          <p:cNvSpPr/>
          <p:nvPr/>
        </p:nvSpPr>
        <p:spPr>
          <a:xfrm>
            <a:off x="3755664" y="3393184"/>
            <a:ext cx="1486893" cy="745434"/>
          </a:xfrm>
          <a:prstGeom prst="rightArrow">
            <a:avLst>
              <a:gd name="adj1" fmla="val 50000"/>
              <a:gd name="adj2" fmla="val 69200"/>
            </a:avLst>
          </a:prstGeom>
          <a:solidFill>
            <a:srgbClr val="FFC000"/>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936AA92F-6731-5BDE-5563-8C2354F4F0BF}"/>
              </a:ext>
            </a:extLst>
          </p:cNvPr>
          <p:cNvSpPr txBox="1"/>
          <p:nvPr/>
        </p:nvSpPr>
        <p:spPr>
          <a:xfrm>
            <a:off x="117031" y="4709966"/>
            <a:ext cx="2931305" cy="369332"/>
          </a:xfrm>
          <a:prstGeom prst="rect">
            <a:avLst/>
          </a:prstGeom>
          <a:noFill/>
        </p:spPr>
        <p:txBody>
          <a:bodyPr wrap="square" rtlCol="0">
            <a:spAutoFit/>
          </a:bodyPr>
          <a:lstStyle/>
          <a:p>
            <a:r>
              <a:rPr kumimoji="1" lang="ja-JP" altLang="en-US" dirty="0">
                <a:latin typeface="メイリオ" panose="020B0604030504040204" pitchFamily="50" charset="-128"/>
                <a:ea typeface="メイリオ" panose="020B0604030504040204" pitchFamily="50" charset="-128"/>
              </a:rPr>
              <a:t>正面のみシールドの設置</a:t>
            </a:r>
          </a:p>
        </p:txBody>
      </p:sp>
      <p:sp>
        <p:nvSpPr>
          <p:cNvPr id="23" name="テキスト ボックス 22">
            <a:extLst>
              <a:ext uri="{FF2B5EF4-FFF2-40B4-BE49-F238E27FC236}">
                <a16:creationId xmlns:a16="http://schemas.microsoft.com/office/drawing/2014/main" id="{ECD1C885-2D79-410B-E638-4EB73F5A72E8}"/>
              </a:ext>
            </a:extLst>
          </p:cNvPr>
          <p:cNvSpPr txBox="1"/>
          <p:nvPr/>
        </p:nvSpPr>
        <p:spPr>
          <a:xfrm>
            <a:off x="5360544" y="6435825"/>
            <a:ext cx="7537837" cy="369332"/>
          </a:xfrm>
          <a:prstGeom prst="rect">
            <a:avLst/>
          </a:prstGeom>
          <a:noFill/>
        </p:spPr>
        <p:txBody>
          <a:bodyPr wrap="square" rtlCol="0">
            <a:spAutoFit/>
          </a:bodyPr>
          <a:lstStyle/>
          <a:p>
            <a:r>
              <a:rPr kumimoji="1" lang="ja-JP" altLang="en-US" dirty="0">
                <a:latin typeface="メイリオ" panose="020B0604030504040204" pitchFamily="50" charset="-128"/>
                <a:ea typeface="メイリオ" panose="020B0604030504040204" pitchFamily="50" charset="-128"/>
              </a:rPr>
              <a:t>隣席側にもシールドを追加し、正面に加え隣からの飛沫を防止</a:t>
            </a:r>
          </a:p>
        </p:txBody>
      </p:sp>
      <p:pic>
        <p:nvPicPr>
          <p:cNvPr id="3" name="図 2">
            <a:extLst>
              <a:ext uri="{FF2B5EF4-FFF2-40B4-BE49-F238E27FC236}">
                <a16:creationId xmlns:a16="http://schemas.microsoft.com/office/drawing/2014/main" id="{7B43DD8C-6A29-0F44-DEF7-64EBEC02A3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8975185" y="1421423"/>
            <a:ext cx="3334753" cy="250106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cxnSp>
        <p:nvCxnSpPr>
          <p:cNvPr id="6" name="直線コネクタ 5">
            <a:extLst>
              <a:ext uri="{FF2B5EF4-FFF2-40B4-BE49-F238E27FC236}">
                <a16:creationId xmlns:a16="http://schemas.microsoft.com/office/drawing/2014/main" id="{D098A556-2D18-A64C-09B3-06FEE547BE78}"/>
              </a:ext>
            </a:extLst>
          </p:cNvPr>
          <p:cNvCxnSpPr/>
          <p:nvPr/>
        </p:nvCxnSpPr>
        <p:spPr>
          <a:xfrm>
            <a:off x="5075339" y="2541864"/>
            <a:ext cx="553674" cy="31878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949D108E-9467-639C-ED94-F0ADE7ACDACA}"/>
              </a:ext>
            </a:extLst>
          </p:cNvPr>
          <p:cNvCxnSpPr>
            <a:cxnSpLocks/>
          </p:cNvCxnSpPr>
          <p:nvPr/>
        </p:nvCxnSpPr>
        <p:spPr>
          <a:xfrm>
            <a:off x="5134062" y="2483141"/>
            <a:ext cx="181202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A76EC468-5223-933F-14BF-B9F2BD7957FF}"/>
              </a:ext>
            </a:extLst>
          </p:cNvPr>
          <p:cNvCxnSpPr>
            <a:cxnSpLocks/>
          </p:cNvCxnSpPr>
          <p:nvPr/>
        </p:nvCxnSpPr>
        <p:spPr>
          <a:xfrm>
            <a:off x="6946084" y="2541864"/>
            <a:ext cx="100758" cy="18914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40E91BCC-4731-2671-CD5B-F8F4EE4C8DAA}"/>
              </a:ext>
            </a:extLst>
          </p:cNvPr>
          <p:cNvCxnSpPr>
            <a:cxnSpLocks/>
          </p:cNvCxnSpPr>
          <p:nvPr/>
        </p:nvCxnSpPr>
        <p:spPr>
          <a:xfrm flipV="1">
            <a:off x="6014906" y="4433356"/>
            <a:ext cx="1039673" cy="5413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オーディオ 9">
            <a:hlinkClick r:id="" action="ppaction://media"/>
            <a:extLst>
              <a:ext uri="{FF2B5EF4-FFF2-40B4-BE49-F238E27FC236}">
                <a16:creationId xmlns:a16="http://schemas.microsoft.com/office/drawing/2014/main" id="{B699C568-212F-B84B-9DDD-06FC34F57F8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33935244"/>
      </p:ext>
    </p:extLst>
  </p:cSld>
  <p:clrMapOvr>
    <a:masterClrMapping/>
  </p:clrMapOvr>
  <mc:AlternateContent xmlns:mc="http://schemas.openxmlformats.org/markup-compatibility/2006">
    <mc:Choice xmlns:p14="http://schemas.microsoft.com/office/powerpoint/2010/main" Requires="p14">
      <p:transition spd="slow" p14:dur="2000" advTm="15729"/>
    </mc:Choice>
    <mc:Fallback>
      <p:transition spd="slow" advTm="157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A95EDFF-6C8B-4196-8112-9B015F77A9BE}"/>
              </a:ext>
            </a:extLst>
          </p:cNvPr>
          <p:cNvSpPr>
            <a:spLocks noGrp="1"/>
          </p:cNvSpPr>
          <p:nvPr>
            <p:ph type="title"/>
          </p:nvPr>
        </p:nvSpPr>
        <p:spPr>
          <a:xfrm>
            <a:off x="0" y="0"/>
            <a:ext cx="12192000" cy="877078"/>
          </a:xfrm>
          <a:solidFill>
            <a:schemeClr val="tx1"/>
          </a:solidFill>
        </p:spPr>
        <p:txBody>
          <a:bodyPr anchor="b"/>
          <a:lstStyle/>
          <a:p>
            <a:r>
              <a:rPr kumimoji="1" lang="ja-JP" altLang="en-US" dirty="0">
                <a:solidFill>
                  <a:schemeClr val="bg1"/>
                </a:solidFill>
                <a:latin typeface="メイリオ" panose="020B0604030504040204" pitchFamily="50" charset="-128"/>
                <a:ea typeface="メイリオ" panose="020B0604030504040204" pitchFamily="50" charset="-128"/>
              </a:rPr>
              <a:t>現状と課題、今後の対応について</a:t>
            </a:r>
          </a:p>
        </p:txBody>
      </p:sp>
      <p:sp>
        <p:nvSpPr>
          <p:cNvPr id="3" name="コンテンツ プレースホルダー 2">
            <a:extLst>
              <a:ext uri="{FF2B5EF4-FFF2-40B4-BE49-F238E27FC236}">
                <a16:creationId xmlns:a16="http://schemas.microsoft.com/office/drawing/2014/main" id="{54FAE49E-3DBC-42E2-AFAE-596EB9EB75CF}"/>
              </a:ext>
            </a:extLst>
          </p:cNvPr>
          <p:cNvSpPr>
            <a:spLocks noGrp="1"/>
          </p:cNvSpPr>
          <p:nvPr>
            <p:ph idx="1"/>
          </p:nvPr>
        </p:nvSpPr>
        <p:spPr>
          <a:xfrm>
            <a:off x="100669" y="972237"/>
            <a:ext cx="11990662" cy="5885763"/>
          </a:xfrm>
        </p:spPr>
        <p:txBody>
          <a:bodyPr>
            <a:normAutofit lnSpcReduction="10000"/>
          </a:bodyPr>
          <a:lstStyle/>
          <a:p>
            <a:pPr marL="0" indent="0">
              <a:buNone/>
            </a:pPr>
            <a:r>
              <a:rPr kumimoji="1" lang="ja-JP" altLang="en-US" sz="2400" dirty="0"/>
              <a:t>■ 新規感染者数は、全国各地で連日最多を更新しています。これまで感染のなかった</a:t>
            </a:r>
            <a:endParaRPr kumimoji="1" lang="en-US" altLang="ja-JP" sz="2400" dirty="0"/>
          </a:p>
          <a:p>
            <a:pPr marL="0" indent="0">
              <a:buNone/>
            </a:pPr>
            <a:r>
              <a:rPr kumimoji="1" lang="ja-JP" altLang="en-US" sz="2400" dirty="0"/>
              <a:t>　職員やその家族にも感染者が出ており、療養や自宅待機が増えています。その為</a:t>
            </a:r>
            <a:endParaRPr kumimoji="1" lang="en-US" altLang="ja-JP" sz="2400" dirty="0"/>
          </a:p>
          <a:p>
            <a:pPr marL="0" indent="0">
              <a:buNone/>
            </a:pPr>
            <a:r>
              <a:rPr kumimoji="1" lang="ja-JP" altLang="en-US" sz="2400" dirty="0"/>
              <a:t>　勤務調整しながら日常支援に取り組んでいます。</a:t>
            </a:r>
            <a:r>
              <a:rPr kumimoji="1" lang="ja-JP" altLang="en-US" sz="2400" i="1" dirty="0"/>
              <a:t>　　　　　　　　　　　　　　　　　　　　　　　　　　　</a:t>
            </a:r>
            <a:endParaRPr kumimoji="1" lang="en-US" altLang="ja-JP" sz="2400" i="1" dirty="0"/>
          </a:p>
          <a:p>
            <a:pPr marL="0" indent="0">
              <a:buNone/>
            </a:pPr>
            <a:endParaRPr kumimoji="1" lang="en-US" altLang="ja-JP" sz="2400" dirty="0"/>
          </a:p>
          <a:p>
            <a:pPr marL="0" indent="0">
              <a:buNone/>
            </a:pPr>
            <a:r>
              <a:rPr kumimoji="1" lang="ja-JP" altLang="en-US" sz="2400" dirty="0"/>
              <a:t>■強い感染力とされるオミクロン株による施設内感染でしたが、クラスターには至ら</a:t>
            </a:r>
            <a:endParaRPr kumimoji="1" lang="en-US" altLang="ja-JP" sz="2400" dirty="0"/>
          </a:p>
          <a:p>
            <a:pPr marL="0" indent="0">
              <a:buNone/>
            </a:pPr>
            <a:r>
              <a:rPr kumimoji="1" lang="ja-JP" altLang="en-US" sz="2400" dirty="0"/>
              <a:t>　ずに終息できたことは、感染拡大防止対策が機能をしたと一定の評価をしています。</a:t>
            </a:r>
            <a:endParaRPr kumimoji="1" lang="en-US" altLang="ja-JP" sz="2400" dirty="0"/>
          </a:p>
          <a:p>
            <a:pPr marL="0" indent="0">
              <a:buNone/>
            </a:pPr>
            <a:endParaRPr kumimoji="1" lang="en-US" altLang="ja-JP" sz="2400" dirty="0"/>
          </a:p>
          <a:p>
            <a:pPr marL="0" indent="0">
              <a:buNone/>
            </a:pPr>
            <a:r>
              <a:rPr kumimoji="1" lang="ja-JP" altLang="en-US" sz="2400" dirty="0"/>
              <a:t>■ いかにコロナと付き合って行くかを考えたときに、生活の中の感染リスクを</a:t>
            </a:r>
            <a:r>
              <a:rPr kumimoji="1" lang="en-US" altLang="ja-JP" sz="2400" dirty="0"/>
              <a:t>1</a:t>
            </a:r>
            <a:r>
              <a:rPr kumimoji="1" lang="ja-JP" altLang="en-US" sz="2400" dirty="0"/>
              <a:t>つ</a:t>
            </a:r>
            <a:endParaRPr kumimoji="1" lang="en-US" altLang="ja-JP" sz="2400" dirty="0"/>
          </a:p>
          <a:p>
            <a:pPr marL="0" indent="0">
              <a:buNone/>
            </a:pPr>
            <a:r>
              <a:rPr kumimoji="1" lang="ja-JP" altLang="en-US" sz="2400" dirty="0"/>
              <a:t>　ずつ減らしていく「リスク管理」が重要ではないかと考えます。</a:t>
            </a:r>
            <a:endParaRPr kumimoji="1" lang="en-US" altLang="ja-JP" sz="2400" dirty="0"/>
          </a:p>
          <a:p>
            <a:pPr marL="0" indent="0">
              <a:buNone/>
            </a:pPr>
            <a:endParaRPr kumimoji="1" lang="en-US" altLang="ja-JP" sz="2400" dirty="0"/>
          </a:p>
          <a:p>
            <a:pPr marL="0" indent="0">
              <a:buNone/>
            </a:pPr>
            <a:r>
              <a:rPr kumimoji="1" lang="ja-JP" altLang="en-US" sz="2400" dirty="0"/>
              <a:t>■ 万全の感染対策とはどのようなものか、評価を繰り返し対応の改善を図っていくこ</a:t>
            </a:r>
            <a:endParaRPr kumimoji="1" lang="en-US" altLang="ja-JP" sz="2400" dirty="0"/>
          </a:p>
          <a:p>
            <a:pPr marL="0" indent="0">
              <a:buNone/>
            </a:pPr>
            <a:r>
              <a:rPr kumimoji="1" lang="ja-JP" altLang="en-US" sz="2400" dirty="0"/>
              <a:t>　とが、ウィズコロナの時代における利用者の生活を守ることに繋がると考えていま</a:t>
            </a:r>
            <a:endParaRPr kumimoji="1" lang="en-US" altLang="ja-JP" sz="2400" dirty="0"/>
          </a:p>
          <a:p>
            <a:pPr marL="0" indent="0">
              <a:buNone/>
            </a:pPr>
            <a:r>
              <a:rPr kumimoji="1" lang="ja-JP" altLang="en-US" sz="2400" dirty="0"/>
              <a:t>　す。</a:t>
            </a:r>
            <a:r>
              <a:rPr lang="ja-JP" altLang="en-US" sz="1700" dirty="0"/>
              <a:t>　</a:t>
            </a:r>
            <a:endParaRPr lang="en-US" altLang="ja-JP" sz="1700" dirty="0"/>
          </a:p>
        </p:txBody>
      </p:sp>
      <p:pic>
        <p:nvPicPr>
          <p:cNvPr id="11" name="オーディオ 10">
            <a:hlinkClick r:id="" action="ppaction://media"/>
            <a:extLst>
              <a:ext uri="{FF2B5EF4-FFF2-40B4-BE49-F238E27FC236}">
                <a16:creationId xmlns:a16="http://schemas.microsoft.com/office/drawing/2014/main" id="{445EB712-B508-16BF-2AD4-2E4A07A54D7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746319328"/>
      </p:ext>
    </p:extLst>
  </p:cSld>
  <p:clrMapOvr>
    <a:masterClrMapping/>
  </p:clrMapOvr>
  <mc:AlternateContent xmlns:mc="http://schemas.openxmlformats.org/markup-compatibility/2006">
    <mc:Choice xmlns:p14="http://schemas.microsoft.com/office/powerpoint/2010/main" Requires="p14">
      <p:transition spd="slow" p14:dur="2000" advTm="52115"/>
    </mc:Choice>
    <mc:Fallback>
      <p:transition spd="slow" advTm="521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0D3F02F4-1F8D-4B26-A39D-8F087A62FCD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632508" y="0"/>
            <a:ext cx="8222694" cy="6191662"/>
          </a:xfrm>
          <a:prstGeom prst="rect">
            <a:avLst/>
          </a:prstGeom>
        </p:spPr>
      </p:pic>
      <p:sp>
        <p:nvSpPr>
          <p:cNvPr id="3" name="コンテンツ プレースホルダー 2">
            <a:extLst>
              <a:ext uri="{FF2B5EF4-FFF2-40B4-BE49-F238E27FC236}">
                <a16:creationId xmlns:a16="http://schemas.microsoft.com/office/drawing/2014/main" id="{E1C91347-F50F-418A-B322-AC29696F8759}"/>
              </a:ext>
            </a:extLst>
          </p:cNvPr>
          <p:cNvSpPr>
            <a:spLocks noGrp="1"/>
          </p:cNvSpPr>
          <p:nvPr>
            <p:ph idx="1"/>
          </p:nvPr>
        </p:nvSpPr>
        <p:spPr>
          <a:xfrm>
            <a:off x="5461632" y="5508979"/>
            <a:ext cx="6470073" cy="609600"/>
          </a:xfrm>
        </p:spPr>
        <p:txBody>
          <a:bodyPr/>
          <a:lstStyle/>
          <a:p>
            <a:r>
              <a:rPr lang="en-US" altLang="ja-JP" sz="2800" dirty="0">
                <a:solidFill>
                  <a:srgbClr val="FF0000"/>
                </a:solidFill>
              </a:rPr>
              <a:t>※</a:t>
            </a:r>
            <a:r>
              <a:rPr lang="ja-JP" altLang="en-US" sz="2800" dirty="0">
                <a:solidFill>
                  <a:srgbClr val="FF0000"/>
                </a:solidFill>
              </a:rPr>
              <a:t>ご清聴、ありがとうございました。</a:t>
            </a:r>
            <a:endParaRPr kumimoji="1" lang="ja-JP" altLang="en-US" dirty="0"/>
          </a:p>
        </p:txBody>
      </p:sp>
      <p:pic>
        <p:nvPicPr>
          <p:cNvPr id="4" name="オーディオ 3">
            <a:hlinkClick r:id="" action="ppaction://media"/>
            <a:extLst>
              <a:ext uri="{FF2B5EF4-FFF2-40B4-BE49-F238E27FC236}">
                <a16:creationId xmlns:a16="http://schemas.microsoft.com/office/drawing/2014/main" id="{12CD7A61-C765-8BF2-CC9E-1D3EA1C763D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038948522"/>
      </p:ext>
    </p:extLst>
  </p:cSld>
  <p:clrMapOvr>
    <a:masterClrMapping/>
  </p:clrMapOvr>
  <mc:AlternateContent xmlns:mc="http://schemas.openxmlformats.org/markup-compatibility/2006">
    <mc:Choice xmlns:p14="http://schemas.microsoft.com/office/powerpoint/2010/main" Requires="p14">
      <p:transition spd="slow" p14:dur="2000" advTm="5791"/>
    </mc:Choice>
    <mc:Fallback>
      <p:transition spd="slow" advTm="57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a:extLst>
              <a:ext uri="{FF2B5EF4-FFF2-40B4-BE49-F238E27FC236}">
                <a16:creationId xmlns:a16="http://schemas.microsoft.com/office/drawing/2014/main" id="{0D4A6F28-896F-DE2B-1047-19572113F458}"/>
              </a:ext>
            </a:extLst>
          </p:cNvPr>
          <p:cNvPicPr>
            <a:picLocks noGrp="1" noChangeAspect="1"/>
          </p:cNvPicPr>
          <p:nvPr>
            <p:ph idx="1"/>
          </p:nvPr>
        </p:nvPicPr>
        <p:blipFill>
          <a:blip r:embed="rId5">
            <a:extLst>
              <a:ext uri="{28A0092B-C50C-407E-A947-70E740481C1C}">
                <a14:useLocalDpi xmlns:a14="http://schemas.microsoft.com/office/drawing/2010/main" val="0"/>
              </a:ext>
            </a:extLst>
          </a:blip>
          <a:srcRect/>
          <a:stretch/>
        </p:blipFill>
        <p:spPr>
          <a:xfrm>
            <a:off x="213134" y="994458"/>
            <a:ext cx="3878466" cy="2908850"/>
          </a:xfrm>
        </p:spPr>
      </p:pic>
      <p:sp>
        <p:nvSpPr>
          <p:cNvPr id="8" name="タイトル 7">
            <a:extLst>
              <a:ext uri="{FF2B5EF4-FFF2-40B4-BE49-F238E27FC236}">
                <a16:creationId xmlns:a16="http://schemas.microsoft.com/office/drawing/2014/main" id="{362B912B-8EAE-4E3E-4ADE-44EC28B7ED4B}"/>
              </a:ext>
            </a:extLst>
          </p:cNvPr>
          <p:cNvSpPr>
            <a:spLocks noGrp="1"/>
          </p:cNvSpPr>
          <p:nvPr>
            <p:ph type="title"/>
          </p:nvPr>
        </p:nvSpPr>
        <p:spPr>
          <a:xfrm>
            <a:off x="0" y="111968"/>
            <a:ext cx="12192000" cy="842837"/>
          </a:xfrm>
        </p:spPr>
        <p:txBody>
          <a:bodyPr/>
          <a:lstStyle/>
          <a:p>
            <a:pPr algn="ctr"/>
            <a:r>
              <a:rPr lang="ja-JP" altLang="en-US" dirty="0">
                <a:latin typeface="メイリオ" panose="020B0604030504040204" pitchFamily="50" charset="-128"/>
                <a:ea typeface="メイリオ" panose="020B0604030504040204" pitchFamily="50" charset="-128"/>
              </a:rPr>
              <a:t> 社会福祉法人同胞友愛会　友愛会銀杏寮</a:t>
            </a:r>
          </a:p>
        </p:txBody>
      </p:sp>
      <p:sp>
        <p:nvSpPr>
          <p:cNvPr id="9" name="テキスト ボックス 8">
            <a:extLst>
              <a:ext uri="{FF2B5EF4-FFF2-40B4-BE49-F238E27FC236}">
                <a16:creationId xmlns:a16="http://schemas.microsoft.com/office/drawing/2014/main" id="{8378D6C9-A157-6067-335A-379376BBEA30}"/>
              </a:ext>
            </a:extLst>
          </p:cNvPr>
          <p:cNvSpPr txBox="1"/>
          <p:nvPr/>
        </p:nvSpPr>
        <p:spPr>
          <a:xfrm>
            <a:off x="4305601" y="981043"/>
            <a:ext cx="6528021" cy="2569934"/>
          </a:xfrm>
          <a:prstGeom prst="rect">
            <a:avLst/>
          </a:prstGeom>
          <a:noFill/>
        </p:spPr>
        <p:txBody>
          <a:bodyPr wrap="square" rtlCol="0">
            <a:spAutoFit/>
          </a:bodyPr>
          <a:lstStyle/>
          <a:p>
            <a:r>
              <a:rPr kumimoji="1" lang="ja-JP" altLang="en-US" sz="2100" dirty="0"/>
              <a:t>法人名：社会福祉法人　同胞友愛会</a:t>
            </a:r>
            <a:endParaRPr kumimoji="1" lang="en-US" altLang="ja-JP" sz="2100" dirty="0"/>
          </a:p>
          <a:p>
            <a:r>
              <a:rPr kumimoji="1" lang="ja-JP" altLang="en-US" sz="2100" dirty="0"/>
              <a:t>施設名：友愛会銀杏寮</a:t>
            </a:r>
            <a:endParaRPr kumimoji="1" lang="en-US" altLang="ja-JP" sz="2100" dirty="0"/>
          </a:p>
          <a:p>
            <a:r>
              <a:rPr kumimoji="1" lang="ja-JP" altLang="en-US" sz="2100" dirty="0"/>
              <a:t>所在地：熊本県熊本市西区春日</a:t>
            </a:r>
            <a:r>
              <a:rPr kumimoji="1" lang="en-US" altLang="ja-JP" sz="2100" dirty="0"/>
              <a:t>5</a:t>
            </a:r>
            <a:r>
              <a:rPr kumimoji="1" lang="ja-JP" altLang="en-US" sz="2100" dirty="0"/>
              <a:t>丁目</a:t>
            </a:r>
            <a:r>
              <a:rPr kumimoji="1" lang="en-US" altLang="ja-JP" sz="2100" dirty="0"/>
              <a:t>17</a:t>
            </a:r>
            <a:r>
              <a:rPr kumimoji="1" lang="ja-JP" altLang="en-US" sz="2100" dirty="0"/>
              <a:t>番</a:t>
            </a:r>
            <a:r>
              <a:rPr kumimoji="1" lang="en-US" altLang="ja-JP" sz="2100" dirty="0"/>
              <a:t>36</a:t>
            </a:r>
            <a:r>
              <a:rPr kumimoji="1" lang="ja-JP" altLang="en-US" sz="2100" dirty="0"/>
              <a:t>号</a:t>
            </a:r>
            <a:endParaRPr kumimoji="1" lang="en-US" altLang="ja-JP" sz="2100" dirty="0"/>
          </a:p>
          <a:p>
            <a:endParaRPr lang="en-US" altLang="ja-JP" sz="2100" dirty="0"/>
          </a:p>
          <a:p>
            <a:r>
              <a:rPr kumimoji="1" lang="ja-JP" altLang="en-US" sz="2100" dirty="0"/>
              <a:t>法人設立：昭和</a:t>
            </a:r>
            <a:r>
              <a:rPr kumimoji="1" lang="en-US" altLang="ja-JP" sz="2100" dirty="0"/>
              <a:t>16</a:t>
            </a:r>
            <a:r>
              <a:rPr kumimoji="1" lang="ja-JP" altLang="en-US" sz="2100" dirty="0"/>
              <a:t>年</a:t>
            </a:r>
            <a:r>
              <a:rPr kumimoji="1" lang="en-US" altLang="ja-JP" sz="2100" dirty="0"/>
              <a:t>10</a:t>
            </a:r>
            <a:r>
              <a:rPr kumimoji="1" lang="ja-JP" altLang="en-US" sz="2100" dirty="0"/>
              <a:t>月</a:t>
            </a:r>
            <a:r>
              <a:rPr kumimoji="1" lang="en-US" altLang="ja-JP" sz="2100" dirty="0"/>
              <a:t>1</a:t>
            </a:r>
            <a:r>
              <a:rPr kumimoji="1" lang="ja-JP" altLang="en-US" sz="2100" dirty="0"/>
              <a:t>日</a:t>
            </a:r>
            <a:endParaRPr kumimoji="1" lang="en-US" altLang="ja-JP" sz="2100" dirty="0"/>
          </a:p>
          <a:p>
            <a:r>
              <a:rPr kumimoji="1" lang="ja-JP" altLang="en-US" sz="2100" dirty="0"/>
              <a:t>施設開設：昭和</a:t>
            </a:r>
            <a:r>
              <a:rPr kumimoji="1" lang="en-US" altLang="ja-JP" sz="2100" dirty="0"/>
              <a:t>25</a:t>
            </a:r>
            <a:r>
              <a:rPr kumimoji="1" lang="ja-JP" altLang="en-US" sz="2100" dirty="0"/>
              <a:t>年７月</a:t>
            </a:r>
            <a:r>
              <a:rPr kumimoji="1" lang="en-US" altLang="ja-JP" sz="2100" dirty="0"/>
              <a:t>1</a:t>
            </a:r>
            <a:r>
              <a:rPr kumimoji="1" lang="ja-JP" altLang="en-US" sz="2100" dirty="0"/>
              <a:t>日</a:t>
            </a:r>
            <a:endParaRPr kumimoji="1" lang="en-US" altLang="ja-JP" sz="2100" dirty="0"/>
          </a:p>
          <a:p>
            <a:r>
              <a:rPr lang="ja-JP" altLang="en-US" sz="1400" dirty="0"/>
              <a:t>　　　　　　　　　</a:t>
            </a:r>
            <a:r>
              <a:rPr lang="en-US" altLang="ja-JP" sz="1400" dirty="0"/>
              <a:t>(</a:t>
            </a:r>
            <a:r>
              <a:rPr lang="ja-JP" altLang="en-US" sz="1200" dirty="0"/>
              <a:t>更生施設としての開設から始まる）</a:t>
            </a:r>
            <a:endParaRPr lang="en-US" altLang="ja-JP" sz="1200" dirty="0"/>
          </a:p>
          <a:p>
            <a:r>
              <a:rPr kumimoji="1" lang="ja-JP" altLang="en-US" sz="2100" dirty="0"/>
              <a:t>入所定員：６０名</a:t>
            </a:r>
          </a:p>
        </p:txBody>
      </p:sp>
      <p:sp>
        <p:nvSpPr>
          <p:cNvPr id="10" name="テキスト ボックス 9">
            <a:extLst>
              <a:ext uri="{FF2B5EF4-FFF2-40B4-BE49-F238E27FC236}">
                <a16:creationId xmlns:a16="http://schemas.microsoft.com/office/drawing/2014/main" id="{E1B2CE53-F68F-0576-1C33-D068DBC6CA02}"/>
              </a:ext>
            </a:extLst>
          </p:cNvPr>
          <p:cNvSpPr txBox="1"/>
          <p:nvPr/>
        </p:nvSpPr>
        <p:spPr>
          <a:xfrm>
            <a:off x="119828" y="3991340"/>
            <a:ext cx="5899737" cy="707886"/>
          </a:xfrm>
          <a:prstGeom prst="rect">
            <a:avLst/>
          </a:prstGeom>
          <a:noFill/>
        </p:spPr>
        <p:txBody>
          <a:bodyPr wrap="square" rtlCol="0">
            <a:spAutoFit/>
          </a:bodyPr>
          <a:lstStyle/>
          <a:p>
            <a:r>
              <a:rPr kumimoji="1" lang="ja-JP" altLang="en-US" sz="2400" dirty="0"/>
              <a:t>入所者の状況</a:t>
            </a:r>
            <a:r>
              <a:rPr kumimoji="1" lang="ja-JP" altLang="en-US" sz="1400" dirty="0"/>
              <a:t>（令和４年８月１日現在）</a:t>
            </a:r>
            <a:endParaRPr kumimoji="1" lang="en-US" altLang="ja-JP" sz="1400" dirty="0"/>
          </a:p>
          <a:p>
            <a:r>
              <a:rPr kumimoji="1" lang="ja-JP" altLang="en-US" sz="1600" dirty="0"/>
              <a:t>障がい区分状況</a:t>
            </a:r>
          </a:p>
        </p:txBody>
      </p:sp>
      <p:graphicFrame>
        <p:nvGraphicFramePr>
          <p:cNvPr id="2" name="表 2">
            <a:extLst>
              <a:ext uri="{FF2B5EF4-FFF2-40B4-BE49-F238E27FC236}">
                <a16:creationId xmlns:a16="http://schemas.microsoft.com/office/drawing/2014/main" id="{0D2FC98B-195F-0353-C854-1986A7CF8E57}"/>
              </a:ext>
            </a:extLst>
          </p:cNvPr>
          <p:cNvGraphicFramePr>
            <a:graphicFrameLocks noGrp="1"/>
          </p:cNvGraphicFramePr>
          <p:nvPr>
            <p:extLst>
              <p:ext uri="{D42A27DB-BD31-4B8C-83A1-F6EECF244321}">
                <p14:modId xmlns:p14="http://schemas.microsoft.com/office/powerpoint/2010/main" val="996325"/>
              </p:ext>
            </p:extLst>
          </p:nvPr>
        </p:nvGraphicFramePr>
        <p:xfrm>
          <a:off x="213134" y="4699226"/>
          <a:ext cx="8035730" cy="1844040"/>
        </p:xfrm>
        <a:graphic>
          <a:graphicData uri="http://schemas.openxmlformats.org/drawingml/2006/table">
            <a:tbl>
              <a:tblPr firstRow="1" bandRow="1">
                <a:tableStyleId>{5C22544A-7EE6-4342-B048-85BDC9FD1C3A}</a:tableStyleId>
              </a:tblPr>
              <a:tblGrid>
                <a:gridCol w="738909">
                  <a:extLst>
                    <a:ext uri="{9D8B030D-6E8A-4147-A177-3AD203B41FA5}">
                      <a16:colId xmlns:a16="http://schemas.microsoft.com/office/drawing/2014/main" val="319961662"/>
                    </a:ext>
                  </a:extLst>
                </a:gridCol>
                <a:gridCol w="756062">
                  <a:extLst>
                    <a:ext uri="{9D8B030D-6E8A-4147-A177-3AD203B41FA5}">
                      <a16:colId xmlns:a16="http://schemas.microsoft.com/office/drawing/2014/main" val="3218690856"/>
                    </a:ext>
                  </a:extLst>
                </a:gridCol>
                <a:gridCol w="721756">
                  <a:extLst>
                    <a:ext uri="{9D8B030D-6E8A-4147-A177-3AD203B41FA5}">
                      <a16:colId xmlns:a16="http://schemas.microsoft.com/office/drawing/2014/main" val="2186694710"/>
                    </a:ext>
                  </a:extLst>
                </a:gridCol>
                <a:gridCol w="738909">
                  <a:extLst>
                    <a:ext uri="{9D8B030D-6E8A-4147-A177-3AD203B41FA5}">
                      <a16:colId xmlns:a16="http://schemas.microsoft.com/office/drawing/2014/main" val="4016000981"/>
                    </a:ext>
                  </a:extLst>
                </a:gridCol>
                <a:gridCol w="738909">
                  <a:extLst>
                    <a:ext uri="{9D8B030D-6E8A-4147-A177-3AD203B41FA5}">
                      <a16:colId xmlns:a16="http://schemas.microsoft.com/office/drawing/2014/main" val="1160853369"/>
                    </a:ext>
                  </a:extLst>
                </a:gridCol>
                <a:gridCol w="738909">
                  <a:extLst>
                    <a:ext uri="{9D8B030D-6E8A-4147-A177-3AD203B41FA5}">
                      <a16:colId xmlns:a16="http://schemas.microsoft.com/office/drawing/2014/main" val="2830147403"/>
                    </a:ext>
                  </a:extLst>
                </a:gridCol>
                <a:gridCol w="738909">
                  <a:extLst>
                    <a:ext uri="{9D8B030D-6E8A-4147-A177-3AD203B41FA5}">
                      <a16:colId xmlns:a16="http://schemas.microsoft.com/office/drawing/2014/main" val="3876265865"/>
                    </a:ext>
                  </a:extLst>
                </a:gridCol>
                <a:gridCol w="738909">
                  <a:extLst>
                    <a:ext uri="{9D8B030D-6E8A-4147-A177-3AD203B41FA5}">
                      <a16:colId xmlns:a16="http://schemas.microsoft.com/office/drawing/2014/main" val="2395880110"/>
                    </a:ext>
                  </a:extLst>
                </a:gridCol>
                <a:gridCol w="738909">
                  <a:extLst>
                    <a:ext uri="{9D8B030D-6E8A-4147-A177-3AD203B41FA5}">
                      <a16:colId xmlns:a16="http://schemas.microsoft.com/office/drawing/2014/main" val="1072839237"/>
                    </a:ext>
                  </a:extLst>
                </a:gridCol>
                <a:gridCol w="738909">
                  <a:extLst>
                    <a:ext uri="{9D8B030D-6E8A-4147-A177-3AD203B41FA5}">
                      <a16:colId xmlns:a16="http://schemas.microsoft.com/office/drawing/2014/main" val="1862451457"/>
                    </a:ext>
                  </a:extLst>
                </a:gridCol>
                <a:gridCol w="646640">
                  <a:extLst>
                    <a:ext uri="{9D8B030D-6E8A-4147-A177-3AD203B41FA5}">
                      <a16:colId xmlns:a16="http://schemas.microsoft.com/office/drawing/2014/main" val="3115189559"/>
                    </a:ext>
                  </a:extLst>
                </a:gridCol>
              </a:tblGrid>
              <a:tr h="370840">
                <a:tc>
                  <a:txBody>
                    <a:bodyPr/>
                    <a:lstStyle/>
                    <a:p>
                      <a:pPr algn="ctr"/>
                      <a:r>
                        <a:rPr kumimoji="1" lang="ja-JP" altLang="en-US" sz="1600" dirty="0"/>
                        <a:t>性別</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400" dirty="0"/>
                        <a:t>身体障がい</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400" dirty="0"/>
                        <a:t>知的障がい</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400" dirty="0"/>
                        <a:t>精神障がい</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400" dirty="0"/>
                        <a:t>身体</a:t>
                      </a:r>
                      <a:endParaRPr kumimoji="1" lang="en-US" altLang="ja-JP" sz="1400" dirty="0"/>
                    </a:p>
                    <a:p>
                      <a:pPr algn="ctr"/>
                      <a:r>
                        <a:rPr kumimoji="1" lang="ja-JP" altLang="en-US" sz="1400" dirty="0"/>
                        <a:t>＋知的</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400" dirty="0"/>
                        <a:t>身体</a:t>
                      </a:r>
                      <a:endParaRPr kumimoji="1" lang="en-US" altLang="ja-JP" sz="1400" dirty="0"/>
                    </a:p>
                    <a:p>
                      <a:pPr algn="ctr"/>
                      <a:r>
                        <a:rPr kumimoji="1" lang="ja-JP" altLang="en-US" sz="1400" dirty="0"/>
                        <a:t>＋精神</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400" dirty="0"/>
                        <a:t>知的</a:t>
                      </a:r>
                      <a:endParaRPr kumimoji="1" lang="en-US" altLang="ja-JP" sz="1400" dirty="0"/>
                    </a:p>
                    <a:p>
                      <a:pPr algn="ctr"/>
                      <a:r>
                        <a:rPr kumimoji="1" lang="ja-JP" altLang="en-US" sz="1400" dirty="0"/>
                        <a:t>＋精神</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400" dirty="0"/>
                        <a:t>身体</a:t>
                      </a:r>
                      <a:endParaRPr kumimoji="1" lang="en-US" altLang="ja-JP" sz="1400" dirty="0"/>
                    </a:p>
                    <a:p>
                      <a:pPr algn="ctr"/>
                      <a:r>
                        <a:rPr kumimoji="1" lang="ja-JP" altLang="en-US" sz="1400" dirty="0"/>
                        <a:t>＋知的＋精神</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400" dirty="0"/>
                        <a:t>その他疾病</a:t>
                      </a:r>
                      <a:endParaRPr kumimoji="1" lang="en-US" altLang="ja-JP" sz="1400" dirty="0"/>
                    </a:p>
                    <a:p>
                      <a:pPr algn="ctr"/>
                      <a:r>
                        <a:rPr kumimoji="1" lang="ja-JP" altLang="en-US" sz="1400" dirty="0"/>
                        <a:t>・病弱</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400" dirty="0"/>
                        <a:t>障がいなし</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600" dirty="0"/>
                        <a:t>合計</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67408112"/>
                  </a:ext>
                </a:extLst>
              </a:tr>
              <a:tr h="370840">
                <a:tc>
                  <a:txBody>
                    <a:bodyPr/>
                    <a:lstStyle/>
                    <a:p>
                      <a:pPr algn="ctr"/>
                      <a:r>
                        <a:rPr kumimoji="1" lang="ja-JP" altLang="en-US" dirty="0"/>
                        <a:t>男</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dirty="0"/>
                        <a:t>７</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dirty="0"/>
                        <a:t>２</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dirty="0"/>
                        <a:t>２３</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dirty="0"/>
                        <a:t>０</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dirty="0"/>
                        <a:t>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dirty="0"/>
                        <a:t>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dirty="0"/>
                        <a:t>０</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dirty="0"/>
                        <a:t>３</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dirty="0"/>
                        <a:t>０</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dirty="0"/>
                        <a:t>３７</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20076719"/>
                  </a:ext>
                </a:extLst>
              </a:tr>
              <a:tr h="370840">
                <a:tc>
                  <a:txBody>
                    <a:bodyPr/>
                    <a:lstStyle/>
                    <a:p>
                      <a:pPr algn="ctr"/>
                      <a:r>
                        <a:rPr kumimoji="1" lang="ja-JP" altLang="en-US" dirty="0"/>
                        <a:t>女</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dirty="0"/>
                        <a:t>２</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dirty="0"/>
                        <a:t>０</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dirty="0"/>
                        <a:t>１６</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dirty="0"/>
                        <a:t>０</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dirty="0"/>
                        <a:t>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dirty="0"/>
                        <a:t>２</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dirty="0"/>
                        <a:t>０</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dirty="0"/>
                        <a:t>２</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dirty="0"/>
                        <a:t>０</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dirty="0"/>
                        <a:t>２３</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59781896"/>
                  </a:ext>
                </a:extLst>
              </a:tr>
              <a:tr h="370840">
                <a:tc>
                  <a:txBody>
                    <a:bodyPr/>
                    <a:lstStyle/>
                    <a:p>
                      <a:pPr algn="ctr"/>
                      <a:r>
                        <a:rPr kumimoji="1" lang="ja-JP" altLang="en-US" dirty="0"/>
                        <a:t>計</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dirty="0"/>
                        <a:t>９</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dirty="0"/>
                        <a:t>２</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dirty="0"/>
                        <a:t>３９</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dirty="0"/>
                        <a:t>０</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dirty="0"/>
                        <a:t>２</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dirty="0"/>
                        <a:t>３</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dirty="0"/>
                        <a:t>０</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dirty="0"/>
                        <a:t>５</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dirty="0"/>
                        <a:t>０</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dirty="0"/>
                        <a:t>６０</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76157956"/>
                  </a:ext>
                </a:extLst>
              </a:tr>
            </a:tbl>
          </a:graphicData>
        </a:graphic>
      </p:graphicFrame>
      <p:pic>
        <p:nvPicPr>
          <p:cNvPr id="3" name="図 2">
            <a:extLst>
              <a:ext uri="{FF2B5EF4-FFF2-40B4-BE49-F238E27FC236}">
                <a16:creationId xmlns:a16="http://schemas.microsoft.com/office/drawing/2014/main" id="{8AFE6ED5-6F87-20E8-0F29-B7D663497E47}"/>
              </a:ext>
            </a:extLst>
          </p:cNvPr>
          <p:cNvPicPr>
            <a:picLocks noChangeAspect="1"/>
          </p:cNvPicPr>
          <p:nvPr/>
        </p:nvPicPr>
        <p:blipFill rotWithShape="1">
          <a:blip r:embed="rId6"/>
          <a:srcRect l="31565" t="11711" r="15152" b="20927"/>
          <a:stretch/>
        </p:blipFill>
        <p:spPr>
          <a:xfrm>
            <a:off x="8462865" y="2741158"/>
            <a:ext cx="3516001" cy="2500363"/>
          </a:xfrm>
          <a:prstGeom prst="rect">
            <a:avLst/>
          </a:prstGeom>
        </p:spPr>
      </p:pic>
      <p:sp>
        <p:nvSpPr>
          <p:cNvPr id="4" name="楕円 3">
            <a:extLst>
              <a:ext uri="{FF2B5EF4-FFF2-40B4-BE49-F238E27FC236}">
                <a16:creationId xmlns:a16="http://schemas.microsoft.com/office/drawing/2014/main" id="{D34E295F-C9A6-AABC-2936-AB3CA40ACDCF}"/>
              </a:ext>
            </a:extLst>
          </p:cNvPr>
          <p:cNvSpPr/>
          <p:nvPr/>
        </p:nvSpPr>
        <p:spPr>
          <a:xfrm>
            <a:off x="8950329" y="2826985"/>
            <a:ext cx="697524" cy="68784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楕円 5">
            <a:extLst>
              <a:ext uri="{FF2B5EF4-FFF2-40B4-BE49-F238E27FC236}">
                <a16:creationId xmlns:a16="http://schemas.microsoft.com/office/drawing/2014/main" id="{6E5929A3-42B7-A173-E039-BE9D0FE1B067}"/>
              </a:ext>
            </a:extLst>
          </p:cNvPr>
          <p:cNvSpPr/>
          <p:nvPr/>
        </p:nvSpPr>
        <p:spPr>
          <a:xfrm>
            <a:off x="10759020" y="3894145"/>
            <a:ext cx="911290" cy="872413"/>
          </a:xfrm>
          <a:prstGeom prst="ellipse">
            <a:avLst/>
          </a:prstGeom>
          <a:noFill/>
          <a:ln w="1270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F69E1B08-7988-4742-FEE4-88C91693358A}"/>
              </a:ext>
            </a:extLst>
          </p:cNvPr>
          <p:cNvSpPr txBox="1"/>
          <p:nvPr/>
        </p:nvSpPr>
        <p:spPr>
          <a:xfrm>
            <a:off x="8173370" y="2418468"/>
            <a:ext cx="1810793" cy="40011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kumimoji="1" lang="ja-JP" altLang="en-US" sz="2000" dirty="0"/>
              <a:t>友愛会銀杏寮</a:t>
            </a:r>
          </a:p>
        </p:txBody>
      </p:sp>
      <p:sp>
        <p:nvSpPr>
          <p:cNvPr id="14" name="テキスト ボックス 13">
            <a:extLst>
              <a:ext uri="{FF2B5EF4-FFF2-40B4-BE49-F238E27FC236}">
                <a16:creationId xmlns:a16="http://schemas.microsoft.com/office/drawing/2014/main" id="{983767A3-B148-4415-09C4-5347E70C66A7}"/>
              </a:ext>
            </a:extLst>
          </p:cNvPr>
          <p:cNvSpPr txBox="1"/>
          <p:nvPr/>
        </p:nvSpPr>
        <p:spPr>
          <a:xfrm>
            <a:off x="8950329" y="5374796"/>
            <a:ext cx="3128225" cy="338554"/>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kumimoji="1" lang="ja-JP" altLang="en-US" sz="1600" dirty="0">
                <a:solidFill>
                  <a:schemeClr val="tx1"/>
                </a:solidFill>
                <a:latin typeface="ＤＨＰ特太ゴシック体" panose="020B0500000000000000" pitchFamily="50" charset="-128"/>
                <a:ea typeface="ＤＨＰ特太ゴシック体" panose="020B0500000000000000" pitchFamily="50" charset="-128"/>
              </a:rPr>
              <a:t>熊本市の“玄関”　 「熊本駅」</a:t>
            </a:r>
          </a:p>
        </p:txBody>
      </p:sp>
      <p:pic>
        <p:nvPicPr>
          <p:cNvPr id="15" name="Picture 2">
            <a:extLst>
              <a:ext uri="{FF2B5EF4-FFF2-40B4-BE49-F238E27FC236}">
                <a16:creationId xmlns:a16="http://schemas.microsoft.com/office/drawing/2014/main" id="{D65651F6-A71A-C203-4BB6-0F786298611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14662" y="5374796"/>
            <a:ext cx="570326" cy="364792"/>
          </a:xfrm>
          <a:prstGeom prst="rect">
            <a:avLst/>
          </a:prstGeom>
          <a:noFill/>
          <a:extLst>
            <a:ext uri="{909E8E84-426E-40DD-AFC4-6F175D3DCCD1}">
              <a14:hiddenFill xmlns:a14="http://schemas.microsoft.com/office/drawing/2010/main">
                <a:solidFill>
                  <a:srgbClr val="FFFFFF"/>
                </a:solidFill>
              </a14:hiddenFill>
            </a:ext>
          </a:extLst>
        </p:spPr>
      </p:pic>
      <p:sp>
        <p:nvSpPr>
          <p:cNvPr id="16" name="矢印: 下 15">
            <a:extLst>
              <a:ext uri="{FF2B5EF4-FFF2-40B4-BE49-F238E27FC236}">
                <a16:creationId xmlns:a16="http://schemas.microsoft.com/office/drawing/2014/main" id="{567B51F4-47DD-1980-60AE-801AE6041A21}"/>
              </a:ext>
            </a:extLst>
          </p:cNvPr>
          <p:cNvSpPr/>
          <p:nvPr/>
        </p:nvSpPr>
        <p:spPr>
          <a:xfrm rot="10800000">
            <a:off x="11012446" y="4513946"/>
            <a:ext cx="417553" cy="860849"/>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D2FD7F60-D071-F528-7E40-4EEC150C1941}"/>
              </a:ext>
            </a:extLst>
          </p:cNvPr>
          <p:cNvSpPr txBox="1"/>
          <p:nvPr/>
        </p:nvSpPr>
        <p:spPr>
          <a:xfrm>
            <a:off x="10178540" y="3235394"/>
            <a:ext cx="1136063"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ja-JP" altLang="en-US" sz="2000" dirty="0"/>
              <a:t>約</a:t>
            </a:r>
            <a:r>
              <a:rPr kumimoji="1" lang="en-US" altLang="ja-JP" sz="2000" dirty="0"/>
              <a:t>750</a:t>
            </a:r>
            <a:r>
              <a:rPr kumimoji="1" lang="ja-JP" altLang="en-US" sz="2000" dirty="0"/>
              <a:t>ｍ</a:t>
            </a:r>
          </a:p>
        </p:txBody>
      </p:sp>
      <p:sp>
        <p:nvSpPr>
          <p:cNvPr id="18" name="テキスト ボックス 17">
            <a:extLst>
              <a:ext uri="{FF2B5EF4-FFF2-40B4-BE49-F238E27FC236}">
                <a16:creationId xmlns:a16="http://schemas.microsoft.com/office/drawing/2014/main" id="{0A7C2EED-37E3-4319-BA1B-B75909793FC1}"/>
              </a:ext>
            </a:extLst>
          </p:cNvPr>
          <p:cNvSpPr txBox="1"/>
          <p:nvPr/>
        </p:nvSpPr>
        <p:spPr>
          <a:xfrm>
            <a:off x="8727372" y="3844511"/>
            <a:ext cx="1663458"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ja-JP" altLang="en-US" sz="2000" dirty="0"/>
              <a:t>徒歩</a:t>
            </a:r>
            <a:r>
              <a:rPr kumimoji="1" lang="en-US" altLang="ja-JP" sz="2000" dirty="0"/>
              <a:t>5</a:t>
            </a:r>
            <a:r>
              <a:rPr kumimoji="1" lang="ja-JP" altLang="en-US" sz="2000" dirty="0"/>
              <a:t>～</a:t>
            </a:r>
            <a:r>
              <a:rPr kumimoji="1" lang="en-US" altLang="ja-JP" sz="2000" dirty="0"/>
              <a:t>10</a:t>
            </a:r>
            <a:r>
              <a:rPr kumimoji="1" lang="ja-JP" altLang="en-US" sz="2000" dirty="0"/>
              <a:t>分</a:t>
            </a:r>
          </a:p>
        </p:txBody>
      </p:sp>
      <p:cxnSp>
        <p:nvCxnSpPr>
          <p:cNvPr id="20" name="直線矢印コネクタ 19">
            <a:extLst>
              <a:ext uri="{FF2B5EF4-FFF2-40B4-BE49-F238E27FC236}">
                <a16:creationId xmlns:a16="http://schemas.microsoft.com/office/drawing/2014/main" id="{B4DC00F9-BD66-6572-7E56-464B7B029FF8}"/>
              </a:ext>
            </a:extLst>
          </p:cNvPr>
          <p:cNvCxnSpPr>
            <a:cxnSpLocks/>
          </p:cNvCxnSpPr>
          <p:nvPr/>
        </p:nvCxnSpPr>
        <p:spPr>
          <a:xfrm>
            <a:off x="9491505" y="3296107"/>
            <a:ext cx="1491314" cy="903375"/>
          </a:xfrm>
          <a:prstGeom prst="straightConnector1">
            <a:avLst/>
          </a:prstGeom>
          <a:ln w="762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2" name="オーディオ 11">
            <a:hlinkClick r:id="" action="ppaction://media"/>
            <a:extLst>
              <a:ext uri="{FF2B5EF4-FFF2-40B4-BE49-F238E27FC236}">
                <a16:creationId xmlns:a16="http://schemas.microsoft.com/office/drawing/2014/main" id="{693A5573-ABD2-8C1D-DD3B-53E6696EDBC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07629464"/>
      </p:ext>
    </p:extLst>
  </p:cSld>
  <p:clrMapOvr>
    <a:masterClrMapping/>
  </p:clrMapOvr>
  <mc:AlternateContent xmlns:mc="http://schemas.openxmlformats.org/markup-compatibility/2006">
    <mc:Choice xmlns:p14="http://schemas.microsoft.com/office/powerpoint/2010/main" Requires="p14">
      <p:transition spd="slow" p14:dur="2000" advTm="23531"/>
    </mc:Choice>
    <mc:Fallback>
      <p:transition spd="slow" advTm="235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EF6A8F1-59DA-9110-104B-85AB961A359F}"/>
              </a:ext>
            </a:extLst>
          </p:cNvPr>
          <p:cNvSpPr>
            <a:spLocks noGrp="1"/>
          </p:cNvSpPr>
          <p:nvPr>
            <p:ph type="title"/>
          </p:nvPr>
        </p:nvSpPr>
        <p:spPr>
          <a:xfrm>
            <a:off x="838200" y="2567636"/>
            <a:ext cx="10515600" cy="1325563"/>
          </a:xfrm>
        </p:spPr>
        <p:txBody>
          <a:bodyPr/>
          <a:lstStyle/>
          <a:p>
            <a:pPr algn="ctr"/>
            <a:r>
              <a:rPr kumimoji="1" lang="ja-JP" altLang="en-US" dirty="0">
                <a:latin typeface="メイリオ" panose="020B0604030504040204" pitchFamily="50" charset="-128"/>
                <a:ea typeface="メイリオ" panose="020B0604030504040204" pitchFamily="50" charset="-128"/>
              </a:rPr>
              <a:t>「　施設内感染の状況　」</a:t>
            </a:r>
          </a:p>
        </p:txBody>
      </p:sp>
      <p:pic>
        <p:nvPicPr>
          <p:cNvPr id="5" name="オーディオ 4">
            <a:hlinkClick r:id="" action="ppaction://media"/>
            <a:extLst>
              <a:ext uri="{FF2B5EF4-FFF2-40B4-BE49-F238E27FC236}">
                <a16:creationId xmlns:a16="http://schemas.microsoft.com/office/drawing/2014/main" id="{6B2FFEEE-D9F5-889B-A563-FA0117A1B89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292775734"/>
      </p:ext>
    </p:extLst>
  </p:cSld>
  <p:clrMapOvr>
    <a:masterClrMapping/>
  </p:clrMapOvr>
  <mc:AlternateContent xmlns:mc="http://schemas.openxmlformats.org/markup-compatibility/2006">
    <mc:Choice xmlns:p14="http://schemas.microsoft.com/office/powerpoint/2010/main" Requires="p14">
      <p:transition spd="slow" p14:dur="2000" advTm="2262"/>
    </mc:Choice>
    <mc:Fallback>
      <p:transition spd="slow" advTm="22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D43ECBF-951D-937D-D002-7A7D5BC3CF6D}"/>
              </a:ext>
            </a:extLst>
          </p:cNvPr>
          <p:cNvSpPr>
            <a:spLocks noGrp="1"/>
          </p:cNvSpPr>
          <p:nvPr>
            <p:ph type="title"/>
          </p:nvPr>
        </p:nvSpPr>
        <p:spPr>
          <a:xfrm>
            <a:off x="0" y="0"/>
            <a:ext cx="12192000" cy="834887"/>
          </a:xfrm>
          <a:solidFill>
            <a:schemeClr val="tx1"/>
          </a:solidFill>
        </p:spPr>
        <p:txBody>
          <a:bodyPr anchor="b"/>
          <a:lstStyle/>
          <a:p>
            <a:r>
              <a:rPr kumimoji="1" lang="ja-JP" altLang="en-US" dirty="0">
                <a:solidFill>
                  <a:schemeClr val="bg1"/>
                </a:solidFill>
                <a:latin typeface="メイリオ" panose="020B0604030504040204" pitchFamily="50" charset="-128"/>
                <a:ea typeface="メイリオ" panose="020B0604030504040204" pitchFamily="50" charset="-128"/>
              </a:rPr>
              <a:t>新型コロナウィルスの施設内感染について①</a:t>
            </a:r>
          </a:p>
        </p:txBody>
      </p:sp>
      <p:sp>
        <p:nvSpPr>
          <p:cNvPr id="3" name="コンテンツ プレースホルダー 2">
            <a:extLst>
              <a:ext uri="{FF2B5EF4-FFF2-40B4-BE49-F238E27FC236}">
                <a16:creationId xmlns:a16="http://schemas.microsoft.com/office/drawing/2014/main" id="{8CC9C1A5-B9DA-2F15-F1AD-3C13B23ACA1D}"/>
              </a:ext>
            </a:extLst>
          </p:cNvPr>
          <p:cNvSpPr>
            <a:spLocks noGrp="1"/>
          </p:cNvSpPr>
          <p:nvPr>
            <p:ph idx="1"/>
          </p:nvPr>
        </p:nvSpPr>
        <p:spPr>
          <a:xfrm>
            <a:off x="407522" y="900607"/>
            <a:ext cx="11376955" cy="5604669"/>
          </a:xfrm>
        </p:spPr>
        <p:txBody>
          <a:bodyPr>
            <a:normAutofit/>
          </a:bodyPr>
          <a:lstStyle/>
          <a:p>
            <a:r>
              <a:rPr kumimoji="1" lang="ja-JP" altLang="en-US" dirty="0"/>
              <a:t>当施設において、</a:t>
            </a:r>
            <a:r>
              <a:rPr kumimoji="1" lang="en-US" altLang="ja-JP" dirty="0"/>
              <a:t>R4</a:t>
            </a:r>
            <a:r>
              <a:rPr kumimoji="1" lang="ja-JP" altLang="en-US" dirty="0"/>
              <a:t>年</a:t>
            </a:r>
            <a:r>
              <a:rPr kumimoji="1" lang="en-US" altLang="ja-JP" dirty="0"/>
              <a:t>5</a:t>
            </a:r>
            <a:r>
              <a:rPr kumimoji="1" lang="ja-JP" altLang="en-US" dirty="0"/>
              <a:t>月</a:t>
            </a:r>
            <a:r>
              <a:rPr kumimoji="1" lang="en-US" altLang="ja-JP" dirty="0"/>
              <a:t>23</a:t>
            </a:r>
            <a:r>
              <a:rPr kumimoji="1" lang="ja-JP" altLang="en-US" dirty="0"/>
              <a:t>日（月）に男性利用者</a:t>
            </a:r>
            <a:r>
              <a:rPr kumimoji="1" lang="en-US" altLang="ja-JP" dirty="0"/>
              <a:t>1</a:t>
            </a:r>
            <a:r>
              <a:rPr kumimoji="1" lang="ja-JP" altLang="en-US" dirty="0"/>
              <a:t>名の</a:t>
            </a:r>
            <a:endParaRPr kumimoji="1" lang="en-US" altLang="ja-JP" dirty="0"/>
          </a:p>
          <a:p>
            <a:pPr marL="0" indent="0">
              <a:buNone/>
            </a:pPr>
            <a:r>
              <a:rPr lang="ja-JP" altLang="en-US" dirty="0"/>
              <a:t>  </a:t>
            </a:r>
            <a:r>
              <a:rPr kumimoji="1" lang="ja-JP" altLang="en-US" dirty="0"/>
              <a:t>新型コロナウィルス感染が判明しました。</a:t>
            </a:r>
            <a:endParaRPr kumimoji="1" lang="en-US" altLang="ja-JP" dirty="0"/>
          </a:p>
          <a:p>
            <a:endParaRPr lang="en-US" altLang="ja-JP" dirty="0"/>
          </a:p>
          <a:p>
            <a:r>
              <a:rPr kumimoji="1" lang="ja-JP" altLang="en-US" dirty="0"/>
              <a:t>その後、利用者２名と職員１名の感染が判明し、合計４名の感染がありました。</a:t>
            </a:r>
            <a:endParaRPr kumimoji="1" lang="en-US" altLang="ja-JP" dirty="0"/>
          </a:p>
          <a:p>
            <a:endParaRPr lang="en-US" altLang="ja-JP" dirty="0"/>
          </a:p>
          <a:p>
            <a:r>
              <a:rPr lang="ja-JP" altLang="en-US" dirty="0"/>
              <a:t>熊本市保健所･新型コロナウィルス感染症対策課の指導・助言の元、感染拡大防止に取り組み、また綿密な情報共有を行い事態の終息に努めました。</a:t>
            </a:r>
            <a:endParaRPr lang="en-US" altLang="ja-JP" dirty="0"/>
          </a:p>
        </p:txBody>
      </p:sp>
      <p:pic>
        <p:nvPicPr>
          <p:cNvPr id="1026" name="Picture 2" descr="新型コロナウイルス感染症対策プロジェクト プロジェクト紹介 ...">
            <a:extLst>
              <a:ext uri="{FF2B5EF4-FFF2-40B4-BE49-F238E27FC236}">
                <a16:creationId xmlns:a16="http://schemas.microsoft.com/office/drawing/2014/main" id="{3495B79A-7873-39E5-4310-42B2443870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67126" y="4826873"/>
            <a:ext cx="3389295" cy="1906478"/>
          </a:xfrm>
          <a:prstGeom prst="rect">
            <a:avLst/>
          </a:prstGeom>
          <a:noFill/>
          <a:extLst>
            <a:ext uri="{909E8E84-426E-40DD-AFC4-6F175D3DCCD1}">
              <a14:hiddenFill xmlns:a14="http://schemas.microsoft.com/office/drawing/2010/main">
                <a:solidFill>
                  <a:srgbClr val="FFFFFF"/>
                </a:solidFill>
              </a14:hiddenFill>
            </a:ext>
          </a:extLst>
        </p:spPr>
      </p:pic>
      <p:pic>
        <p:nvPicPr>
          <p:cNvPr id="6" name="オーディオ 5">
            <a:hlinkClick r:id="" action="ppaction://media"/>
            <a:extLst>
              <a:ext uri="{FF2B5EF4-FFF2-40B4-BE49-F238E27FC236}">
                <a16:creationId xmlns:a16="http://schemas.microsoft.com/office/drawing/2014/main" id="{36B7977D-9D22-1164-C27C-23E062B8BB7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853590967"/>
      </p:ext>
    </p:extLst>
  </p:cSld>
  <p:clrMapOvr>
    <a:masterClrMapping/>
  </p:clrMapOvr>
  <mc:AlternateContent xmlns:mc="http://schemas.openxmlformats.org/markup-compatibility/2006">
    <mc:Choice xmlns:p14="http://schemas.microsoft.com/office/powerpoint/2010/main" Requires="p14">
      <p:transition spd="slow" p14:dur="2000" advTm="35652"/>
    </mc:Choice>
    <mc:Fallback>
      <p:transition spd="slow" advTm="356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D43ECBF-951D-937D-D002-7A7D5BC3CF6D}"/>
              </a:ext>
            </a:extLst>
          </p:cNvPr>
          <p:cNvSpPr>
            <a:spLocks noGrp="1"/>
          </p:cNvSpPr>
          <p:nvPr>
            <p:ph type="title"/>
          </p:nvPr>
        </p:nvSpPr>
        <p:spPr>
          <a:xfrm>
            <a:off x="0" y="0"/>
            <a:ext cx="12192000" cy="834887"/>
          </a:xfrm>
          <a:solidFill>
            <a:schemeClr val="tx1"/>
          </a:solidFill>
        </p:spPr>
        <p:txBody>
          <a:bodyPr anchor="b"/>
          <a:lstStyle/>
          <a:p>
            <a:r>
              <a:rPr kumimoji="1" lang="ja-JP" altLang="en-US" dirty="0">
                <a:solidFill>
                  <a:schemeClr val="bg1"/>
                </a:solidFill>
                <a:latin typeface="メイリオ" panose="020B0604030504040204" pitchFamily="50" charset="-128"/>
                <a:ea typeface="メイリオ" panose="020B0604030504040204" pitchFamily="50" charset="-128"/>
              </a:rPr>
              <a:t>新型コロナウィルスの施設内感染について②</a:t>
            </a:r>
          </a:p>
        </p:txBody>
      </p:sp>
      <p:sp>
        <p:nvSpPr>
          <p:cNvPr id="3" name="コンテンツ プレースホルダー 2">
            <a:extLst>
              <a:ext uri="{FF2B5EF4-FFF2-40B4-BE49-F238E27FC236}">
                <a16:creationId xmlns:a16="http://schemas.microsoft.com/office/drawing/2014/main" id="{8CC9C1A5-B9DA-2F15-F1AD-3C13B23ACA1D}"/>
              </a:ext>
            </a:extLst>
          </p:cNvPr>
          <p:cNvSpPr>
            <a:spLocks noGrp="1"/>
          </p:cNvSpPr>
          <p:nvPr>
            <p:ph idx="1"/>
          </p:nvPr>
        </p:nvSpPr>
        <p:spPr>
          <a:xfrm>
            <a:off x="359576" y="1399431"/>
            <a:ext cx="11065786" cy="4508390"/>
          </a:xfrm>
        </p:spPr>
        <p:txBody>
          <a:bodyPr>
            <a:normAutofit/>
          </a:bodyPr>
          <a:lstStyle/>
          <a:p>
            <a:r>
              <a:rPr lang="ja-JP" altLang="en-US" dirty="0"/>
              <a:t>感染者は医療機関への入院または宿泊施設療養となったため、</a:t>
            </a:r>
            <a:endParaRPr lang="en-US" altLang="ja-JP" dirty="0"/>
          </a:p>
          <a:p>
            <a:pPr marL="0" indent="0">
              <a:buNone/>
            </a:pPr>
            <a:r>
              <a:rPr lang="ja-JP" altLang="en-US" dirty="0"/>
              <a:t>  現場では施設内隔離者対応や他利用者の健康管理に集中すること  </a:t>
            </a:r>
            <a:endParaRPr lang="en-US" altLang="ja-JP" dirty="0"/>
          </a:p>
          <a:p>
            <a:pPr marL="0" indent="0">
              <a:buNone/>
            </a:pPr>
            <a:r>
              <a:rPr lang="en-US" altLang="ja-JP" dirty="0"/>
              <a:t>  </a:t>
            </a:r>
            <a:r>
              <a:rPr lang="ja-JP" altLang="en-US" dirty="0"/>
              <a:t>ができました。</a:t>
            </a:r>
            <a:endParaRPr lang="en-US" altLang="ja-JP" dirty="0"/>
          </a:p>
          <a:p>
            <a:endParaRPr lang="en-US" altLang="ja-JP" dirty="0"/>
          </a:p>
          <a:p>
            <a:r>
              <a:rPr lang="ja-JP" altLang="en-US" dirty="0"/>
              <a:t>職員の感染は</a:t>
            </a:r>
            <a:r>
              <a:rPr lang="en-US" altLang="ja-JP" dirty="0"/>
              <a:t>1</a:t>
            </a:r>
            <a:r>
              <a:rPr lang="ja-JP" altLang="en-US" dirty="0"/>
              <a:t>名のみでしたので、法人内職員等の派遣要請は行わず、終息までの対応を所属職員で行うことができました。</a:t>
            </a:r>
            <a:endParaRPr lang="en-US" altLang="ja-JP" dirty="0"/>
          </a:p>
          <a:p>
            <a:pPr marL="0" indent="0">
              <a:buNone/>
            </a:pPr>
            <a:r>
              <a:rPr lang="ja-JP" altLang="en-US" dirty="0"/>
              <a:t>　</a:t>
            </a:r>
            <a:endParaRPr lang="en-US" altLang="ja-JP" dirty="0"/>
          </a:p>
        </p:txBody>
      </p:sp>
      <p:pic>
        <p:nvPicPr>
          <p:cNvPr id="4" name="Picture 2" descr="新型コロナウイルス感染症対策プロジェクト プロジェクト紹介 ...">
            <a:extLst>
              <a:ext uri="{FF2B5EF4-FFF2-40B4-BE49-F238E27FC236}">
                <a16:creationId xmlns:a16="http://schemas.microsoft.com/office/drawing/2014/main" id="{6B204604-56BE-C8BF-2872-F664E29EEF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9699" y="4539564"/>
            <a:ext cx="3575663" cy="2011310"/>
          </a:xfrm>
          <a:prstGeom prst="rect">
            <a:avLst/>
          </a:prstGeom>
          <a:noFill/>
          <a:extLst>
            <a:ext uri="{909E8E84-426E-40DD-AFC4-6F175D3DCCD1}">
              <a14:hiddenFill xmlns:a14="http://schemas.microsoft.com/office/drawing/2010/main">
                <a:solidFill>
                  <a:srgbClr val="FFFFFF"/>
                </a:solidFill>
              </a14:hiddenFill>
            </a:ext>
          </a:extLst>
        </p:spPr>
      </p:pic>
      <p:pic>
        <p:nvPicPr>
          <p:cNvPr id="7" name="オーディオ 6">
            <a:hlinkClick r:id="" action="ppaction://media"/>
            <a:extLst>
              <a:ext uri="{FF2B5EF4-FFF2-40B4-BE49-F238E27FC236}">
                <a16:creationId xmlns:a16="http://schemas.microsoft.com/office/drawing/2014/main" id="{E4A3A32D-D99C-A6B3-C775-D70A0930161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11711957"/>
      </p:ext>
    </p:extLst>
  </p:cSld>
  <p:clrMapOvr>
    <a:masterClrMapping/>
  </p:clrMapOvr>
  <mc:AlternateContent xmlns:mc="http://schemas.openxmlformats.org/markup-compatibility/2006">
    <mc:Choice xmlns:p14="http://schemas.microsoft.com/office/powerpoint/2010/main" Requires="p14">
      <p:transition spd="slow" p14:dur="2000" advTm="28570"/>
    </mc:Choice>
    <mc:Fallback>
      <p:transition spd="slow" advTm="285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D43ECBF-951D-937D-D002-7A7D5BC3CF6D}"/>
              </a:ext>
            </a:extLst>
          </p:cNvPr>
          <p:cNvSpPr>
            <a:spLocks noGrp="1"/>
          </p:cNvSpPr>
          <p:nvPr>
            <p:ph type="title"/>
          </p:nvPr>
        </p:nvSpPr>
        <p:spPr>
          <a:xfrm>
            <a:off x="0" y="0"/>
            <a:ext cx="12192000" cy="779228"/>
          </a:xfrm>
          <a:solidFill>
            <a:schemeClr val="tx1"/>
          </a:solidFill>
        </p:spPr>
        <p:txBody>
          <a:bodyPr anchor="b">
            <a:noAutofit/>
          </a:bodyPr>
          <a:lstStyle/>
          <a:p>
            <a:r>
              <a:rPr kumimoji="1" lang="ja-JP" altLang="en-US" sz="4000" dirty="0">
                <a:solidFill>
                  <a:schemeClr val="bg1"/>
                </a:solidFill>
                <a:latin typeface="メイリオ" panose="020B0604030504040204" pitchFamily="50" charset="-128"/>
                <a:ea typeface="メイリオ" panose="020B0604030504040204" pitchFamily="50" charset="-128"/>
              </a:rPr>
              <a:t>施設内感染発生以降の経過①</a:t>
            </a:r>
          </a:p>
        </p:txBody>
      </p:sp>
      <p:graphicFrame>
        <p:nvGraphicFramePr>
          <p:cNvPr id="8" name="表 8">
            <a:extLst>
              <a:ext uri="{FF2B5EF4-FFF2-40B4-BE49-F238E27FC236}">
                <a16:creationId xmlns:a16="http://schemas.microsoft.com/office/drawing/2014/main" id="{DA5E5AAC-75EB-94BE-1874-2A7FBA4790D6}"/>
              </a:ext>
            </a:extLst>
          </p:cNvPr>
          <p:cNvGraphicFramePr>
            <a:graphicFrameLocks noGrp="1"/>
          </p:cNvGraphicFramePr>
          <p:nvPr>
            <p:extLst>
              <p:ext uri="{D42A27DB-BD31-4B8C-83A1-F6EECF244321}">
                <p14:modId xmlns:p14="http://schemas.microsoft.com/office/powerpoint/2010/main" val="952906874"/>
              </p:ext>
            </p:extLst>
          </p:nvPr>
        </p:nvGraphicFramePr>
        <p:xfrm>
          <a:off x="110876" y="1021816"/>
          <a:ext cx="11970247" cy="5765800"/>
        </p:xfrm>
        <a:graphic>
          <a:graphicData uri="http://schemas.openxmlformats.org/drawingml/2006/table">
            <a:tbl>
              <a:tblPr firstRow="1" bandRow="1">
                <a:tableStyleId>{5C22544A-7EE6-4342-B048-85BDC9FD1C3A}</a:tableStyleId>
              </a:tblPr>
              <a:tblGrid>
                <a:gridCol w="1156473">
                  <a:extLst>
                    <a:ext uri="{9D8B030D-6E8A-4147-A177-3AD203B41FA5}">
                      <a16:colId xmlns:a16="http://schemas.microsoft.com/office/drawing/2014/main" val="222768053"/>
                    </a:ext>
                  </a:extLst>
                </a:gridCol>
                <a:gridCol w="10813774">
                  <a:extLst>
                    <a:ext uri="{9D8B030D-6E8A-4147-A177-3AD203B41FA5}">
                      <a16:colId xmlns:a16="http://schemas.microsoft.com/office/drawing/2014/main" val="1191095544"/>
                    </a:ext>
                  </a:extLst>
                </a:gridCol>
              </a:tblGrid>
              <a:tr h="370840">
                <a:tc>
                  <a:txBody>
                    <a:bodyPr/>
                    <a:lstStyle/>
                    <a:p>
                      <a:pPr algn="ctr"/>
                      <a:r>
                        <a:rPr kumimoji="1" lang="ja-JP" altLang="en-US" dirty="0">
                          <a:solidFill>
                            <a:schemeClr val="tx1"/>
                          </a:solidFill>
                        </a:rPr>
                        <a:t>月　日</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dirty="0">
                          <a:solidFill>
                            <a:schemeClr val="tx1"/>
                          </a:solidFill>
                        </a:rPr>
                        <a:t>感染状況と主な取組等</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5796313"/>
                  </a:ext>
                </a:extLst>
              </a:tr>
              <a:tr h="370840">
                <a:tc>
                  <a:txBody>
                    <a:bodyPr/>
                    <a:lstStyle/>
                    <a:p>
                      <a:pPr algn="ctr"/>
                      <a:r>
                        <a:rPr kumimoji="1" lang="en-US" altLang="ja-JP" dirty="0"/>
                        <a:t>5</a:t>
                      </a:r>
                      <a:r>
                        <a:rPr kumimoji="1" lang="ja-JP" altLang="en-US" dirty="0"/>
                        <a:t>月</a:t>
                      </a:r>
                      <a:r>
                        <a:rPr kumimoji="1" lang="en-US" altLang="ja-JP" dirty="0"/>
                        <a:t>23</a:t>
                      </a:r>
                      <a:r>
                        <a:rPr kumimoji="1" lang="ja-JP" altLang="en-US" dirty="0"/>
                        <a:t>日</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r>
                        <a:rPr kumimoji="1" lang="ja-JP" altLang="en-US" dirty="0"/>
                        <a:t>・</a:t>
                      </a:r>
                      <a:r>
                        <a:rPr kumimoji="1" lang="en-US" altLang="ja-JP" b="1" dirty="0"/>
                        <a:t>50</a:t>
                      </a:r>
                      <a:r>
                        <a:rPr kumimoji="1" lang="ja-JP" altLang="en-US" b="1" dirty="0"/>
                        <a:t>代男性利用者</a:t>
                      </a:r>
                      <a:r>
                        <a:rPr kumimoji="1" lang="en-US" altLang="ja-JP" b="1" dirty="0"/>
                        <a:t>(A</a:t>
                      </a:r>
                      <a:r>
                        <a:rPr kumimoji="1" lang="ja-JP" altLang="en-US" b="1" dirty="0"/>
                        <a:t>氏</a:t>
                      </a:r>
                      <a:r>
                        <a:rPr kumimoji="1" lang="en-US" altLang="ja-JP" b="1" dirty="0"/>
                        <a:t>)1</a:t>
                      </a:r>
                      <a:r>
                        <a:rPr kumimoji="1" lang="ja-JP" altLang="en-US" b="1" dirty="0"/>
                        <a:t>名の陽性が判明。</a:t>
                      </a:r>
                      <a:endParaRPr kumimoji="1" lang="en-US" altLang="ja-JP" b="1" dirty="0"/>
                    </a:p>
                    <a:p>
                      <a:r>
                        <a:rPr kumimoji="1" lang="ja-JP" altLang="en-US" dirty="0"/>
                        <a:t>・人工透析者で週</a:t>
                      </a:r>
                      <a:r>
                        <a:rPr kumimoji="1" lang="en-US" altLang="ja-JP" dirty="0"/>
                        <a:t>3</a:t>
                      </a:r>
                      <a:r>
                        <a:rPr kumimoji="1" lang="ja-JP" altLang="en-US" dirty="0"/>
                        <a:t>回通院する医療機関でコロナ感染者が出ていた。</a:t>
                      </a:r>
                      <a:endParaRPr kumimoji="1" lang="en-US" altLang="ja-JP" dirty="0"/>
                    </a:p>
                    <a:p>
                      <a:r>
                        <a:rPr kumimoji="1" lang="ja-JP" altLang="en-US" dirty="0"/>
                        <a:t>・</a:t>
                      </a:r>
                      <a:r>
                        <a:rPr kumimoji="1" lang="ja-JP" altLang="en-US" u="sng" dirty="0"/>
                        <a:t>人工透析の医療機関にて入院受入</a:t>
                      </a:r>
                      <a:r>
                        <a:rPr kumimoji="1" lang="ja-JP" altLang="en-US" dirty="0"/>
                        <a:t>。</a:t>
                      </a:r>
                      <a:endParaRPr kumimoji="1" lang="en-US" altLang="ja-JP" dirty="0"/>
                    </a:p>
                    <a:p>
                      <a:r>
                        <a:rPr kumimoji="1" lang="ja-JP" altLang="en-US" dirty="0"/>
                        <a:t>・</a:t>
                      </a:r>
                      <a:r>
                        <a:rPr kumimoji="1" lang="ja-JP" altLang="en-US" b="1" dirty="0"/>
                        <a:t>熊本市保健所へ連絡。新型コロナウィルス感染症対策課の指導助言の元、感染拡大防止対策に取組。</a:t>
                      </a:r>
                      <a:endParaRPr kumimoji="1" lang="en-US" altLang="ja-JP" b="1" dirty="0"/>
                    </a:p>
                    <a:p>
                      <a:r>
                        <a:rPr kumimoji="1" lang="ja-JP" altLang="en-US" dirty="0"/>
                        <a:t>・同室・</a:t>
                      </a:r>
                      <a:r>
                        <a:rPr kumimoji="1" lang="en-US" altLang="ja-JP" dirty="0"/>
                        <a:t>60</a:t>
                      </a:r>
                      <a:r>
                        <a:rPr kumimoji="1" lang="ja-JP" altLang="en-US" dirty="0"/>
                        <a:t>代男性利用者</a:t>
                      </a:r>
                      <a:r>
                        <a:rPr kumimoji="1" lang="en-US" altLang="ja-JP" dirty="0"/>
                        <a:t>(B</a:t>
                      </a:r>
                      <a:r>
                        <a:rPr kumimoji="1" lang="ja-JP" altLang="en-US" dirty="0"/>
                        <a:t>氏</a:t>
                      </a:r>
                      <a:r>
                        <a:rPr kumimoji="1" lang="en-US" altLang="ja-JP" dirty="0"/>
                        <a:t>)</a:t>
                      </a:r>
                      <a:r>
                        <a:rPr kumimoji="1" lang="ja-JP" altLang="en-US" dirty="0"/>
                        <a:t>と食事席隣・</a:t>
                      </a:r>
                      <a:r>
                        <a:rPr kumimoji="1" lang="en-US" altLang="ja-JP" dirty="0"/>
                        <a:t>70</a:t>
                      </a:r>
                      <a:r>
                        <a:rPr kumimoji="1" lang="ja-JP" altLang="en-US" dirty="0"/>
                        <a:t>代男性利用者を隔離室対応にて経過観察。</a:t>
                      </a:r>
                      <a:endParaRPr kumimoji="1" lang="ja-JP" alt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824607757"/>
                  </a:ext>
                </a:extLst>
              </a:tr>
              <a:tr h="370840">
                <a:tc>
                  <a:txBody>
                    <a:bodyPr/>
                    <a:lstStyle/>
                    <a:p>
                      <a:pPr algn="ctr"/>
                      <a:r>
                        <a:rPr kumimoji="1" lang="en-US" altLang="ja-JP" dirty="0"/>
                        <a:t>5</a:t>
                      </a:r>
                      <a:r>
                        <a:rPr kumimoji="1" lang="ja-JP" altLang="en-US" dirty="0"/>
                        <a:t>月</a:t>
                      </a:r>
                      <a:r>
                        <a:rPr kumimoji="1" lang="en-US" altLang="ja-JP" dirty="0"/>
                        <a:t>24</a:t>
                      </a:r>
                      <a:r>
                        <a:rPr kumimoji="1" lang="ja-JP" altLang="en-US" dirty="0"/>
                        <a:t>日</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dirty="0"/>
                        <a:t>・</a:t>
                      </a:r>
                      <a:r>
                        <a:rPr kumimoji="1" lang="ja-JP" altLang="en-US" b="1" dirty="0"/>
                        <a:t>隔離室対応をしていた</a:t>
                      </a:r>
                      <a:r>
                        <a:rPr kumimoji="1" lang="en-US" altLang="ja-JP" b="1" dirty="0"/>
                        <a:t>B</a:t>
                      </a:r>
                      <a:r>
                        <a:rPr kumimoji="1" lang="ja-JP" altLang="en-US" b="1" dirty="0"/>
                        <a:t>氏の陽性が判明。</a:t>
                      </a:r>
                      <a:endParaRPr kumimoji="1" lang="en-US" altLang="ja-JP" b="1" dirty="0"/>
                    </a:p>
                    <a:p>
                      <a:r>
                        <a:rPr kumimoji="1" lang="ja-JP" altLang="en-US" dirty="0"/>
                        <a:t>・保健所へ報告・相談。</a:t>
                      </a:r>
                      <a:r>
                        <a:rPr kumimoji="1" lang="ja-JP" altLang="en-US" u="sng" dirty="0"/>
                        <a:t>指定された医療機関へ入院</a:t>
                      </a:r>
                      <a:r>
                        <a:rPr kumimoji="1" lang="ja-JP" altLang="en-US" dirty="0"/>
                        <a:t>。</a:t>
                      </a:r>
                      <a:endParaRPr kumimoji="1" lang="en-US" altLang="ja-JP" dirty="0"/>
                    </a:p>
                    <a:p>
                      <a:r>
                        <a:rPr kumimoji="1" lang="ja-JP" altLang="en-US" dirty="0"/>
                        <a:t>・</a:t>
                      </a:r>
                      <a:r>
                        <a:rPr kumimoji="1" lang="en-US" altLang="ja-JP" dirty="0"/>
                        <a:t>B</a:t>
                      </a:r>
                      <a:r>
                        <a:rPr kumimoji="1" lang="ja-JP" altLang="en-US" dirty="0"/>
                        <a:t>氏食事席両隣</a:t>
                      </a:r>
                      <a:r>
                        <a:rPr kumimoji="1" lang="en-US" altLang="ja-JP" dirty="0"/>
                        <a:t>2</a:t>
                      </a:r>
                      <a:r>
                        <a:rPr kumimoji="1" lang="ja-JP" altLang="en-US" dirty="0"/>
                        <a:t>名の隔離室対応。</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07086362"/>
                  </a:ext>
                </a:extLst>
              </a:tr>
              <a:tr h="370840">
                <a:tc>
                  <a:txBody>
                    <a:bodyPr/>
                    <a:lstStyle/>
                    <a:p>
                      <a:pPr algn="ctr"/>
                      <a:r>
                        <a:rPr kumimoji="1" lang="en-US" altLang="ja-JP" dirty="0"/>
                        <a:t>5</a:t>
                      </a:r>
                      <a:r>
                        <a:rPr kumimoji="1" lang="ja-JP" altLang="en-US" dirty="0"/>
                        <a:t>月</a:t>
                      </a:r>
                      <a:r>
                        <a:rPr kumimoji="1" lang="en-US" altLang="ja-JP" dirty="0"/>
                        <a:t>25</a:t>
                      </a:r>
                      <a:r>
                        <a:rPr kumimoji="1" lang="ja-JP" altLang="en-US" dirty="0"/>
                        <a:t>日</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r>
                        <a:rPr kumimoji="1" lang="ja-JP" altLang="en-US" dirty="0"/>
                        <a:t>・</a:t>
                      </a:r>
                      <a:r>
                        <a:rPr kumimoji="1" lang="en-US" altLang="ja-JP" b="1" dirty="0"/>
                        <a:t>70</a:t>
                      </a:r>
                      <a:r>
                        <a:rPr kumimoji="1" lang="ja-JP" altLang="en-US" b="1" dirty="0"/>
                        <a:t>代女性利用者</a:t>
                      </a:r>
                      <a:r>
                        <a:rPr kumimoji="1" lang="en-US" altLang="ja-JP" b="1" dirty="0"/>
                        <a:t>(C</a:t>
                      </a:r>
                      <a:r>
                        <a:rPr kumimoji="1" lang="ja-JP" altLang="en-US" b="1" dirty="0"/>
                        <a:t>氏</a:t>
                      </a:r>
                      <a:r>
                        <a:rPr kumimoji="1" lang="en-US" altLang="ja-JP" b="1" dirty="0"/>
                        <a:t>)</a:t>
                      </a:r>
                      <a:r>
                        <a:rPr kumimoji="1" lang="ja-JP" altLang="en-US" b="1" dirty="0"/>
                        <a:t>の陽性が判明。</a:t>
                      </a:r>
                      <a:endParaRPr kumimoji="1" lang="en-US" altLang="ja-JP" b="1" dirty="0"/>
                    </a:p>
                    <a:p>
                      <a:r>
                        <a:rPr kumimoji="1" lang="ja-JP" altLang="en-US" dirty="0"/>
                        <a:t>・</a:t>
                      </a:r>
                      <a:r>
                        <a:rPr kumimoji="1" lang="en-US" altLang="ja-JP" dirty="0"/>
                        <a:t>C</a:t>
                      </a:r>
                      <a:r>
                        <a:rPr kumimoji="1" lang="ja-JP" altLang="en-US" dirty="0"/>
                        <a:t>氏の感染経路不明。</a:t>
                      </a:r>
                      <a:endParaRPr kumimoji="1" lang="en-US" altLang="ja-JP" dirty="0"/>
                    </a:p>
                    <a:p>
                      <a:r>
                        <a:rPr kumimoji="1" lang="ja-JP" altLang="en-US" dirty="0"/>
                        <a:t>・</a:t>
                      </a:r>
                      <a:r>
                        <a:rPr kumimoji="1" lang="en-US" altLang="ja-JP" dirty="0"/>
                        <a:t>C</a:t>
                      </a:r>
                      <a:r>
                        <a:rPr kumimoji="1" lang="ja-JP" altLang="en-US" dirty="0"/>
                        <a:t>氏食事席</a:t>
                      </a:r>
                      <a:r>
                        <a:rPr kumimoji="1" lang="en-US" altLang="ja-JP" dirty="0"/>
                        <a:t>2</a:t>
                      </a:r>
                      <a:r>
                        <a:rPr kumimoji="1" lang="ja-JP" altLang="en-US" dirty="0"/>
                        <a:t>名の隔離対応。その他発熱者や体調不良者２名の隔離対応。</a:t>
                      </a:r>
                      <a:endParaRPr kumimoji="1" lang="en-US" altLang="ja-JP" dirty="0"/>
                    </a:p>
                    <a:p>
                      <a:r>
                        <a:rPr kumimoji="1" lang="ja-JP" altLang="en-US" dirty="0"/>
                        <a:t>・</a:t>
                      </a:r>
                      <a:r>
                        <a:rPr kumimoji="1" lang="en-US" altLang="ja-JP" dirty="0"/>
                        <a:t>A</a:t>
                      </a:r>
                      <a:r>
                        <a:rPr kumimoji="1" lang="ja-JP" altLang="en-US" dirty="0"/>
                        <a:t>氏と接触のある職員</a:t>
                      </a:r>
                      <a:r>
                        <a:rPr kumimoji="1" lang="en-US" altLang="ja-JP" dirty="0"/>
                        <a:t>10</a:t>
                      </a:r>
                      <a:r>
                        <a:rPr kumimoji="1" lang="ja-JP" altLang="en-US" dirty="0"/>
                        <a:t>名の</a:t>
                      </a:r>
                      <a:r>
                        <a:rPr kumimoji="1" lang="en-US" altLang="ja-JP" dirty="0"/>
                        <a:t>PCR</a:t>
                      </a:r>
                      <a:r>
                        <a:rPr kumimoji="1" lang="ja-JP" altLang="en-US" dirty="0"/>
                        <a:t>検査（保健所指示）。</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2126050101"/>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dirty="0"/>
                        <a:t>5</a:t>
                      </a:r>
                      <a:r>
                        <a:rPr kumimoji="1" lang="ja-JP" altLang="en-US" dirty="0"/>
                        <a:t>月</a:t>
                      </a:r>
                      <a:r>
                        <a:rPr kumimoji="1" lang="en-US" altLang="ja-JP" dirty="0"/>
                        <a:t>26</a:t>
                      </a:r>
                      <a:r>
                        <a:rPr kumimoji="1" lang="ja-JP" altLang="en-US" dirty="0"/>
                        <a:t>日</a:t>
                      </a:r>
                    </a:p>
                    <a:p>
                      <a:pPr algn="ctr"/>
                      <a:endParaRPr kumimoji="1" lang="ja-JP"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dirty="0"/>
                        <a:t>・</a:t>
                      </a:r>
                      <a:r>
                        <a:rPr kumimoji="1" lang="en-US" altLang="ja-JP" u="sng" dirty="0"/>
                        <a:t>C</a:t>
                      </a:r>
                      <a:r>
                        <a:rPr kumimoji="1" lang="ja-JP" altLang="en-US" u="sng" dirty="0"/>
                        <a:t>氏、指定された医療機関へ入院</a:t>
                      </a:r>
                      <a:r>
                        <a:rPr kumimoji="1" lang="ja-JP" altLang="en-US" dirty="0"/>
                        <a:t>。</a:t>
                      </a:r>
                      <a:endParaRPr kumimoji="1" lang="en-US" altLang="ja-JP" dirty="0"/>
                    </a:p>
                    <a:p>
                      <a:r>
                        <a:rPr kumimoji="1" lang="ja-JP" altLang="en-US" dirty="0"/>
                        <a:t>・</a:t>
                      </a:r>
                      <a:r>
                        <a:rPr kumimoji="1" lang="en-US" altLang="ja-JP" dirty="0"/>
                        <a:t>A</a:t>
                      </a:r>
                      <a:r>
                        <a:rPr kumimoji="1" lang="ja-JP" altLang="en-US" dirty="0"/>
                        <a:t>氏</a:t>
                      </a:r>
                      <a:r>
                        <a:rPr kumimoji="1" lang="en-US" altLang="ja-JP" dirty="0"/>
                        <a:t>B</a:t>
                      </a:r>
                      <a:r>
                        <a:rPr kumimoji="1" lang="ja-JP" altLang="en-US" dirty="0"/>
                        <a:t>氏と接触ある職員</a:t>
                      </a:r>
                      <a:r>
                        <a:rPr kumimoji="1" lang="en-US" altLang="ja-JP" dirty="0"/>
                        <a:t>1</a:t>
                      </a:r>
                      <a:r>
                        <a:rPr kumimoji="1" lang="ja-JP" altLang="en-US" dirty="0"/>
                        <a:t>名、利用者</a:t>
                      </a:r>
                      <a:r>
                        <a:rPr kumimoji="1" lang="en-US" altLang="ja-JP" dirty="0"/>
                        <a:t>3</a:t>
                      </a:r>
                      <a:r>
                        <a:rPr kumimoji="1" lang="ja-JP" altLang="en-US" dirty="0"/>
                        <a:t>名の</a:t>
                      </a:r>
                      <a:r>
                        <a:rPr kumimoji="1" lang="en-US" altLang="ja-JP" b="1" dirty="0"/>
                        <a:t>PCR</a:t>
                      </a:r>
                      <a:r>
                        <a:rPr kumimoji="1" lang="ja-JP" altLang="en-US" b="1" dirty="0"/>
                        <a:t>検査（保健所指示）。全員陰性確認。</a:t>
                      </a:r>
                      <a:endParaRPr kumimoji="1" lang="en-US" altLang="ja-JP" b="1" dirty="0"/>
                    </a:p>
                    <a:p>
                      <a:r>
                        <a:rPr kumimoji="1" lang="ja-JP" altLang="en-US" dirty="0"/>
                        <a:t>・利用者</a:t>
                      </a:r>
                      <a:r>
                        <a:rPr kumimoji="1" lang="en-US" altLang="ja-JP" dirty="0"/>
                        <a:t>52</a:t>
                      </a:r>
                      <a:r>
                        <a:rPr kumimoji="1" lang="ja-JP" altLang="en-US" dirty="0"/>
                        <a:t>名の</a:t>
                      </a:r>
                      <a:r>
                        <a:rPr kumimoji="1" lang="en-US" altLang="ja-JP" b="1" dirty="0"/>
                        <a:t>PCR</a:t>
                      </a:r>
                      <a:r>
                        <a:rPr kumimoji="1" lang="ja-JP" altLang="en-US" b="1" dirty="0"/>
                        <a:t>検査（保健所指示）</a:t>
                      </a:r>
                      <a:r>
                        <a:rPr kumimoji="1" lang="ja-JP" altLang="en-US"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62415835"/>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dirty="0"/>
                        <a:t>5</a:t>
                      </a:r>
                      <a:r>
                        <a:rPr kumimoji="1" lang="ja-JP" altLang="en-US" dirty="0"/>
                        <a:t>月</a:t>
                      </a:r>
                      <a:r>
                        <a:rPr kumimoji="1" lang="en-US" altLang="ja-JP" dirty="0"/>
                        <a:t>27</a:t>
                      </a:r>
                      <a:r>
                        <a:rPr kumimoji="1" lang="ja-JP" altLang="en-US" dirty="0"/>
                        <a:t>日</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endParaRPr kumimoji="1" lang="en-US" altLang="ja-JP" dirty="0"/>
                    </a:p>
                    <a:p>
                      <a:r>
                        <a:rPr kumimoji="1" lang="ja-JP" altLang="en-US" dirty="0"/>
                        <a:t>・利用者</a:t>
                      </a:r>
                      <a:r>
                        <a:rPr kumimoji="1" lang="en-US" altLang="ja-JP" dirty="0"/>
                        <a:t>52</a:t>
                      </a:r>
                      <a:r>
                        <a:rPr kumimoji="1" lang="ja-JP" altLang="en-US" dirty="0"/>
                        <a:t>名の</a:t>
                      </a:r>
                      <a:r>
                        <a:rPr kumimoji="1" lang="en-US" altLang="ja-JP" b="1" dirty="0"/>
                        <a:t>PCR</a:t>
                      </a:r>
                      <a:r>
                        <a:rPr kumimoji="1" lang="ja-JP" altLang="en-US" b="1" dirty="0"/>
                        <a:t>検査結果、全員陰性。</a:t>
                      </a:r>
                      <a:endParaRPr kumimoji="1" lang="en-US" altLang="ja-JP" b="1" dirty="0"/>
                    </a:p>
                    <a:p>
                      <a:endParaRPr kumimoji="1" lang="ja-JP" alt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443375692"/>
                  </a:ext>
                </a:extLst>
              </a:tr>
            </a:tbl>
          </a:graphicData>
        </a:graphic>
      </p:graphicFrame>
      <mc:AlternateContent xmlns:mc="http://schemas.openxmlformats.org/markup-compatibility/2006" xmlns:p14="http://schemas.microsoft.com/office/powerpoint/2010/main">
        <mc:Choice Requires="p14">
          <p:contentPart p14:bwMode="auto" r:id="rId5">
            <p14:nvContentPartPr>
              <p14:cNvPr id="36" name="インク 35">
                <a:extLst>
                  <a:ext uri="{FF2B5EF4-FFF2-40B4-BE49-F238E27FC236}">
                    <a16:creationId xmlns:a16="http://schemas.microsoft.com/office/drawing/2014/main" id="{3B280E5C-BD78-4A73-ABF2-71BFCAC371FD}"/>
                  </a:ext>
                </a:extLst>
              </p14:cNvPr>
              <p14:cNvContentPartPr/>
              <p14:nvPr/>
            </p14:nvContentPartPr>
            <p14:xfrm>
              <a:off x="1449283" y="1552573"/>
              <a:ext cx="4249440" cy="360"/>
            </p14:xfrm>
          </p:contentPart>
        </mc:Choice>
        <mc:Fallback xmlns="">
          <p:pic>
            <p:nvPicPr>
              <p:cNvPr id="36" name="インク 35">
                <a:extLst>
                  <a:ext uri="{FF2B5EF4-FFF2-40B4-BE49-F238E27FC236}">
                    <a16:creationId xmlns:a16="http://schemas.microsoft.com/office/drawing/2014/main" id="{3B280E5C-BD78-4A73-ABF2-71BFCAC371FD}"/>
                  </a:ext>
                </a:extLst>
              </p:cNvPr>
              <p:cNvPicPr/>
              <p:nvPr/>
            </p:nvPicPr>
            <p:blipFill>
              <a:blip r:embed="rId6"/>
              <a:stretch>
                <a:fillRect/>
              </a:stretch>
            </p:blipFill>
            <p:spPr>
              <a:xfrm>
                <a:off x="1377643" y="1408573"/>
                <a:ext cx="439308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7" name="インク 36">
                <a:extLst>
                  <a:ext uri="{FF2B5EF4-FFF2-40B4-BE49-F238E27FC236}">
                    <a16:creationId xmlns:a16="http://schemas.microsoft.com/office/drawing/2014/main" id="{76E4D7E6-3837-B35E-2CB2-F48C55B103D3}"/>
                  </a:ext>
                </a:extLst>
              </p14:cNvPr>
              <p14:cNvContentPartPr/>
              <p14:nvPr/>
            </p14:nvContentPartPr>
            <p14:xfrm>
              <a:off x="194323" y="2145853"/>
              <a:ext cx="933480" cy="360"/>
            </p14:xfrm>
          </p:contentPart>
        </mc:Choice>
        <mc:Fallback xmlns="">
          <p:pic>
            <p:nvPicPr>
              <p:cNvPr id="37" name="インク 36">
                <a:extLst>
                  <a:ext uri="{FF2B5EF4-FFF2-40B4-BE49-F238E27FC236}">
                    <a16:creationId xmlns:a16="http://schemas.microsoft.com/office/drawing/2014/main" id="{76E4D7E6-3837-B35E-2CB2-F48C55B103D3}"/>
                  </a:ext>
                </a:extLst>
              </p:cNvPr>
              <p:cNvPicPr/>
              <p:nvPr/>
            </p:nvPicPr>
            <p:blipFill>
              <a:blip r:embed="rId8"/>
              <a:stretch>
                <a:fillRect/>
              </a:stretch>
            </p:blipFill>
            <p:spPr>
              <a:xfrm>
                <a:off x="122323" y="2001853"/>
                <a:ext cx="107712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38" name="インク 37">
                <a:extLst>
                  <a:ext uri="{FF2B5EF4-FFF2-40B4-BE49-F238E27FC236}">
                    <a16:creationId xmlns:a16="http://schemas.microsoft.com/office/drawing/2014/main" id="{B2795FD6-712A-75C3-3B30-D39597AF3436}"/>
                  </a:ext>
                </a:extLst>
              </p14:cNvPr>
              <p14:cNvContentPartPr/>
              <p14:nvPr/>
            </p14:nvContentPartPr>
            <p14:xfrm>
              <a:off x="1429843" y="2408653"/>
              <a:ext cx="10350720" cy="360"/>
            </p14:xfrm>
          </p:contentPart>
        </mc:Choice>
        <mc:Fallback xmlns="">
          <p:pic>
            <p:nvPicPr>
              <p:cNvPr id="38" name="インク 37">
                <a:extLst>
                  <a:ext uri="{FF2B5EF4-FFF2-40B4-BE49-F238E27FC236}">
                    <a16:creationId xmlns:a16="http://schemas.microsoft.com/office/drawing/2014/main" id="{B2795FD6-712A-75C3-3B30-D39597AF3436}"/>
                  </a:ext>
                </a:extLst>
              </p:cNvPr>
              <p:cNvPicPr/>
              <p:nvPr/>
            </p:nvPicPr>
            <p:blipFill>
              <a:blip r:embed="rId10"/>
              <a:stretch>
                <a:fillRect/>
              </a:stretch>
            </p:blipFill>
            <p:spPr>
              <a:xfrm>
                <a:off x="1358203" y="2264653"/>
                <a:ext cx="1049436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43" name="インク 42">
                <a:extLst>
                  <a:ext uri="{FF2B5EF4-FFF2-40B4-BE49-F238E27FC236}">
                    <a16:creationId xmlns:a16="http://schemas.microsoft.com/office/drawing/2014/main" id="{720C59E5-58EF-5CAC-D9D0-62BBA8D11DCF}"/>
                  </a:ext>
                </a:extLst>
              </p14:cNvPr>
              <p14:cNvContentPartPr/>
              <p14:nvPr/>
            </p14:nvContentPartPr>
            <p14:xfrm>
              <a:off x="272443" y="5287933"/>
              <a:ext cx="822240" cy="360"/>
            </p14:xfrm>
          </p:contentPart>
        </mc:Choice>
        <mc:Fallback xmlns="">
          <p:pic>
            <p:nvPicPr>
              <p:cNvPr id="43" name="インク 42">
                <a:extLst>
                  <a:ext uri="{FF2B5EF4-FFF2-40B4-BE49-F238E27FC236}">
                    <a16:creationId xmlns:a16="http://schemas.microsoft.com/office/drawing/2014/main" id="{720C59E5-58EF-5CAC-D9D0-62BBA8D11DCF}"/>
                  </a:ext>
                </a:extLst>
              </p:cNvPr>
              <p:cNvPicPr/>
              <p:nvPr/>
            </p:nvPicPr>
            <p:blipFill>
              <a:blip r:embed="rId17"/>
              <a:stretch>
                <a:fillRect/>
              </a:stretch>
            </p:blipFill>
            <p:spPr>
              <a:xfrm>
                <a:off x="200443" y="5143933"/>
                <a:ext cx="96588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44" name="インク 43">
                <a:extLst>
                  <a:ext uri="{FF2B5EF4-FFF2-40B4-BE49-F238E27FC236}">
                    <a16:creationId xmlns:a16="http://schemas.microsoft.com/office/drawing/2014/main" id="{68293CCA-855A-8235-274B-05F790228FE6}"/>
                  </a:ext>
                </a:extLst>
              </p14:cNvPr>
              <p14:cNvContentPartPr/>
              <p14:nvPr/>
            </p14:nvContentPartPr>
            <p14:xfrm>
              <a:off x="5826883" y="5433733"/>
              <a:ext cx="2391480" cy="360"/>
            </p14:xfrm>
          </p:contentPart>
        </mc:Choice>
        <mc:Fallback xmlns="">
          <p:pic>
            <p:nvPicPr>
              <p:cNvPr id="44" name="インク 43">
                <a:extLst>
                  <a:ext uri="{FF2B5EF4-FFF2-40B4-BE49-F238E27FC236}">
                    <a16:creationId xmlns:a16="http://schemas.microsoft.com/office/drawing/2014/main" id="{68293CCA-855A-8235-274B-05F790228FE6}"/>
                  </a:ext>
                </a:extLst>
              </p:cNvPr>
              <p:cNvPicPr/>
              <p:nvPr/>
            </p:nvPicPr>
            <p:blipFill>
              <a:blip r:embed="rId19"/>
              <a:stretch>
                <a:fillRect/>
              </a:stretch>
            </p:blipFill>
            <p:spPr>
              <a:xfrm>
                <a:off x="5754883" y="5290093"/>
                <a:ext cx="253512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45" name="インク 44">
                <a:extLst>
                  <a:ext uri="{FF2B5EF4-FFF2-40B4-BE49-F238E27FC236}">
                    <a16:creationId xmlns:a16="http://schemas.microsoft.com/office/drawing/2014/main" id="{5A783237-D5F5-92F5-362F-0E06C17F3710}"/>
                  </a:ext>
                </a:extLst>
              </p14:cNvPr>
              <p14:cNvContentPartPr/>
              <p14:nvPr/>
            </p14:nvContentPartPr>
            <p14:xfrm>
              <a:off x="2971620" y="6309450"/>
              <a:ext cx="2604960" cy="360"/>
            </p14:xfrm>
          </p:contentPart>
        </mc:Choice>
        <mc:Fallback xmlns="">
          <p:pic>
            <p:nvPicPr>
              <p:cNvPr id="45" name="インク 44">
                <a:extLst>
                  <a:ext uri="{FF2B5EF4-FFF2-40B4-BE49-F238E27FC236}">
                    <a16:creationId xmlns:a16="http://schemas.microsoft.com/office/drawing/2014/main" id="{5A783237-D5F5-92F5-362F-0E06C17F3710}"/>
                  </a:ext>
                </a:extLst>
              </p:cNvPr>
              <p:cNvPicPr/>
              <p:nvPr/>
            </p:nvPicPr>
            <p:blipFill>
              <a:blip r:embed="rId21"/>
              <a:stretch>
                <a:fillRect/>
              </a:stretch>
            </p:blipFill>
            <p:spPr>
              <a:xfrm>
                <a:off x="2899980" y="6165450"/>
                <a:ext cx="27486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46" name="インク 45">
                <a:extLst>
                  <a:ext uri="{FF2B5EF4-FFF2-40B4-BE49-F238E27FC236}">
                    <a16:creationId xmlns:a16="http://schemas.microsoft.com/office/drawing/2014/main" id="{8A8D538E-0935-0A05-1F78-71C0D904AEC1}"/>
                  </a:ext>
                </a:extLst>
              </p14:cNvPr>
              <p14:cNvContentPartPr/>
              <p14:nvPr/>
            </p14:nvContentPartPr>
            <p14:xfrm>
              <a:off x="274500" y="6309450"/>
              <a:ext cx="798480" cy="360"/>
            </p14:xfrm>
          </p:contentPart>
        </mc:Choice>
        <mc:Fallback xmlns="">
          <p:pic>
            <p:nvPicPr>
              <p:cNvPr id="46" name="インク 45">
                <a:extLst>
                  <a:ext uri="{FF2B5EF4-FFF2-40B4-BE49-F238E27FC236}">
                    <a16:creationId xmlns:a16="http://schemas.microsoft.com/office/drawing/2014/main" id="{8A8D538E-0935-0A05-1F78-71C0D904AEC1}"/>
                  </a:ext>
                </a:extLst>
              </p:cNvPr>
              <p:cNvPicPr/>
              <p:nvPr/>
            </p:nvPicPr>
            <p:blipFill>
              <a:blip r:embed="rId23"/>
              <a:stretch>
                <a:fillRect/>
              </a:stretch>
            </p:blipFill>
            <p:spPr>
              <a:xfrm>
                <a:off x="202500" y="6165450"/>
                <a:ext cx="942120" cy="288000"/>
              </a:xfrm>
              <a:prstGeom prst="rect">
                <a:avLst/>
              </a:prstGeom>
            </p:spPr>
          </p:pic>
        </mc:Fallback>
      </mc:AlternateContent>
      <p:pic>
        <p:nvPicPr>
          <p:cNvPr id="9" name="オーディオ 8">
            <a:hlinkClick r:id="" action="ppaction://media"/>
            <a:extLst>
              <a:ext uri="{FF2B5EF4-FFF2-40B4-BE49-F238E27FC236}">
                <a16:creationId xmlns:a16="http://schemas.microsoft.com/office/drawing/2014/main" id="{BB70A6B2-4976-EDBD-C528-360CB5EFBFBE}"/>
              </a:ext>
            </a:extLst>
          </p:cNvPr>
          <p:cNvPicPr>
            <a:picLocks noChangeAspect="1"/>
          </p:cNvPicPr>
          <p:nvPr>
            <a:audioFile r:link="rId3"/>
            <p:extLst>
              <p:ext uri="{DAA4B4D4-6D71-4841-9C94-3DE7FCFB9230}">
                <p14:media xmlns:p14="http://schemas.microsoft.com/office/powerpoint/2010/main" r:embed="rId2"/>
              </p:ext>
            </p:extLst>
          </p:nvPr>
        </p:nvPicPr>
        <p:blipFill>
          <a:blip r:embed="rId24"/>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1058158003"/>
      </p:ext>
    </p:extLst>
  </p:cSld>
  <p:clrMapOvr>
    <a:masterClrMapping/>
  </p:clrMapOvr>
  <mc:AlternateContent xmlns:mc="http://schemas.openxmlformats.org/markup-compatibility/2006">
    <mc:Choice xmlns:p14="http://schemas.microsoft.com/office/powerpoint/2010/main" Requires="p14">
      <p:transition spd="slow" p14:dur="2000" advTm="35606"/>
    </mc:Choice>
    <mc:Fallback>
      <p:transition spd="slow" advTm="356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wipe(down)">
                                      <p:cBhvr>
                                        <p:cTn id="11" dur="500"/>
                                        <p:tgtEl>
                                          <p:spTgt spid="3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wipe(down)">
                                      <p:cBhvr>
                                        <p:cTn id="16" dur="500"/>
                                        <p:tgtEl>
                                          <p:spTgt spid="3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down)">
                                      <p:cBhvr>
                                        <p:cTn id="21" dur="50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wipe(down)">
                                      <p:cBhvr>
                                        <p:cTn id="26" dur="500"/>
                                        <p:tgtEl>
                                          <p:spTgt spid="4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wipe(down)">
                                      <p:cBhvr>
                                        <p:cTn id="31" dur="500"/>
                                        <p:tgtEl>
                                          <p:spTgt spid="4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44"/>
                                        </p:tgtEl>
                                        <p:attrNameLst>
                                          <p:attrName>style.visibility</p:attrName>
                                        </p:attrNameLst>
                                      </p:cBhvr>
                                      <p:to>
                                        <p:strVal val="visible"/>
                                      </p:to>
                                    </p:set>
                                    <p:animEffect transition="in" filter="wipe(down)">
                                      <p:cBhvr>
                                        <p:cTn id="36" dur="500"/>
                                        <p:tgtEl>
                                          <p:spTgt spid="4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wipe(down)">
                                      <p:cBhvr>
                                        <p:cTn id="41"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表 8">
            <a:extLst>
              <a:ext uri="{FF2B5EF4-FFF2-40B4-BE49-F238E27FC236}">
                <a16:creationId xmlns:a16="http://schemas.microsoft.com/office/drawing/2014/main" id="{DA5E5AAC-75EB-94BE-1874-2A7FBA4790D6}"/>
              </a:ext>
            </a:extLst>
          </p:cNvPr>
          <p:cNvGraphicFramePr>
            <a:graphicFrameLocks noGrp="1"/>
          </p:cNvGraphicFramePr>
          <p:nvPr>
            <p:extLst>
              <p:ext uri="{D42A27DB-BD31-4B8C-83A1-F6EECF244321}">
                <p14:modId xmlns:p14="http://schemas.microsoft.com/office/powerpoint/2010/main" val="222902502"/>
              </p:ext>
            </p:extLst>
          </p:nvPr>
        </p:nvGraphicFramePr>
        <p:xfrm>
          <a:off x="110876" y="987176"/>
          <a:ext cx="11970247" cy="5679440"/>
        </p:xfrm>
        <a:graphic>
          <a:graphicData uri="http://schemas.openxmlformats.org/drawingml/2006/table">
            <a:tbl>
              <a:tblPr firstRow="1" bandRow="1">
                <a:tableStyleId>{5C22544A-7EE6-4342-B048-85BDC9FD1C3A}</a:tableStyleId>
              </a:tblPr>
              <a:tblGrid>
                <a:gridCol w="1156473">
                  <a:extLst>
                    <a:ext uri="{9D8B030D-6E8A-4147-A177-3AD203B41FA5}">
                      <a16:colId xmlns:a16="http://schemas.microsoft.com/office/drawing/2014/main" val="222768053"/>
                    </a:ext>
                  </a:extLst>
                </a:gridCol>
                <a:gridCol w="10813774">
                  <a:extLst>
                    <a:ext uri="{9D8B030D-6E8A-4147-A177-3AD203B41FA5}">
                      <a16:colId xmlns:a16="http://schemas.microsoft.com/office/drawing/2014/main" val="1191095544"/>
                    </a:ext>
                  </a:extLst>
                </a:gridCol>
              </a:tblGrid>
              <a:tr h="370840">
                <a:tc>
                  <a:txBody>
                    <a:bodyPr/>
                    <a:lstStyle/>
                    <a:p>
                      <a:pPr algn="ctr"/>
                      <a:r>
                        <a:rPr kumimoji="1" lang="ja-JP" altLang="en-US" dirty="0">
                          <a:solidFill>
                            <a:schemeClr val="tx1"/>
                          </a:solidFill>
                        </a:rPr>
                        <a:t>月　日</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dirty="0">
                          <a:solidFill>
                            <a:schemeClr val="tx1"/>
                          </a:solidFill>
                        </a:rPr>
                        <a:t>感染状況と取組等</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5796313"/>
                  </a:ext>
                </a:extLst>
              </a:tr>
              <a:tr h="370840">
                <a:tc>
                  <a:txBody>
                    <a:bodyPr/>
                    <a:lstStyle/>
                    <a:p>
                      <a:pPr algn="ctr"/>
                      <a:r>
                        <a:rPr kumimoji="1" lang="ja-JP" altLang="en-US" dirty="0"/>
                        <a:t>５月</a:t>
                      </a:r>
                      <a:r>
                        <a:rPr kumimoji="1" lang="en-US" altLang="ja-JP" dirty="0"/>
                        <a:t>31</a:t>
                      </a:r>
                      <a:r>
                        <a:rPr kumimoji="1" lang="ja-JP" altLang="en-US" dirty="0"/>
                        <a:t>日</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r>
                        <a:rPr kumimoji="1" lang="ja-JP" altLang="en-US" b="0" dirty="0"/>
                        <a:t>・</a:t>
                      </a:r>
                      <a:r>
                        <a:rPr kumimoji="1" lang="ja-JP" altLang="en-US" b="1" dirty="0"/>
                        <a:t>介護スタッフ</a:t>
                      </a:r>
                      <a:r>
                        <a:rPr kumimoji="1" lang="en-US" altLang="ja-JP" b="1" dirty="0"/>
                        <a:t>1</a:t>
                      </a:r>
                      <a:r>
                        <a:rPr kumimoji="1" lang="ja-JP" altLang="en-US" b="1" dirty="0"/>
                        <a:t>名の陽性が判明。</a:t>
                      </a:r>
                      <a:endParaRPr kumimoji="1" lang="en-US" altLang="ja-JP" b="1" dirty="0"/>
                    </a:p>
                    <a:p>
                      <a:r>
                        <a:rPr kumimoji="1" lang="ja-JP" altLang="en-US" b="0" dirty="0"/>
                        <a:t>・保健所の指示で接触者リストを作成。入浴介助等生活支援や隔離者対応等で</a:t>
                      </a:r>
                      <a:r>
                        <a:rPr kumimoji="1" lang="en-US" altLang="ja-JP" b="0" dirty="0"/>
                        <a:t>12</a:t>
                      </a:r>
                      <a:r>
                        <a:rPr kumimoji="1" lang="ja-JP" altLang="en-US" b="0" dirty="0"/>
                        <a:t>名の利用者と接触ある　</a:t>
                      </a:r>
                      <a:endParaRPr kumimoji="1" lang="en-US" altLang="ja-JP" b="0" dirty="0"/>
                    </a:p>
                    <a:p>
                      <a:r>
                        <a:rPr kumimoji="1" lang="ja-JP" altLang="en-US" b="0" dirty="0"/>
                        <a:t>　ものの、マスク着用での対応であったため全員濃厚接触者に認定されず。</a:t>
                      </a:r>
                      <a:endParaRPr kumimoji="1" lang="en-US" altLang="ja-JP" b="0" dirty="0"/>
                    </a:p>
                    <a:p>
                      <a:r>
                        <a:rPr kumimoji="1" lang="ja-JP" altLang="en-US" b="0" dirty="0"/>
                        <a:t>・前日</a:t>
                      </a:r>
                      <a:r>
                        <a:rPr kumimoji="1" lang="en-US" altLang="ja-JP" b="0" dirty="0"/>
                        <a:t>(5/31)</a:t>
                      </a:r>
                      <a:r>
                        <a:rPr kumimoji="1" lang="ja-JP" altLang="en-US" b="0" dirty="0"/>
                        <a:t>に受検した抗原検査（定期検査）では陰性であった。</a:t>
                      </a:r>
                      <a:endParaRPr kumimoji="1" lang="en-US" altLang="ja-JP"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853944709"/>
                  </a:ext>
                </a:extLst>
              </a:tr>
              <a:tr h="370840">
                <a:tc>
                  <a:txBody>
                    <a:bodyPr/>
                    <a:lstStyle/>
                    <a:p>
                      <a:pPr algn="ctr"/>
                      <a:endParaRPr kumimoji="1" lang="ja-JP" altLang="en-US"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kumimoji="1" lang="en-US" altLang="ja-JP" b="1" dirty="0"/>
                    </a:p>
                    <a:p>
                      <a:r>
                        <a:rPr kumimoji="1" lang="ja-JP" altLang="en-US" b="1" dirty="0"/>
                        <a:t>・隔離対応者、抗原検査（ー）の確認や体調回復を確認し、各々隔離から解放。</a:t>
                      </a:r>
                      <a:endParaRPr kumimoji="1" lang="en-US" altLang="ja-JP" b="1" dirty="0"/>
                    </a:p>
                    <a:p>
                      <a:endParaRPr kumimoji="1" lang="ja-JP" altLang="en-US" b="1"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20298808"/>
                  </a:ext>
                </a:extLst>
              </a:tr>
              <a:tr h="370840">
                <a:tc>
                  <a:txBody>
                    <a:bodyPr/>
                    <a:lstStyle/>
                    <a:p>
                      <a:pPr algn="ctr"/>
                      <a:r>
                        <a:rPr kumimoji="1" lang="en-US" altLang="ja-JP" dirty="0"/>
                        <a:t>6</a:t>
                      </a:r>
                      <a:r>
                        <a:rPr kumimoji="1" lang="ja-JP" altLang="en-US" dirty="0"/>
                        <a:t>月</a:t>
                      </a:r>
                      <a:r>
                        <a:rPr kumimoji="1" lang="en-US" altLang="ja-JP" dirty="0"/>
                        <a:t>1</a:t>
                      </a:r>
                      <a:r>
                        <a:rPr kumimoji="1" lang="ja-JP" altLang="en-US" dirty="0"/>
                        <a:t>日</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r>
                        <a:rPr kumimoji="1" lang="ja-JP" altLang="en-US" dirty="0"/>
                        <a:t>・</a:t>
                      </a:r>
                      <a:r>
                        <a:rPr kumimoji="1" lang="en-US" altLang="ja-JP" b="1" dirty="0"/>
                        <a:t>A</a:t>
                      </a:r>
                      <a:r>
                        <a:rPr kumimoji="1" lang="ja-JP" altLang="en-US" b="1" dirty="0"/>
                        <a:t>氏、退院・帰寮。</a:t>
                      </a:r>
                      <a:endParaRPr kumimoji="1" lang="en-US" altLang="ja-JP" b="1" dirty="0"/>
                    </a:p>
                    <a:p>
                      <a:r>
                        <a:rPr kumimoji="1" lang="ja-JP" altLang="en-US" dirty="0"/>
                        <a:t>・介護スタッフ</a:t>
                      </a:r>
                      <a:r>
                        <a:rPr kumimoji="1" lang="en-US" altLang="ja-JP" dirty="0"/>
                        <a:t>1</a:t>
                      </a:r>
                      <a:r>
                        <a:rPr kumimoji="1" lang="ja-JP" altLang="en-US" dirty="0"/>
                        <a:t>名、本日より宿泊施設にて療養（</a:t>
                      </a:r>
                      <a:r>
                        <a:rPr kumimoji="1" lang="en-US" altLang="ja-JP" dirty="0"/>
                        <a:t>6/10</a:t>
                      </a:r>
                      <a:r>
                        <a:rPr kumimoji="1" lang="ja-JP" altLang="en-US" dirty="0"/>
                        <a:t>まで）</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509720983"/>
                  </a:ext>
                </a:extLst>
              </a:tr>
              <a:tr h="370840">
                <a:tc>
                  <a:txBody>
                    <a:bodyPr/>
                    <a:lstStyle/>
                    <a:p>
                      <a:pPr algn="ctr"/>
                      <a:r>
                        <a:rPr kumimoji="1" lang="en-US" altLang="ja-JP" dirty="0"/>
                        <a:t>6</a:t>
                      </a:r>
                      <a:r>
                        <a:rPr kumimoji="1" lang="ja-JP" altLang="en-US" dirty="0"/>
                        <a:t>月</a:t>
                      </a:r>
                      <a:r>
                        <a:rPr kumimoji="1" lang="en-US" altLang="ja-JP" dirty="0"/>
                        <a:t>2</a:t>
                      </a:r>
                      <a:r>
                        <a:rPr kumimoji="1" lang="ja-JP" altLang="en-US" dirty="0"/>
                        <a:t>日</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dirty="0"/>
                        <a:t>・体調不良者（発熱）の隔離室対応。</a:t>
                      </a:r>
                      <a:endParaRPr kumimoji="1" lang="en-US" altLang="ja-JP" dirty="0"/>
                    </a:p>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29981240"/>
                  </a:ext>
                </a:extLst>
              </a:tr>
              <a:tr h="370840">
                <a:tc>
                  <a:txBody>
                    <a:bodyPr/>
                    <a:lstStyle/>
                    <a:p>
                      <a:pPr algn="ctr"/>
                      <a:r>
                        <a:rPr kumimoji="1" lang="en-US" altLang="ja-JP" dirty="0"/>
                        <a:t>6</a:t>
                      </a:r>
                      <a:r>
                        <a:rPr kumimoji="1" lang="ja-JP" altLang="en-US" dirty="0"/>
                        <a:t>月</a:t>
                      </a:r>
                      <a:r>
                        <a:rPr kumimoji="1" lang="en-US" altLang="ja-JP" dirty="0"/>
                        <a:t>3</a:t>
                      </a:r>
                      <a:r>
                        <a:rPr kumimoji="1" lang="ja-JP" altLang="en-US" dirty="0"/>
                        <a:t>日</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r>
                        <a:rPr kumimoji="1" lang="ja-JP" altLang="en-US" dirty="0"/>
                        <a:t>・</a:t>
                      </a:r>
                      <a:r>
                        <a:rPr kumimoji="1" lang="en-US" altLang="ja-JP" b="1" dirty="0"/>
                        <a:t>B</a:t>
                      </a:r>
                      <a:r>
                        <a:rPr kumimoji="1" lang="ja-JP" altLang="en-US" b="1" dirty="0"/>
                        <a:t>氏、退院・帰寮。</a:t>
                      </a:r>
                      <a:endParaRPr kumimoji="1" lang="en-US" altLang="ja-JP" b="1" dirty="0"/>
                    </a:p>
                    <a:p>
                      <a:r>
                        <a:rPr kumimoji="1" lang="ja-JP" altLang="en-US" dirty="0"/>
                        <a:t>・施設内隔離者の解放。</a:t>
                      </a:r>
                      <a:endParaRPr kumimoji="1" lang="en-US" altLang="ja-JP" dirty="0"/>
                    </a:p>
                    <a:p>
                      <a:r>
                        <a:rPr kumimoji="1" lang="ja-JP" altLang="en-US" dirty="0"/>
                        <a:t>・</a:t>
                      </a:r>
                      <a:r>
                        <a:rPr kumimoji="1" lang="ja-JP" altLang="en-US" b="1" dirty="0"/>
                        <a:t>新たな感染者が出なかったことを受け、施設内感染の終息</a:t>
                      </a:r>
                      <a:r>
                        <a:rPr kumimoji="1" lang="ja-JP" altLang="en-US" dirty="0"/>
                        <a:t>となる。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2621583394"/>
                  </a:ext>
                </a:extLst>
              </a:tr>
              <a:tr h="370840">
                <a:tc>
                  <a:txBody>
                    <a:bodyPr/>
                    <a:lstStyle/>
                    <a:p>
                      <a:pPr algn="ctr"/>
                      <a:endParaRPr kumimoji="1" lang="ja-JP" altLang="en-US"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kumimoji="1" lang="ja-JP" altLang="en-US" b="1"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83261284"/>
                  </a:ext>
                </a:extLst>
              </a:tr>
              <a:tr h="224293">
                <a:tc>
                  <a:txBody>
                    <a:bodyPr/>
                    <a:lstStyle/>
                    <a:p>
                      <a:pPr algn="ctr"/>
                      <a:r>
                        <a:rPr kumimoji="1" lang="en-US" altLang="ja-JP" dirty="0"/>
                        <a:t>6</a:t>
                      </a:r>
                      <a:r>
                        <a:rPr kumimoji="1" lang="ja-JP" altLang="en-US" dirty="0"/>
                        <a:t>月</a:t>
                      </a:r>
                      <a:r>
                        <a:rPr kumimoji="1" lang="en-US" altLang="ja-JP" dirty="0"/>
                        <a:t>6</a:t>
                      </a:r>
                      <a:r>
                        <a:rPr kumimoji="1" lang="ja-JP" altLang="en-US" dirty="0"/>
                        <a:t>日</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dirty="0"/>
                        <a:t>・</a:t>
                      </a:r>
                      <a:r>
                        <a:rPr kumimoji="1" lang="en-US" altLang="ja-JP" b="1" dirty="0"/>
                        <a:t>C</a:t>
                      </a:r>
                      <a:r>
                        <a:rPr kumimoji="1" lang="ja-JP" altLang="en-US" b="1" dirty="0"/>
                        <a:t>氏、退院・帰寮。</a:t>
                      </a:r>
                      <a:endParaRPr kumimoji="1" lang="en-US" altLang="ja-JP" b="1" dirty="0"/>
                    </a:p>
                    <a:p>
                      <a:endParaRPr kumimoji="1" lang="ja-JP" alt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96860747"/>
                  </a:ext>
                </a:extLst>
              </a:tr>
            </a:tbl>
          </a:graphicData>
        </a:graphic>
      </p:graphicFrame>
      <p:sp>
        <p:nvSpPr>
          <p:cNvPr id="3" name="タイトル 1">
            <a:extLst>
              <a:ext uri="{FF2B5EF4-FFF2-40B4-BE49-F238E27FC236}">
                <a16:creationId xmlns:a16="http://schemas.microsoft.com/office/drawing/2014/main" id="{74D2ABFD-40E4-5DBC-11D7-1A6E3B3F48D7}"/>
              </a:ext>
            </a:extLst>
          </p:cNvPr>
          <p:cNvSpPr txBox="1">
            <a:spLocks/>
          </p:cNvSpPr>
          <p:nvPr/>
        </p:nvSpPr>
        <p:spPr>
          <a:xfrm>
            <a:off x="0" y="0"/>
            <a:ext cx="12192000" cy="771277"/>
          </a:xfrm>
          <a:prstGeom prst="rect">
            <a:avLst/>
          </a:prstGeom>
          <a:solidFill>
            <a:schemeClr val="tx1"/>
          </a:solidFill>
        </p:spPr>
        <p:txBody>
          <a:bodyPr vert="horz" lIns="91440" tIns="45720" rIns="91440" bIns="45720" rtlCol="0" anchor="b">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4000" dirty="0">
                <a:solidFill>
                  <a:schemeClr val="bg1"/>
                </a:solidFill>
                <a:latin typeface="メイリオ" panose="020B0604030504040204" pitchFamily="50" charset="-128"/>
                <a:ea typeface="メイリオ" panose="020B0604030504040204" pitchFamily="50" charset="-128"/>
              </a:rPr>
              <a:t>施設内感染発生以降の経過②</a:t>
            </a:r>
          </a:p>
        </p:txBody>
      </p:sp>
      <mc:AlternateContent xmlns:mc="http://schemas.openxmlformats.org/markup-compatibility/2006" xmlns:p14="http://schemas.microsoft.com/office/powerpoint/2010/main">
        <mc:Choice Requires="p14">
          <p:contentPart p14:bwMode="auto" r:id="rId5">
            <p14:nvContentPartPr>
              <p14:cNvPr id="6" name="インク 5">
                <a:extLst>
                  <a:ext uri="{FF2B5EF4-FFF2-40B4-BE49-F238E27FC236}">
                    <a16:creationId xmlns:a16="http://schemas.microsoft.com/office/drawing/2014/main" id="{21676E1B-7512-5972-3F48-614108C12BE6}"/>
                  </a:ext>
                </a:extLst>
              </p14:cNvPr>
              <p14:cNvContentPartPr/>
              <p14:nvPr/>
            </p14:nvContentPartPr>
            <p14:xfrm>
              <a:off x="319860" y="5244210"/>
              <a:ext cx="709560" cy="360"/>
            </p14:xfrm>
          </p:contentPart>
        </mc:Choice>
        <mc:Fallback xmlns="">
          <p:pic>
            <p:nvPicPr>
              <p:cNvPr id="6" name="インク 5">
                <a:extLst>
                  <a:ext uri="{FF2B5EF4-FFF2-40B4-BE49-F238E27FC236}">
                    <a16:creationId xmlns:a16="http://schemas.microsoft.com/office/drawing/2014/main" id="{21676E1B-7512-5972-3F48-614108C12BE6}"/>
                  </a:ext>
                </a:extLst>
              </p:cNvPr>
              <p:cNvPicPr/>
              <p:nvPr/>
            </p:nvPicPr>
            <p:blipFill>
              <a:blip r:embed="rId9"/>
              <a:stretch>
                <a:fillRect/>
              </a:stretch>
            </p:blipFill>
            <p:spPr>
              <a:xfrm>
                <a:off x="247860" y="5100210"/>
                <a:ext cx="8532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7" name="インク 6">
                <a:extLst>
                  <a:ext uri="{FF2B5EF4-FFF2-40B4-BE49-F238E27FC236}">
                    <a16:creationId xmlns:a16="http://schemas.microsoft.com/office/drawing/2014/main" id="{19B43B6F-C0DB-8386-D61E-43EAADB99429}"/>
                  </a:ext>
                </a:extLst>
              </p14:cNvPr>
              <p14:cNvContentPartPr/>
              <p14:nvPr/>
            </p14:nvContentPartPr>
            <p14:xfrm>
              <a:off x="1508940" y="5507010"/>
              <a:ext cx="6856920" cy="360"/>
            </p14:xfrm>
          </p:contentPart>
        </mc:Choice>
        <mc:Fallback xmlns="">
          <p:pic>
            <p:nvPicPr>
              <p:cNvPr id="7" name="インク 6">
                <a:extLst>
                  <a:ext uri="{FF2B5EF4-FFF2-40B4-BE49-F238E27FC236}">
                    <a16:creationId xmlns:a16="http://schemas.microsoft.com/office/drawing/2014/main" id="{19B43B6F-C0DB-8386-D61E-43EAADB99429}"/>
                  </a:ext>
                </a:extLst>
              </p:cNvPr>
              <p:cNvPicPr/>
              <p:nvPr/>
            </p:nvPicPr>
            <p:blipFill>
              <a:blip r:embed="rId11"/>
              <a:stretch>
                <a:fillRect/>
              </a:stretch>
            </p:blipFill>
            <p:spPr>
              <a:xfrm>
                <a:off x="1436940" y="5363010"/>
                <a:ext cx="7000560" cy="288000"/>
              </a:xfrm>
              <a:prstGeom prst="rect">
                <a:avLst/>
              </a:prstGeom>
            </p:spPr>
          </p:pic>
        </mc:Fallback>
      </mc:AlternateContent>
      <p:pic>
        <p:nvPicPr>
          <p:cNvPr id="14" name="オーディオ 13">
            <a:hlinkClick r:id="" action="ppaction://media"/>
            <a:extLst>
              <a:ext uri="{FF2B5EF4-FFF2-40B4-BE49-F238E27FC236}">
                <a16:creationId xmlns:a16="http://schemas.microsoft.com/office/drawing/2014/main" id="{E9BD617D-CF8B-F70C-4893-F7C59323FC36}"/>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3589861908"/>
      </p:ext>
    </p:extLst>
  </p:cSld>
  <p:clrMapOvr>
    <a:masterClrMapping/>
  </p:clrMapOvr>
  <mc:AlternateContent xmlns:mc="http://schemas.openxmlformats.org/markup-compatibility/2006">
    <mc:Choice xmlns:p14="http://schemas.microsoft.com/office/powerpoint/2010/main" Requires="p14">
      <p:transition spd="slow" p14:dur="2000" advTm="20447"/>
    </mc:Choice>
    <mc:Fallback>
      <p:transition spd="slow" advTm="204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B878D9E-82D2-5628-E146-DDFA107A3801}"/>
              </a:ext>
            </a:extLst>
          </p:cNvPr>
          <p:cNvSpPr>
            <a:spLocks noGrp="1"/>
          </p:cNvSpPr>
          <p:nvPr>
            <p:ph type="title"/>
          </p:nvPr>
        </p:nvSpPr>
        <p:spPr>
          <a:xfrm>
            <a:off x="838200" y="2766218"/>
            <a:ext cx="10515600" cy="1325563"/>
          </a:xfrm>
        </p:spPr>
        <p:txBody>
          <a:bodyPr/>
          <a:lstStyle/>
          <a:p>
            <a:pPr algn="ctr"/>
            <a:r>
              <a:rPr kumimoji="1" lang="ja-JP" altLang="en-US" dirty="0">
                <a:latin typeface="メイリオ" panose="020B0604030504040204" pitchFamily="50" charset="-128"/>
                <a:ea typeface="メイリオ" panose="020B0604030504040204" pitchFamily="50" charset="-128"/>
              </a:rPr>
              <a:t>「　感染拡大防止について　」</a:t>
            </a:r>
          </a:p>
        </p:txBody>
      </p:sp>
      <p:pic>
        <p:nvPicPr>
          <p:cNvPr id="5" name="オーディオ 4">
            <a:hlinkClick r:id="" action="ppaction://media"/>
            <a:extLst>
              <a:ext uri="{FF2B5EF4-FFF2-40B4-BE49-F238E27FC236}">
                <a16:creationId xmlns:a16="http://schemas.microsoft.com/office/drawing/2014/main" id="{C13459EF-BA9E-0060-7A42-CE9645491A7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811336611"/>
      </p:ext>
    </p:extLst>
  </p:cSld>
  <p:clrMapOvr>
    <a:masterClrMapping/>
  </p:clrMapOvr>
  <mc:AlternateContent xmlns:mc="http://schemas.openxmlformats.org/markup-compatibility/2006">
    <mc:Choice xmlns:p14="http://schemas.microsoft.com/office/powerpoint/2010/main" Requires="p14">
      <p:transition spd="slow" p14:dur="2000" advTm="1983"/>
    </mc:Choice>
    <mc:Fallback>
      <p:transition spd="slow" advTm="19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4">
            <a:extLst>
              <a:ext uri="{FF2B5EF4-FFF2-40B4-BE49-F238E27FC236}">
                <a16:creationId xmlns:a16="http://schemas.microsoft.com/office/drawing/2014/main" id="{E5A5A5B2-1F9C-3EF0-4FAB-DEDB027938DB}"/>
              </a:ext>
            </a:extLst>
          </p:cNvPr>
          <p:cNvGraphicFramePr>
            <a:graphicFrameLocks noGrp="1"/>
          </p:cNvGraphicFramePr>
          <p:nvPr>
            <p:ph idx="1"/>
            <p:extLst>
              <p:ext uri="{D42A27DB-BD31-4B8C-83A1-F6EECF244321}">
                <p14:modId xmlns:p14="http://schemas.microsoft.com/office/powerpoint/2010/main" val="2004978391"/>
              </p:ext>
            </p:extLst>
          </p:nvPr>
        </p:nvGraphicFramePr>
        <p:xfrm>
          <a:off x="166980" y="638908"/>
          <a:ext cx="11879247" cy="6182648"/>
        </p:xfrm>
        <a:graphic>
          <a:graphicData uri="http://schemas.openxmlformats.org/drawingml/2006/table">
            <a:tbl>
              <a:tblPr firstRow="1" bandRow="1">
                <a:tableStyleId>{5C22544A-7EE6-4342-B048-85BDC9FD1C3A}</a:tableStyleId>
              </a:tblPr>
              <a:tblGrid>
                <a:gridCol w="525388">
                  <a:extLst>
                    <a:ext uri="{9D8B030D-6E8A-4147-A177-3AD203B41FA5}">
                      <a16:colId xmlns:a16="http://schemas.microsoft.com/office/drawing/2014/main" val="606079506"/>
                    </a:ext>
                  </a:extLst>
                </a:gridCol>
                <a:gridCol w="1668146">
                  <a:extLst>
                    <a:ext uri="{9D8B030D-6E8A-4147-A177-3AD203B41FA5}">
                      <a16:colId xmlns:a16="http://schemas.microsoft.com/office/drawing/2014/main" val="2769065496"/>
                    </a:ext>
                  </a:extLst>
                </a:gridCol>
                <a:gridCol w="1769805">
                  <a:extLst>
                    <a:ext uri="{9D8B030D-6E8A-4147-A177-3AD203B41FA5}">
                      <a16:colId xmlns:a16="http://schemas.microsoft.com/office/drawing/2014/main" val="1521910375"/>
                    </a:ext>
                  </a:extLst>
                </a:gridCol>
                <a:gridCol w="1582994">
                  <a:extLst>
                    <a:ext uri="{9D8B030D-6E8A-4147-A177-3AD203B41FA5}">
                      <a16:colId xmlns:a16="http://schemas.microsoft.com/office/drawing/2014/main" val="1126097091"/>
                    </a:ext>
                  </a:extLst>
                </a:gridCol>
                <a:gridCol w="2664542">
                  <a:extLst>
                    <a:ext uri="{9D8B030D-6E8A-4147-A177-3AD203B41FA5}">
                      <a16:colId xmlns:a16="http://schemas.microsoft.com/office/drawing/2014/main" val="2355065783"/>
                    </a:ext>
                  </a:extLst>
                </a:gridCol>
                <a:gridCol w="3668372">
                  <a:extLst>
                    <a:ext uri="{9D8B030D-6E8A-4147-A177-3AD203B41FA5}">
                      <a16:colId xmlns:a16="http://schemas.microsoft.com/office/drawing/2014/main" val="1545881810"/>
                    </a:ext>
                  </a:extLst>
                </a:gridCol>
              </a:tblGrid>
              <a:tr h="392278">
                <a:tc>
                  <a:txBody>
                    <a:bodyPr/>
                    <a:lstStyle/>
                    <a:p>
                      <a:endParaRPr kumimoji="1" lang="ja-JP" altLang="en-US" sz="20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20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2000" b="0" dirty="0">
                          <a:solidFill>
                            <a:schemeClr val="tx1"/>
                          </a:solidFill>
                        </a:rPr>
                        <a:t>症状</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2000" b="0" dirty="0">
                          <a:solidFill>
                            <a:schemeClr val="tx1"/>
                          </a:solidFill>
                        </a:rPr>
                        <a:t>感染判明日</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2000" b="0" dirty="0">
                          <a:solidFill>
                            <a:schemeClr val="tx1"/>
                          </a:solidFill>
                        </a:rPr>
                        <a:t>療養と経過観察</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2000" b="0" dirty="0">
                          <a:solidFill>
                            <a:schemeClr val="tx1"/>
                          </a:solidFill>
                        </a:rPr>
                        <a:t>備考</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04705054"/>
                  </a:ext>
                </a:extLst>
              </a:tr>
              <a:tr h="1399939">
                <a:tc>
                  <a:txBody>
                    <a:bodyPr/>
                    <a:lstStyle/>
                    <a:p>
                      <a:pPr algn="ctr"/>
                      <a:r>
                        <a:rPr kumimoji="1" lang="ja-JP" altLang="en-US" dirty="0"/>
                        <a:t>１</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dirty="0"/>
                        <a:t>50</a:t>
                      </a:r>
                      <a:r>
                        <a:rPr kumimoji="1" lang="ja-JP" altLang="en-US" dirty="0"/>
                        <a:t>代・男性</a:t>
                      </a:r>
                      <a:r>
                        <a:rPr kumimoji="1" lang="ja-JP" altLang="en-US" sz="2400" b="1" dirty="0"/>
                        <a:t>（</a:t>
                      </a:r>
                      <a:r>
                        <a:rPr kumimoji="1" lang="en-US" altLang="ja-JP" sz="2400" b="1" dirty="0"/>
                        <a:t>A</a:t>
                      </a:r>
                      <a:r>
                        <a:rPr kumimoji="1" lang="ja-JP" altLang="en-US" sz="2400" b="1"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en-US" altLang="ja-JP" dirty="0"/>
                    </a:p>
                    <a:p>
                      <a:pPr algn="ctr"/>
                      <a:r>
                        <a:rPr kumimoji="1" lang="ja-JP" altLang="en-US" dirty="0"/>
                        <a:t>食欲不振</a:t>
                      </a:r>
                      <a:endParaRPr kumimoji="1" lang="en-US" altLang="ja-JP" dirty="0"/>
                    </a:p>
                    <a:p>
                      <a:pPr algn="ctr"/>
                      <a:r>
                        <a:rPr kumimoji="1" lang="ja-JP" altLang="en-US" dirty="0"/>
                        <a:t>下痢</a:t>
                      </a:r>
                      <a:r>
                        <a:rPr kumimoji="1" lang="en-US" altLang="ja-JP" dirty="0"/>
                        <a:t>4</a:t>
                      </a:r>
                      <a:r>
                        <a:rPr kumimoji="1" lang="ja-JP" altLang="en-US" dirty="0"/>
                        <a:t>～</a:t>
                      </a:r>
                      <a:r>
                        <a:rPr kumimoji="1" lang="en-US" altLang="ja-JP" dirty="0"/>
                        <a:t>5</a:t>
                      </a:r>
                      <a:r>
                        <a:rPr kumimoji="1" lang="ja-JP" altLang="en-US" dirty="0"/>
                        <a:t>回</a:t>
                      </a:r>
                      <a:endParaRPr kumimoji="1" lang="en-US" altLang="ja-JP" dirty="0"/>
                    </a:p>
                    <a:p>
                      <a:pPr algn="ctr"/>
                      <a:r>
                        <a:rPr kumimoji="1" lang="ja-JP" altLang="en-US" dirty="0"/>
                        <a:t>喉の痛み</a:t>
                      </a:r>
                      <a:endParaRPr kumimoji="1" lang="en-US" altLang="ja-JP" dirty="0"/>
                    </a:p>
                    <a:p>
                      <a:pPr algn="ctr"/>
                      <a:endParaRPr kumimoji="1" lang="ja-JP"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dirty="0"/>
                        <a:t>R4.5.23</a:t>
                      </a:r>
                      <a:endParaRPr kumimoji="1" lang="ja-JP"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dirty="0"/>
                        <a:t>医療機関に入院</a:t>
                      </a:r>
                      <a:endParaRPr kumimoji="1" lang="en-US" altLang="ja-JP" dirty="0"/>
                    </a:p>
                    <a:p>
                      <a:pPr algn="ctr"/>
                      <a:r>
                        <a:rPr kumimoji="1" lang="ja-JP" altLang="en-US" sz="1400" dirty="0"/>
                        <a:t>（</a:t>
                      </a:r>
                      <a:r>
                        <a:rPr kumimoji="1" lang="en-US" altLang="ja-JP" sz="1400" dirty="0"/>
                        <a:t>R4.5.23</a:t>
                      </a:r>
                      <a:r>
                        <a:rPr kumimoji="1" lang="ja-JP" altLang="en-US" sz="1400" dirty="0"/>
                        <a:t>から</a:t>
                      </a:r>
                      <a:r>
                        <a:rPr kumimoji="1" lang="en-US" altLang="ja-JP" sz="1400" dirty="0"/>
                        <a:t>6.1</a:t>
                      </a:r>
                      <a:r>
                        <a:rPr kumimoji="1" lang="ja-JP" altLang="en-US" sz="1400" dirty="0"/>
                        <a:t>まで</a:t>
                      </a:r>
                      <a:r>
                        <a:rPr kumimoji="1" lang="en-US" altLang="ja-JP" sz="1400" dirty="0"/>
                        <a:t>10</a:t>
                      </a:r>
                      <a:r>
                        <a:rPr kumimoji="1" lang="ja-JP" altLang="en-US" sz="1400" dirty="0"/>
                        <a:t>日間）</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dirty="0"/>
                        <a:t>通院先でコロナ発生。</a:t>
                      </a:r>
                      <a:endParaRPr kumimoji="1" lang="en-US" altLang="ja-JP" dirty="0"/>
                    </a:p>
                    <a:p>
                      <a:pPr algn="ctr"/>
                      <a:endParaRPr kumimoji="1" lang="en-US" altLang="ja-JP" dirty="0"/>
                    </a:p>
                    <a:p>
                      <a:pPr algn="ctr"/>
                      <a:r>
                        <a:rPr kumimoji="1" lang="en-US" altLang="ja-JP" dirty="0"/>
                        <a:t>PCR</a:t>
                      </a:r>
                      <a:r>
                        <a:rPr kumimoji="1" lang="ja-JP" altLang="en-US" dirty="0"/>
                        <a:t>検査（＋）</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66805149"/>
                  </a:ext>
                </a:extLst>
              </a:tr>
              <a:tr h="1336328">
                <a:tc>
                  <a:txBody>
                    <a:bodyPr/>
                    <a:lstStyle/>
                    <a:p>
                      <a:pPr algn="ctr"/>
                      <a:r>
                        <a:rPr kumimoji="1" lang="ja-JP" altLang="en-US" dirty="0"/>
                        <a:t>２</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dirty="0"/>
                        <a:t>60</a:t>
                      </a:r>
                      <a:r>
                        <a:rPr kumimoji="1" lang="ja-JP" altLang="en-US" dirty="0"/>
                        <a:t>代・男性</a:t>
                      </a:r>
                      <a:r>
                        <a:rPr kumimoji="1" lang="ja-JP" altLang="en-US" sz="2400" b="1" dirty="0"/>
                        <a:t>（</a:t>
                      </a:r>
                      <a:r>
                        <a:rPr kumimoji="1" lang="en-US" altLang="ja-JP" sz="2400" b="1" dirty="0"/>
                        <a:t>B</a:t>
                      </a:r>
                      <a:r>
                        <a:rPr kumimoji="1" lang="ja-JP" altLang="en-US" sz="2400" b="1"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dirty="0"/>
                        <a:t>無症状</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dirty="0"/>
                        <a:t>R4.5.24</a:t>
                      </a:r>
                      <a:endParaRPr kumimoji="1" lang="ja-JP"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dirty="0"/>
                        <a:t>医療機関に入院</a:t>
                      </a:r>
                      <a:endParaRPr kumimoji="1" lang="en-US" altLang="ja-JP" dirty="0"/>
                    </a:p>
                    <a:p>
                      <a:pPr algn="ctr"/>
                      <a:r>
                        <a:rPr kumimoji="1" lang="ja-JP" altLang="en-US" sz="1400" dirty="0"/>
                        <a:t>（</a:t>
                      </a:r>
                      <a:r>
                        <a:rPr kumimoji="1" lang="en-US" altLang="ja-JP" sz="1400" dirty="0"/>
                        <a:t>R4.5.24</a:t>
                      </a:r>
                      <a:r>
                        <a:rPr kumimoji="1" lang="ja-JP" altLang="en-US" sz="1400" dirty="0"/>
                        <a:t>から</a:t>
                      </a:r>
                      <a:r>
                        <a:rPr kumimoji="1" lang="en-US" altLang="ja-JP" sz="1400" dirty="0"/>
                        <a:t>6.3</a:t>
                      </a:r>
                      <a:r>
                        <a:rPr kumimoji="1" lang="ja-JP" altLang="en-US" sz="1400" dirty="0"/>
                        <a:t>まで</a:t>
                      </a:r>
                      <a:r>
                        <a:rPr kumimoji="1" lang="en-US" altLang="ja-JP" sz="1400" dirty="0"/>
                        <a:t>11</a:t>
                      </a:r>
                      <a:r>
                        <a:rPr kumimoji="1" lang="ja-JP" altLang="en-US" sz="1400" dirty="0"/>
                        <a:t>日間）</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dirty="0"/>
                        <a:t>A</a:t>
                      </a:r>
                      <a:r>
                        <a:rPr kumimoji="1" lang="ja-JP" altLang="en-US" dirty="0"/>
                        <a:t>氏と同室。</a:t>
                      </a:r>
                      <a:endParaRPr kumimoji="1" lang="en-US" altLang="ja-JP" dirty="0"/>
                    </a:p>
                    <a:p>
                      <a:pPr algn="ctr"/>
                      <a:endParaRPr kumimoji="1" lang="en-US" altLang="ja-JP" dirty="0"/>
                    </a:p>
                    <a:p>
                      <a:pPr algn="ctr"/>
                      <a:r>
                        <a:rPr kumimoji="1" lang="ja-JP" altLang="en-US" dirty="0"/>
                        <a:t>抗原検査（＋）</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80735376"/>
                  </a:ext>
                </a:extLst>
              </a:tr>
              <a:tr h="1082397">
                <a:tc>
                  <a:txBody>
                    <a:bodyPr/>
                    <a:lstStyle/>
                    <a:p>
                      <a:pPr algn="ctr"/>
                      <a:r>
                        <a:rPr kumimoji="1" lang="ja-JP" altLang="en-US" dirty="0"/>
                        <a:t>３</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dirty="0"/>
                        <a:t>70</a:t>
                      </a:r>
                      <a:r>
                        <a:rPr kumimoji="1" lang="ja-JP" altLang="en-US" dirty="0"/>
                        <a:t>代・女性</a:t>
                      </a:r>
                      <a:r>
                        <a:rPr kumimoji="1" lang="ja-JP" altLang="en-US" sz="2400" b="1" dirty="0"/>
                        <a:t>（</a:t>
                      </a:r>
                      <a:r>
                        <a:rPr kumimoji="1" lang="en-US" altLang="ja-JP" sz="2400" b="1" dirty="0"/>
                        <a:t>C</a:t>
                      </a:r>
                      <a:r>
                        <a:rPr kumimoji="1" lang="ja-JP" altLang="en-US" sz="2400" b="1"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en-US" altLang="ja-JP" dirty="0"/>
                    </a:p>
                    <a:p>
                      <a:pPr algn="ctr"/>
                      <a:r>
                        <a:rPr kumimoji="1" lang="ja-JP" altLang="en-US" dirty="0"/>
                        <a:t>歩行不安定</a:t>
                      </a:r>
                      <a:endParaRPr kumimoji="1" lang="en-US" altLang="ja-JP" dirty="0"/>
                    </a:p>
                    <a:p>
                      <a:pPr algn="ctr"/>
                      <a:r>
                        <a:rPr kumimoji="1" lang="ja-JP" altLang="en-US" dirty="0"/>
                        <a:t>発熱（</a:t>
                      </a:r>
                      <a:r>
                        <a:rPr kumimoji="1" lang="en-US" altLang="ja-JP" dirty="0"/>
                        <a:t>38.5℃</a:t>
                      </a:r>
                      <a:r>
                        <a:rPr kumimoji="1" lang="ja-JP" altLang="en-US" dirty="0"/>
                        <a:t>）</a:t>
                      </a:r>
                      <a:endParaRPr kumimoji="1" lang="en-US" altLang="ja-JP" dirty="0"/>
                    </a:p>
                    <a:p>
                      <a:pPr algn="ctr"/>
                      <a:endParaRPr kumimoji="1" lang="ja-JP"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dirty="0"/>
                        <a:t>R4.5.25</a:t>
                      </a:r>
                      <a:endParaRPr kumimoji="1" lang="ja-JP"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dirty="0"/>
                        <a:t>医療機関に入院</a:t>
                      </a:r>
                      <a:endParaRPr kumimoji="1" lang="en-US" altLang="ja-JP" dirty="0"/>
                    </a:p>
                    <a:p>
                      <a:pPr algn="ctr"/>
                      <a:r>
                        <a:rPr kumimoji="1" lang="ja-JP" altLang="en-US" sz="1400" dirty="0"/>
                        <a:t>（</a:t>
                      </a:r>
                      <a:r>
                        <a:rPr kumimoji="1" lang="en-US" altLang="ja-JP" sz="1400" dirty="0"/>
                        <a:t>R4.5.26</a:t>
                      </a:r>
                      <a:r>
                        <a:rPr kumimoji="1" lang="ja-JP" altLang="en-US" sz="1400" dirty="0"/>
                        <a:t>から</a:t>
                      </a:r>
                      <a:r>
                        <a:rPr kumimoji="1" lang="en-US" altLang="ja-JP" sz="1400" dirty="0"/>
                        <a:t>6.6</a:t>
                      </a:r>
                      <a:r>
                        <a:rPr kumimoji="1" lang="ja-JP" altLang="en-US" sz="1400" dirty="0"/>
                        <a:t>まで</a:t>
                      </a:r>
                      <a:r>
                        <a:rPr kumimoji="1" lang="en-US" altLang="ja-JP" sz="1400" dirty="0"/>
                        <a:t>12</a:t>
                      </a:r>
                      <a:r>
                        <a:rPr kumimoji="1" lang="ja-JP" altLang="en-US" sz="1400" dirty="0"/>
                        <a:t>日間）</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1" u="sng" dirty="0"/>
                        <a:t>感染経路不明</a:t>
                      </a:r>
                      <a:r>
                        <a:rPr kumimoji="1" lang="ja-JP" altLang="en-US" dirty="0"/>
                        <a:t>。</a:t>
                      </a:r>
                      <a:endParaRPr kumimoji="1" lang="en-US" altLang="ja-JP" dirty="0"/>
                    </a:p>
                    <a:p>
                      <a:pPr algn="ctr"/>
                      <a:endParaRPr kumimoji="1" lang="en-US" altLang="ja-JP" dirty="0"/>
                    </a:p>
                    <a:p>
                      <a:pPr algn="ctr"/>
                      <a:r>
                        <a:rPr kumimoji="1" lang="ja-JP" altLang="en-US" dirty="0"/>
                        <a:t>抗原検査（＋）</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97517613"/>
                  </a:ext>
                </a:extLst>
              </a:tr>
              <a:tr h="883104">
                <a:tc>
                  <a:txBody>
                    <a:bodyPr/>
                    <a:lstStyle/>
                    <a:p>
                      <a:pPr algn="ctr"/>
                      <a:endParaRPr kumimoji="1" lang="ja-JP"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solidFill>
                      <a:schemeClr val="bg2"/>
                    </a:solidFill>
                  </a:tcPr>
                </a:tc>
                <a:tc>
                  <a:txBody>
                    <a:bodyPr/>
                    <a:lstStyle/>
                    <a:p>
                      <a:pPr algn="ctr"/>
                      <a:r>
                        <a:rPr kumimoji="1" lang="ja-JP" altLang="en-US" sz="1600" dirty="0"/>
                        <a:t>介護スタッフ</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kumimoji="1" lang="ja-JP" altLang="en-US" dirty="0"/>
                        <a:t>発熱</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kumimoji="1" lang="en-US" altLang="ja-JP" dirty="0"/>
                        <a:t>R4.5.31</a:t>
                      </a:r>
                      <a:endParaRPr kumimoji="1" lang="ja-JP"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kumimoji="1" lang="en-US" altLang="ja-JP" dirty="0"/>
                    </a:p>
                    <a:p>
                      <a:pPr algn="ctr"/>
                      <a:r>
                        <a:rPr kumimoji="1" lang="ja-JP" altLang="en-US" dirty="0"/>
                        <a:t>宿泊施設で療養</a:t>
                      </a:r>
                      <a:endParaRPr kumimoji="1" lang="en-US" altLang="ja-JP" dirty="0"/>
                    </a:p>
                    <a:p>
                      <a:pPr algn="ctr"/>
                      <a:r>
                        <a:rPr kumimoji="1" lang="ja-JP" altLang="en-US" sz="1400" dirty="0"/>
                        <a:t>（</a:t>
                      </a:r>
                      <a:r>
                        <a:rPr kumimoji="1" lang="en-US" altLang="ja-JP" sz="1400" dirty="0"/>
                        <a:t>R4.6.1</a:t>
                      </a:r>
                      <a:r>
                        <a:rPr kumimoji="1" lang="ja-JP" altLang="en-US" sz="1400" dirty="0"/>
                        <a:t>から</a:t>
                      </a:r>
                      <a:r>
                        <a:rPr kumimoji="1" lang="en-US" altLang="ja-JP" sz="1400" dirty="0"/>
                        <a:t>6.10</a:t>
                      </a:r>
                      <a:r>
                        <a:rPr kumimoji="1" lang="ja-JP" altLang="en-US" sz="1400" dirty="0"/>
                        <a:t>まで</a:t>
                      </a:r>
                      <a:r>
                        <a:rPr kumimoji="1" lang="en-US" altLang="ja-JP" sz="1400" dirty="0"/>
                        <a:t>10</a:t>
                      </a:r>
                      <a:r>
                        <a:rPr kumimoji="1" lang="ja-JP" altLang="en-US" sz="1400" dirty="0"/>
                        <a:t>日間）</a:t>
                      </a:r>
                      <a:endParaRPr kumimoji="1" lang="en-US" altLang="ja-JP" sz="1400" dirty="0"/>
                    </a:p>
                    <a:p>
                      <a:pPr algn="ctr"/>
                      <a:endParaRPr kumimoji="1" lang="ja-JP"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l"/>
                      <a:r>
                        <a:rPr kumimoji="1" lang="en-US" altLang="ja-JP" sz="1600" dirty="0"/>
                        <a:t>C</a:t>
                      </a:r>
                      <a:r>
                        <a:rPr kumimoji="1" lang="ja-JP" altLang="en-US" sz="1600" dirty="0"/>
                        <a:t>の陽性判明日の宿直者。入院が翌日になったため一晩対応していたが、　</a:t>
                      </a:r>
                      <a:r>
                        <a:rPr kumimoji="1" lang="ja-JP" altLang="en-US" sz="1600" b="1" dirty="0"/>
                        <a:t>最後の接触から判明日まで開きがあることと前日の抗原検査が陰性であったことを考慮し、</a:t>
                      </a:r>
                      <a:r>
                        <a:rPr kumimoji="1" lang="ja-JP" altLang="en-US" sz="1600" b="1" u="sng" dirty="0"/>
                        <a:t>他での感染が濃厚</a:t>
                      </a:r>
                      <a:r>
                        <a:rPr kumimoji="1" lang="ja-JP" altLang="en-US" sz="1600" b="1" dirty="0"/>
                        <a:t>。</a:t>
                      </a:r>
                      <a:endParaRPr kumimoji="1" lang="en-US" altLang="ja-JP" sz="1600" b="1" dirty="0"/>
                    </a:p>
                    <a:p>
                      <a:pPr algn="ctr"/>
                      <a:endParaRPr kumimoji="1" lang="en-US" altLang="ja-JP" sz="1600" dirty="0"/>
                    </a:p>
                    <a:p>
                      <a:pPr algn="ctr"/>
                      <a:r>
                        <a:rPr kumimoji="1" lang="en-US" altLang="ja-JP" sz="1600" dirty="0"/>
                        <a:t>PCR</a:t>
                      </a:r>
                      <a:r>
                        <a:rPr kumimoji="1" lang="ja-JP" altLang="en-US" sz="1600" dirty="0"/>
                        <a:t>検査（＋）</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399999006"/>
                  </a:ext>
                </a:extLst>
              </a:tr>
            </a:tbl>
          </a:graphicData>
        </a:graphic>
      </p:graphicFrame>
      <p:sp>
        <p:nvSpPr>
          <p:cNvPr id="3" name="タイトル 1">
            <a:extLst>
              <a:ext uri="{FF2B5EF4-FFF2-40B4-BE49-F238E27FC236}">
                <a16:creationId xmlns:a16="http://schemas.microsoft.com/office/drawing/2014/main" id="{66F14A57-4368-975E-F847-25DC84811AFD}"/>
              </a:ext>
            </a:extLst>
          </p:cNvPr>
          <p:cNvSpPr txBox="1">
            <a:spLocks/>
          </p:cNvSpPr>
          <p:nvPr/>
        </p:nvSpPr>
        <p:spPr>
          <a:xfrm>
            <a:off x="0" y="12304"/>
            <a:ext cx="12192000" cy="599282"/>
          </a:xfrm>
          <a:prstGeom prst="rect">
            <a:avLst/>
          </a:prstGeom>
          <a:solidFill>
            <a:schemeClr val="tx1"/>
          </a:solidFill>
        </p:spPr>
        <p:txBody>
          <a:bodyPr vert="horz" lIns="91440" tIns="45720" rIns="91440" bIns="45720" rtlCol="0" anchor="b">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200" dirty="0">
                <a:solidFill>
                  <a:schemeClr val="bg1"/>
                </a:solidFill>
                <a:latin typeface="メイリオ" panose="020B0604030504040204" pitchFamily="50" charset="-128"/>
                <a:ea typeface="メイリオ" panose="020B0604030504040204" pitchFamily="50" charset="-128"/>
              </a:rPr>
              <a:t>感染者の状況</a:t>
            </a:r>
          </a:p>
        </p:txBody>
      </p:sp>
      <p:cxnSp>
        <p:nvCxnSpPr>
          <p:cNvPr id="5" name="直線コネクタ 4">
            <a:extLst>
              <a:ext uri="{FF2B5EF4-FFF2-40B4-BE49-F238E27FC236}">
                <a16:creationId xmlns:a16="http://schemas.microsoft.com/office/drawing/2014/main" id="{992375AF-9545-E32E-8167-F1436AF9A79C}"/>
              </a:ext>
            </a:extLst>
          </p:cNvPr>
          <p:cNvCxnSpPr/>
          <p:nvPr/>
        </p:nvCxnSpPr>
        <p:spPr>
          <a:xfrm>
            <a:off x="156375" y="5031879"/>
            <a:ext cx="11879249"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 name="直線矢印コネクタ 5">
            <a:extLst>
              <a:ext uri="{FF2B5EF4-FFF2-40B4-BE49-F238E27FC236}">
                <a16:creationId xmlns:a16="http://schemas.microsoft.com/office/drawing/2014/main" id="{0812619D-2D52-F7A1-B7E6-24F99BA7AF1C}"/>
              </a:ext>
            </a:extLst>
          </p:cNvPr>
          <p:cNvCxnSpPr/>
          <p:nvPr/>
        </p:nvCxnSpPr>
        <p:spPr>
          <a:xfrm>
            <a:off x="4946981" y="4666593"/>
            <a:ext cx="0" cy="95372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88D488F1-04C1-89AC-75DA-48361BAF13A7}"/>
              </a:ext>
            </a:extLst>
          </p:cNvPr>
          <p:cNvSpPr txBox="1"/>
          <p:nvPr/>
        </p:nvSpPr>
        <p:spPr>
          <a:xfrm>
            <a:off x="5071116" y="5033167"/>
            <a:ext cx="1508359" cy="523220"/>
          </a:xfrm>
          <a:prstGeom prst="rect">
            <a:avLst/>
          </a:prstGeom>
          <a:noFill/>
        </p:spPr>
        <p:txBody>
          <a:bodyPr wrap="square" rtlCol="0">
            <a:spAutoFit/>
          </a:bodyPr>
          <a:lstStyle/>
          <a:p>
            <a:r>
              <a:rPr kumimoji="1" lang="ja-JP" altLang="en-US" sz="2800" dirty="0">
                <a:latin typeface="ARゴシック体S" panose="020B0A09000000000000" pitchFamily="49" charset="-128"/>
                <a:ea typeface="ARゴシック体S" panose="020B0A09000000000000" pitchFamily="49" charset="-128"/>
              </a:rPr>
              <a:t>６日後</a:t>
            </a:r>
          </a:p>
        </p:txBody>
      </p:sp>
      <mc:AlternateContent xmlns:mc="http://schemas.openxmlformats.org/markup-compatibility/2006" xmlns:p14="http://schemas.microsoft.com/office/powerpoint/2010/main">
        <mc:Choice Requires="p14">
          <p:contentPart p14:bwMode="auto" r:id="rId6">
            <p14:nvContentPartPr>
              <p14:cNvPr id="17" name="インク 16">
                <a:extLst>
                  <a:ext uri="{FF2B5EF4-FFF2-40B4-BE49-F238E27FC236}">
                    <a16:creationId xmlns:a16="http://schemas.microsoft.com/office/drawing/2014/main" id="{00AC8F24-B7D0-2D58-FF9A-2EA23F1DE237}"/>
                  </a:ext>
                </a:extLst>
              </p14:cNvPr>
              <p14:cNvContentPartPr/>
              <p14:nvPr/>
            </p14:nvContentPartPr>
            <p14:xfrm>
              <a:off x="1199427" y="4598868"/>
              <a:ext cx="649080" cy="360"/>
            </p14:xfrm>
          </p:contentPart>
        </mc:Choice>
        <mc:Fallback xmlns="">
          <p:pic>
            <p:nvPicPr>
              <p:cNvPr id="17" name="インク 16">
                <a:extLst>
                  <a:ext uri="{FF2B5EF4-FFF2-40B4-BE49-F238E27FC236}">
                    <a16:creationId xmlns:a16="http://schemas.microsoft.com/office/drawing/2014/main" id="{00AC8F24-B7D0-2D58-FF9A-2EA23F1DE237}"/>
                  </a:ext>
                </a:extLst>
              </p:cNvPr>
              <p:cNvPicPr/>
              <p:nvPr/>
            </p:nvPicPr>
            <p:blipFill>
              <a:blip r:embed="rId7"/>
              <a:stretch>
                <a:fillRect/>
              </a:stretch>
            </p:blipFill>
            <p:spPr>
              <a:xfrm>
                <a:off x="1127787" y="4455228"/>
                <a:ext cx="79272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8" name="インク 17">
                <a:extLst>
                  <a:ext uri="{FF2B5EF4-FFF2-40B4-BE49-F238E27FC236}">
                    <a16:creationId xmlns:a16="http://schemas.microsoft.com/office/drawing/2014/main" id="{A109EDBE-FC2C-D049-886A-DA0A5E3B75A7}"/>
                  </a:ext>
                </a:extLst>
              </p14:cNvPr>
              <p14:cNvContentPartPr/>
              <p14:nvPr/>
            </p14:nvContentPartPr>
            <p14:xfrm>
              <a:off x="9251907" y="4166508"/>
              <a:ext cx="1663920" cy="360"/>
            </p14:xfrm>
          </p:contentPart>
        </mc:Choice>
        <mc:Fallback xmlns="">
          <p:pic>
            <p:nvPicPr>
              <p:cNvPr id="18" name="インク 17">
                <a:extLst>
                  <a:ext uri="{FF2B5EF4-FFF2-40B4-BE49-F238E27FC236}">
                    <a16:creationId xmlns:a16="http://schemas.microsoft.com/office/drawing/2014/main" id="{A109EDBE-FC2C-D049-886A-DA0A5E3B75A7}"/>
                  </a:ext>
                </a:extLst>
              </p:cNvPr>
              <p:cNvPicPr/>
              <p:nvPr/>
            </p:nvPicPr>
            <p:blipFill>
              <a:blip r:embed="rId9"/>
              <a:stretch>
                <a:fillRect/>
              </a:stretch>
            </p:blipFill>
            <p:spPr>
              <a:xfrm>
                <a:off x="9179907" y="4022508"/>
                <a:ext cx="180756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9" name="インク 18">
                <a:extLst>
                  <a:ext uri="{FF2B5EF4-FFF2-40B4-BE49-F238E27FC236}">
                    <a16:creationId xmlns:a16="http://schemas.microsoft.com/office/drawing/2014/main" id="{65E2C996-5412-564B-9AF6-2BAB65D1CE5A}"/>
                  </a:ext>
                </a:extLst>
              </p14:cNvPr>
              <p14:cNvContentPartPr/>
              <p14:nvPr/>
            </p14:nvContentPartPr>
            <p14:xfrm>
              <a:off x="904587" y="5945988"/>
              <a:ext cx="1229040" cy="360"/>
            </p14:xfrm>
          </p:contentPart>
        </mc:Choice>
        <mc:Fallback xmlns="">
          <p:pic>
            <p:nvPicPr>
              <p:cNvPr id="19" name="インク 18">
                <a:extLst>
                  <a:ext uri="{FF2B5EF4-FFF2-40B4-BE49-F238E27FC236}">
                    <a16:creationId xmlns:a16="http://schemas.microsoft.com/office/drawing/2014/main" id="{65E2C996-5412-564B-9AF6-2BAB65D1CE5A}"/>
                  </a:ext>
                </a:extLst>
              </p:cNvPr>
              <p:cNvPicPr/>
              <p:nvPr/>
            </p:nvPicPr>
            <p:blipFill>
              <a:blip r:embed="rId11"/>
              <a:stretch>
                <a:fillRect/>
              </a:stretch>
            </p:blipFill>
            <p:spPr>
              <a:xfrm>
                <a:off x="832587" y="5802348"/>
                <a:ext cx="137268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0" name="インク 19">
                <a:extLst>
                  <a:ext uri="{FF2B5EF4-FFF2-40B4-BE49-F238E27FC236}">
                    <a16:creationId xmlns:a16="http://schemas.microsoft.com/office/drawing/2014/main" id="{2801BFC2-3697-4893-8A34-CAA1A885FA48}"/>
                  </a:ext>
                </a:extLst>
              </p14:cNvPr>
              <p14:cNvContentPartPr/>
              <p14:nvPr/>
            </p14:nvContentPartPr>
            <p14:xfrm>
              <a:off x="9881187" y="6155508"/>
              <a:ext cx="1680840" cy="360"/>
            </p14:xfrm>
          </p:contentPart>
        </mc:Choice>
        <mc:Fallback xmlns="">
          <p:pic>
            <p:nvPicPr>
              <p:cNvPr id="20" name="インク 19">
                <a:extLst>
                  <a:ext uri="{FF2B5EF4-FFF2-40B4-BE49-F238E27FC236}">
                    <a16:creationId xmlns:a16="http://schemas.microsoft.com/office/drawing/2014/main" id="{2801BFC2-3697-4893-8A34-CAA1A885FA48}"/>
                  </a:ext>
                </a:extLst>
              </p:cNvPr>
              <p:cNvPicPr/>
              <p:nvPr/>
            </p:nvPicPr>
            <p:blipFill>
              <a:blip r:embed="rId13"/>
              <a:stretch>
                <a:fillRect/>
              </a:stretch>
            </p:blipFill>
            <p:spPr>
              <a:xfrm>
                <a:off x="9809547" y="6011508"/>
                <a:ext cx="1824480" cy="288000"/>
              </a:xfrm>
              <a:prstGeom prst="rect">
                <a:avLst/>
              </a:prstGeom>
            </p:spPr>
          </p:pic>
        </mc:Fallback>
      </mc:AlternateContent>
      <p:pic>
        <p:nvPicPr>
          <p:cNvPr id="8" name="オーディオ 7">
            <a:hlinkClick r:id="" action="ppaction://media"/>
            <a:extLst>
              <a:ext uri="{FF2B5EF4-FFF2-40B4-BE49-F238E27FC236}">
                <a16:creationId xmlns:a16="http://schemas.microsoft.com/office/drawing/2014/main" id="{377251A1-9F19-C0CD-0AFB-7E5682D4A93B}"/>
              </a:ext>
            </a:extLst>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2932987364"/>
      </p:ext>
    </p:extLst>
  </p:cSld>
  <p:clrMapOvr>
    <a:masterClrMapping/>
  </p:clrMapOvr>
  <mc:AlternateContent xmlns:mc="http://schemas.openxmlformats.org/markup-compatibility/2006">
    <mc:Choice xmlns:p14="http://schemas.microsoft.com/office/powerpoint/2010/main" Requires="p14">
      <p:transition spd="slow" p14:dur="2000" advTm="29406"/>
    </mc:Choice>
    <mc:Fallback>
      <p:transition spd="slow" advTm="294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8"/>
                </p:tgtEl>
              </p:cMediaNode>
            </p:audio>
          </p:childTnLst>
        </p:cTn>
      </p:par>
    </p:tnLst>
    <p:bldLst>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8.4|1.3|3.4|4.9|1.9|7.1|2.5"/>
</p:tagLst>
</file>

<file path=ppt/tags/tag2.xml><?xml version="1.0" encoding="utf-8"?>
<p:tagLst xmlns:a="http://schemas.openxmlformats.org/drawingml/2006/main" xmlns:r="http://schemas.openxmlformats.org/officeDocument/2006/relationships" xmlns:p="http://schemas.openxmlformats.org/presentationml/2006/main">
  <p:tag name="TIMING" val="|9.6|2.2"/>
</p:tagLst>
</file>

<file path=ppt/tags/tag3.xml><?xml version="1.0" encoding="utf-8"?>
<p:tagLst xmlns:a="http://schemas.openxmlformats.org/drawingml/2006/main" xmlns:r="http://schemas.openxmlformats.org/officeDocument/2006/relationships" xmlns:p="http://schemas.openxmlformats.org/presentationml/2006/main">
  <p:tag name="TIMING" val="|4.5|4.2|3.4|6|1.7|6.1"/>
</p:tagLst>
</file>

<file path=ppt/tags/tag4.xml><?xml version="1.0" encoding="utf-8"?>
<p:tagLst xmlns:a="http://schemas.openxmlformats.org/drawingml/2006/main" xmlns:r="http://schemas.openxmlformats.org/officeDocument/2006/relationships" xmlns:p="http://schemas.openxmlformats.org/presentationml/2006/main">
  <p:tag name="TIMING" val="|6.6|3.2|13.7|1|0.9|1.5|4.4|4.9"/>
</p:tagLst>
</file>

<file path=ppt/tags/tag5.xml><?xml version="1.0" encoding="utf-8"?>
<p:tagLst xmlns:a="http://schemas.openxmlformats.org/drawingml/2006/main" xmlns:r="http://schemas.openxmlformats.org/officeDocument/2006/relationships" xmlns:p="http://schemas.openxmlformats.org/presentationml/2006/main">
  <p:tag name="TIMING" val="|53.6|17.3"/>
</p:tagLst>
</file>

<file path=ppt/tags/tag6.xml><?xml version="1.0" encoding="utf-8"?>
<p:tagLst xmlns:a="http://schemas.openxmlformats.org/drawingml/2006/main" xmlns:r="http://schemas.openxmlformats.org/officeDocument/2006/relationships" xmlns:p="http://schemas.openxmlformats.org/presentationml/2006/main">
  <p:tag name="TIMING" val="|56.6"/>
</p:tagLst>
</file>

<file path=ppt/tags/tag7.xml><?xml version="1.0" encoding="utf-8"?>
<p:tagLst xmlns:a="http://schemas.openxmlformats.org/drawingml/2006/main" xmlns:r="http://schemas.openxmlformats.org/officeDocument/2006/relationships" xmlns:p="http://schemas.openxmlformats.org/presentationml/2006/main">
  <p:tag name="TIMING" val="|52.3"/>
</p:tagLst>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2606</TotalTime>
  <Words>2602</Words>
  <Application>Microsoft Office PowerPoint</Application>
  <PresentationFormat>ワイド画面</PresentationFormat>
  <Paragraphs>364</Paragraphs>
  <Slides>18</Slides>
  <Notes>4</Notes>
  <HiddenSlides>0</HiddenSlides>
  <MMClips>18</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18</vt:i4>
      </vt:variant>
    </vt:vector>
  </HeadingPairs>
  <TitlesOfParts>
    <vt:vector size="26" baseType="lpstr">
      <vt:lpstr>ARゴシック体S</vt:lpstr>
      <vt:lpstr>ＤＨＰ特太ゴシック体</vt:lpstr>
      <vt:lpstr>ＭＳ Ｐゴシック</vt:lpstr>
      <vt:lpstr>メイリオ</vt:lpstr>
      <vt:lpstr>游ゴシック</vt:lpstr>
      <vt:lpstr>游ゴシック Light</vt:lpstr>
      <vt:lpstr>Arial</vt:lpstr>
      <vt:lpstr>Office テーマ</vt:lpstr>
      <vt:lpstr>ウィズコロナ時代の感染防止の取組</vt:lpstr>
      <vt:lpstr> 社会福祉法人同胞友愛会　友愛会銀杏寮</vt:lpstr>
      <vt:lpstr>「　施設内感染の状況　」</vt:lpstr>
      <vt:lpstr>新型コロナウィルスの施設内感染について①</vt:lpstr>
      <vt:lpstr>新型コロナウィルスの施設内感染について②</vt:lpstr>
      <vt:lpstr>施設内感染発生以降の経過①</vt:lpstr>
      <vt:lpstr>PowerPoint プレゼンテーション</vt:lpstr>
      <vt:lpstr>「　感染拡大防止について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新型コロナウィルスの施設内感染について③</vt:lpstr>
      <vt:lpstr>PowerPoint プレゼンテーション</vt:lpstr>
      <vt:lpstr>現状と課題、今後の対応について</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ウィズコロナ時代の取組</dc:title>
  <dc:creator>中山 真</dc:creator>
  <cp:lastModifiedBy>95</cp:lastModifiedBy>
  <cp:revision>46</cp:revision>
  <cp:lastPrinted>2022-08-25T06:15:21Z</cp:lastPrinted>
  <dcterms:created xsi:type="dcterms:W3CDTF">2022-08-17T15:21:42Z</dcterms:created>
  <dcterms:modified xsi:type="dcterms:W3CDTF">2022-08-25T16:23:22Z</dcterms:modified>
</cp:coreProperties>
</file>