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9" r:id="rId2"/>
    <p:sldId id="258" r:id="rId3"/>
    <p:sldId id="260" r:id="rId4"/>
    <p:sldId id="261" r:id="rId5"/>
    <p:sldId id="262" r:id="rId6"/>
    <p:sldId id="286" r:id="rId7"/>
    <p:sldId id="265" r:id="rId8"/>
    <p:sldId id="263" r:id="rId9"/>
    <p:sldId id="264" r:id="rId10"/>
    <p:sldId id="266" r:id="rId11"/>
    <p:sldId id="267" r:id="rId12"/>
    <p:sldId id="285" r:id="rId13"/>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9" autoAdjust="0"/>
    <p:restoredTop sz="60409" autoAdjust="0"/>
  </p:normalViewPr>
  <p:slideViewPr>
    <p:cSldViewPr snapToGrid="0">
      <p:cViewPr varScale="1">
        <p:scale>
          <a:sx n="43" d="100"/>
          <a:sy n="43" d="100"/>
        </p:scale>
        <p:origin x="1578" y="6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27806D05-E263-426B-8A07-39E408CBFCEF}" type="datetimeFigureOut">
              <a:rPr kumimoji="1" lang="ja-JP" altLang="en-US" smtClean="0"/>
              <a:t>2022/8/28</a:t>
            </a:fld>
            <a:endParaRPr kumimoji="1" lang="ja-JP" altLang="en-US"/>
          </a:p>
        </p:txBody>
      </p:sp>
      <p:sp>
        <p:nvSpPr>
          <p:cNvPr id="4" name="スライド イメージ プレースホルダー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ja-JP" altLang="en-US"/>
          </a:p>
        </p:txBody>
      </p:sp>
      <p:sp>
        <p:nvSpPr>
          <p:cNvPr id="5" name="ノート プレースホルダー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0D7E86F7-789E-4381-84A2-CE2AD5056FCE}" type="slidenum">
              <a:rPr kumimoji="1" lang="ja-JP" altLang="en-US" smtClean="0"/>
              <a:t>‹#›</a:t>
            </a:fld>
            <a:endParaRPr kumimoji="1" lang="ja-JP" altLang="en-US"/>
          </a:p>
        </p:txBody>
      </p:sp>
    </p:spTree>
    <p:extLst>
      <p:ext uri="{BB962C8B-B14F-4D97-AF65-F5344CB8AC3E}">
        <p14:creationId xmlns:p14="http://schemas.microsoft.com/office/powerpoint/2010/main" val="2833424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私は香川県救護施設萬象園、指導員の北原大作と申します。私からは、コロナ禍で萬象園が取り組んでいる就労準備支援事業について、発表させて頂きます。よろしくお願いします。</a:t>
            </a:r>
          </a:p>
          <a:p>
            <a:r>
              <a:rPr lang="ja-JP" altLang="ja-JP" dirty="0"/>
              <a:t>なお、今回の発表で写真を掲載しておりますが、ご本人の了承を得ております。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5284E2D-0EEE-4B30-A670-9C35D1501014}" type="slidenum">
              <a:rPr kumimoji="1" lang="ja-JP" altLang="en-US" smtClean="0"/>
              <a:t>1</a:t>
            </a:fld>
            <a:endParaRPr kumimoji="1" lang="ja-JP" altLang="en-US"/>
          </a:p>
        </p:txBody>
      </p:sp>
    </p:spTree>
    <p:extLst>
      <p:ext uri="{BB962C8B-B14F-4D97-AF65-F5344CB8AC3E}">
        <p14:creationId xmlns:p14="http://schemas.microsoft.com/office/powerpoint/2010/main" val="317598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100" dirty="0"/>
              <a:t>コロナの影響により、今まで出来ていたことが出来なくなってしまったことも多くある中で、フルーツファームは変わらず運営が出来ています。そのため、新たに施設利用者を対象に「サツマイモ掘り体験」の実施、また今まで</a:t>
            </a:r>
            <a:r>
              <a:rPr lang="ja-JP" altLang="en-US" sz="1100" dirty="0"/>
              <a:t>施設内で交流を</a:t>
            </a:r>
            <a:r>
              <a:rPr lang="ja-JP" altLang="ja-JP" sz="1100" dirty="0"/>
              <a:t>続けてきた小学</a:t>
            </a:r>
            <a:r>
              <a:rPr lang="ja-JP" altLang="en-US" sz="1100" dirty="0"/>
              <a:t>生</a:t>
            </a:r>
            <a:r>
              <a:rPr lang="ja-JP" altLang="ja-JP" sz="1100" dirty="0"/>
              <a:t>との校外学習も「大根掘り体験」として、初めて実施しました。笑顔を見せながら一生懸命掘る利用者</a:t>
            </a:r>
            <a:r>
              <a:rPr lang="ja-JP" altLang="en-US" sz="1100" dirty="0"/>
              <a:t>と</a:t>
            </a:r>
            <a:r>
              <a:rPr lang="ja-JP" altLang="ja-JP" sz="1100" dirty="0"/>
              <a:t>子供達の姿を見て、様々な制限が掛かる日常の中で、楽しさを感じられる貴重な時間になっているのではないかと感じました。</a:t>
            </a:r>
          </a:p>
          <a:p>
            <a:r>
              <a:rPr lang="ja-JP" altLang="ja-JP" sz="1100" dirty="0"/>
              <a:t>野菜に限らず、コロナの影響による様々な高騰化が生じている中、</a:t>
            </a:r>
            <a:r>
              <a:rPr lang="ja-JP" altLang="en-US" sz="1100" dirty="0"/>
              <a:t>地元の産直市場に出荷している</a:t>
            </a:r>
            <a:r>
              <a:rPr lang="ja-JP" altLang="ja-JP" sz="1100" dirty="0"/>
              <a:t>萬象園の野菜を求めてくれる人や</a:t>
            </a:r>
            <a:r>
              <a:rPr lang="ja-JP" altLang="en-US" sz="1100" dirty="0"/>
              <a:t>、</a:t>
            </a:r>
            <a:r>
              <a:rPr lang="ja-JP" altLang="ja-JP" sz="1100" dirty="0"/>
              <a:t>喜んでくれている人がいるため、野菜を通じて出来る地域との交流と貢献も続けて、新たなフルーツファームの活用方法も今後考えていきたいと思っています。</a:t>
            </a:r>
            <a:r>
              <a:rPr lang="ja-JP" altLang="en-US" sz="1100" dirty="0"/>
              <a:t>交流、貢献、活動が行えるのは、就労準備支援事業利用者が日々フルーツファームを管理してくれているおかげです。</a:t>
            </a:r>
            <a:endParaRPr lang="ja-JP" altLang="ja-JP" sz="1100" dirty="0"/>
          </a:p>
          <a:p>
            <a:r>
              <a:rPr lang="ja-JP" altLang="ja-JP" sz="1100" dirty="0"/>
              <a:t>昨年、丸亀市</a:t>
            </a:r>
            <a:r>
              <a:rPr lang="ja-JP" altLang="en-US" sz="1100" dirty="0"/>
              <a:t>社会福祉協議会</a:t>
            </a:r>
            <a:r>
              <a:rPr lang="ja-JP" altLang="ja-JP" sz="1100" dirty="0"/>
              <a:t>の広報紙にフルーツファームの就労準備支援事業について紹介してもらいました。</a:t>
            </a:r>
            <a:r>
              <a:rPr lang="ja-JP" altLang="en-US" sz="1100" dirty="0"/>
              <a:t>「</a:t>
            </a:r>
            <a:r>
              <a:rPr lang="ja-JP" altLang="ja-JP" sz="1100" dirty="0"/>
              <a:t>広報紙を見て来ました</a:t>
            </a:r>
            <a:r>
              <a:rPr lang="ja-JP" altLang="en-US" sz="1100" dirty="0"/>
              <a:t>」</a:t>
            </a:r>
            <a:r>
              <a:rPr lang="ja-JP" altLang="ja-JP" sz="1100" dirty="0"/>
              <a:t>と、相談件数や事業利用者も増えました。コロナの影響</a:t>
            </a:r>
            <a:r>
              <a:rPr lang="ja-JP" altLang="en-US" sz="1100" dirty="0"/>
              <a:t>で</a:t>
            </a:r>
            <a:r>
              <a:rPr lang="ja-JP" altLang="ja-JP" sz="1100" dirty="0"/>
              <a:t>就職困難の状況も悪化し、ひきこもりの方をはじめ、どうしたらいいのか、どこに相談したらいいのか等</a:t>
            </a:r>
            <a:r>
              <a:rPr lang="ja-JP" altLang="en-US" sz="1100" dirty="0"/>
              <a:t>、</a:t>
            </a:r>
            <a:r>
              <a:rPr lang="ja-JP" altLang="ja-JP" sz="1100" dirty="0"/>
              <a:t>困っている人は地域の中に沢山居る</a:t>
            </a:r>
            <a:r>
              <a:rPr lang="ja-JP" altLang="en-US" sz="1100" dirty="0"/>
              <a:t>と思います。</a:t>
            </a:r>
            <a:r>
              <a:rPr lang="ja-JP" altLang="ja-JP" sz="1100" dirty="0"/>
              <a:t>是非</a:t>
            </a:r>
            <a:r>
              <a:rPr lang="ja-JP" altLang="en-US" sz="1100" dirty="0"/>
              <a:t>必要とする一人でも多くの方に</a:t>
            </a:r>
            <a:r>
              <a:rPr lang="ja-JP" altLang="ja-JP" sz="1100" dirty="0"/>
              <a:t>フルーツファームを利用してもらい、前に進む一歩として背中を押す支援と協力ができたらとも思っているので、活動の発信も続けて</a:t>
            </a:r>
            <a:r>
              <a:rPr lang="ja-JP" altLang="en-US" sz="1100" dirty="0"/>
              <a:t>い</a:t>
            </a:r>
            <a:r>
              <a:rPr lang="ja-JP" altLang="ja-JP" sz="1100" dirty="0"/>
              <a:t>きたいと思っています。</a:t>
            </a:r>
            <a:endParaRPr kumimoji="1" lang="ja-JP" altLang="en-US" sz="1100"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10</a:t>
            </a:fld>
            <a:endParaRPr kumimoji="1" lang="ja-JP" altLang="en-US"/>
          </a:p>
        </p:txBody>
      </p:sp>
    </p:spTree>
    <p:extLst>
      <p:ext uri="{BB962C8B-B14F-4D97-AF65-F5344CB8AC3E}">
        <p14:creationId xmlns:p14="http://schemas.microsoft.com/office/powerpoint/2010/main" val="31851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最後に、もしコロナ禍となったことで、就労支援を止めてしまっていたら、利用している方々は、おそらくほぼ家から出ることもなく、誰との接点もないまま、孤独の苦しさや寂しさを抱え続けていたのではないかと思います。利用する方にとって、就労支援が主な目的ですが、生活の中でとても大切な時間と場所になっているのではないかと思うと、継続して行うことにとても大きな意味があるなと思いました。</a:t>
            </a:r>
            <a:endParaRPr lang="en-US" altLang="ja-JP" dirty="0"/>
          </a:p>
          <a:p>
            <a:r>
              <a:rPr lang="ja-JP" altLang="en-US" dirty="0"/>
              <a:t>自分の身の周りの知る人の中にも、家族や一人で抱え込んで、行き詰まって身動きが取れなくなっている人、社会に溶け込めず閉じこもってしまっている人が増えてきている時代になり、そういった人に手を差し伸べ、協力できる事業がもっと必要になってきていると思います。就労準備支援事業をはじめ、救護施設利用者の支援だけではなく、生活困窮者の支援も救護施設の役割</a:t>
            </a:r>
            <a:r>
              <a:rPr lang="ja-JP" altLang="en-US"/>
              <a:t>として果たして</a:t>
            </a:r>
            <a:r>
              <a:rPr lang="ja-JP" altLang="en-US" dirty="0"/>
              <a:t>いき、</a:t>
            </a:r>
            <a:r>
              <a:rPr lang="ja-JP" altLang="ja-JP" dirty="0"/>
              <a:t>皆で支え合いながら共生していける社会作りの促進と、コロナ禍でも取り組めることを、これからも考えていきたいと思っています。</a:t>
            </a:r>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11</a:t>
            </a:fld>
            <a:endParaRPr kumimoji="1" lang="ja-JP" altLang="en-US"/>
          </a:p>
        </p:txBody>
      </p:sp>
    </p:spTree>
    <p:extLst>
      <p:ext uri="{BB962C8B-B14F-4D97-AF65-F5344CB8AC3E}">
        <p14:creationId xmlns:p14="http://schemas.microsoft.com/office/powerpoint/2010/main" val="392043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698">
              <a:defRPr/>
            </a:pPr>
            <a:r>
              <a:rPr kumimoji="1" lang="ja-JP" altLang="en-US" dirty="0"/>
              <a:t>以上で発表を終わります。ご清聴ありがとうございました。</a:t>
            </a:r>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12</a:t>
            </a:fld>
            <a:endParaRPr kumimoji="1" lang="ja-JP" altLang="en-US"/>
          </a:p>
        </p:txBody>
      </p:sp>
    </p:spTree>
    <p:extLst>
      <p:ext uri="{BB962C8B-B14F-4D97-AF65-F5344CB8AC3E}">
        <p14:creationId xmlns:p14="http://schemas.microsoft.com/office/powerpoint/2010/main" val="5647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はじめ</a:t>
            </a:r>
            <a:r>
              <a:rPr lang="ja-JP" altLang="ja-JP" dirty="0"/>
              <a:t>に、萬象園の紹介をさせていただきます。</a:t>
            </a:r>
          </a:p>
          <a:p>
            <a:r>
              <a:rPr lang="ja-JP" altLang="ja-JP" dirty="0"/>
              <a:t>萬象園は、昭和</a:t>
            </a:r>
            <a:r>
              <a:rPr lang="en-US" altLang="ja-JP" dirty="0"/>
              <a:t>44</a:t>
            </a:r>
            <a:r>
              <a:rPr lang="ja-JP" altLang="ja-JP" dirty="0"/>
              <a:t>年に緊急救護施設として開設。平成</a:t>
            </a:r>
            <a:r>
              <a:rPr lang="en-US" altLang="ja-JP" dirty="0"/>
              <a:t>12</a:t>
            </a:r>
            <a:r>
              <a:rPr lang="ja-JP" altLang="ja-JP" dirty="0"/>
              <a:t>年に全面改築を行い、救護施設では全国で初めて『小舎制』を導入しました。</a:t>
            </a:r>
          </a:p>
          <a:p>
            <a:r>
              <a:rPr lang="ja-JP" altLang="ja-JP" dirty="0"/>
              <a:t>利用者支援は、個別支援計画を支援の柱とし、自己実現を最重点に支援を提供しています。</a:t>
            </a:r>
            <a:endParaRPr lang="en-US" altLang="ja-JP" dirty="0"/>
          </a:p>
          <a:p>
            <a:r>
              <a:rPr lang="ja-JP" altLang="ja-JP" dirty="0"/>
              <a:t>地域移行支援機能として居宅生活訓練事業、独自の通所事業・退所者支援に取り組んでいます</a:t>
            </a:r>
            <a:r>
              <a:rPr lang="ja-JP" altLang="en-US" dirty="0"/>
              <a:t>。</a:t>
            </a:r>
            <a:endParaRPr lang="en-US" altLang="ja-JP" dirty="0"/>
          </a:p>
          <a:p>
            <a:r>
              <a:rPr lang="ja-JP" altLang="ja-JP" dirty="0"/>
              <a:t>平成</a:t>
            </a:r>
            <a:r>
              <a:rPr lang="en-US" altLang="ja-JP" dirty="0"/>
              <a:t>27</a:t>
            </a:r>
            <a:r>
              <a:rPr lang="ja-JP" altLang="ja-JP" dirty="0"/>
              <a:t>年</a:t>
            </a:r>
            <a:r>
              <a:rPr lang="ja-JP" altLang="en-US" dirty="0"/>
              <a:t>より</a:t>
            </a:r>
            <a:r>
              <a:rPr lang="ja-JP" altLang="ja-JP" dirty="0"/>
              <a:t>「生活困窮者自立支援法による就労準備支援事業」、平成</a:t>
            </a:r>
            <a:r>
              <a:rPr lang="en-US" altLang="ja-JP" dirty="0"/>
              <a:t>28</a:t>
            </a:r>
            <a:r>
              <a:rPr lang="ja-JP" altLang="ja-JP"/>
              <a:t>年</a:t>
            </a:r>
            <a:r>
              <a:rPr lang="ja-JP" altLang="en-US"/>
              <a:t>より</a:t>
            </a:r>
            <a:r>
              <a:rPr lang="ja-JP" altLang="ja-JP"/>
              <a:t>「</a:t>
            </a:r>
            <a:r>
              <a:rPr lang="ja-JP" altLang="ja-JP" dirty="0"/>
              <a:t>生活困窮者就労訓練事業」への取り組みを行い、地域福祉の拠点として社会参加、地域交流を基本方針としています。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284E2D-0EEE-4B30-A670-9C35D1501014}" type="slidenum">
              <a:rPr kumimoji="1" lang="ja-JP" altLang="en-US" smtClean="0"/>
              <a:t>2</a:t>
            </a:fld>
            <a:endParaRPr kumimoji="1" lang="ja-JP" altLang="en-US"/>
          </a:p>
        </p:txBody>
      </p:sp>
    </p:spTree>
    <p:extLst>
      <p:ext uri="{BB962C8B-B14F-4D97-AF65-F5344CB8AC3E}">
        <p14:creationId xmlns:p14="http://schemas.microsoft.com/office/powerpoint/2010/main" val="264283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令和</a:t>
            </a:r>
            <a:r>
              <a:rPr lang="en-US" altLang="ja-JP" dirty="0"/>
              <a:t>2</a:t>
            </a:r>
            <a:r>
              <a:rPr lang="ja-JP" altLang="ja-JP" dirty="0"/>
              <a:t>年、新型コロナウイルス感染拡大により、萬象園でも感染対策に努めています。また、ウィズコロナとして行事の実施方法の変更や新たな取り組み等も、日々考えながら行っています。</a:t>
            </a:r>
          </a:p>
          <a:p>
            <a:r>
              <a:rPr lang="en-US" altLang="ja-JP" dirty="0"/>
              <a:t> </a:t>
            </a:r>
            <a:endParaRPr lang="ja-JP" altLang="ja-JP" dirty="0"/>
          </a:p>
          <a:p>
            <a:r>
              <a:rPr lang="ja-JP" altLang="ja-JP" dirty="0"/>
              <a:t>ただ、施設を出て</a:t>
            </a:r>
            <a:r>
              <a:rPr lang="ja-JP" altLang="en-US" dirty="0"/>
              <a:t>の</a:t>
            </a:r>
            <a:r>
              <a:rPr lang="ja-JP" altLang="ja-JP" dirty="0"/>
              <a:t>地域交流や地域貢献活動については、コロナ禍となってから、感染予防のため自粛が続いていました。</a:t>
            </a:r>
          </a:p>
          <a:p>
            <a:r>
              <a:rPr lang="en-US" altLang="ja-JP" dirty="0"/>
              <a:t> </a:t>
            </a:r>
            <a:endParaRPr lang="ja-JP" altLang="ja-JP" dirty="0"/>
          </a:p>
          <a:p>
            <a:r>
              <a:rPr lang="ja-JP" altLang="ja-JP" dirty="0"/>
              <a:t>その中</a:t>
            </a:r>
            <a:r>
              <a:rPr lang="ja-JP" altLang="ja-JP"/>
              <a:t>で、就労</a:t>
            </a:r>
            <a:r>
              <a:rPr lang="ja-JP" altLang="ja-JP" dirty="0"/>
              <a:t>準備支援事業は、コロナ禍においても止まることなく支援を継続しています。また、施設で行っている作業の一つである「フルーツファーム作業」を活かし、新たな方法で地域交流や地域貢献活動としても行うようになりました。その内容について、紹介させていただきます。</a:t>
            </a:r>
            <a:endParaRPr kumimoji="1" lang="ja-JP" altLang="en-US"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3</a:t>
            </a:fld>
            <a:endParaRPr kumimoji="1" lang="ja-JP" altLang="en-US"/>
          </a:p>
        </p:txBody>
      </p:sp>
    </p:spTree>
    <p:extLst>
      <p:ext uri="{BB962C8B-B14F-4D97-AF65-F5344CB8AC3E}">
        <p14:creationId xmlns:p14="http://schemas.microsoft.com/office/powerpoint/2010/main" val="234745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萬象園で就労準備支援事業に取り組むきっかけとなったのは、</a:t>
            </a:r>
            <a:r>
              <a:rPr lang="ja-JP" altLang="en-US" dirty="0"/>
              <a:t>地元小学校との交流を通して、食事が十分与えられていない子供達が増えていること、子供の食について先生方がとても心配していること、これらの現実を知ることで、</a:t>
            </a:r>
            <a:r>
              <a:rPr lang="ja-JP" altLang="ja-JP" dirty="0"/>
              <a:t>萬象園として何か協力できないかと考え、畑で農作物を育てる萬象園の「フルーツファーム」で育てた野菜を、</a:t>
            </a:r>
            <a:r>
              <a:rPr lang="ja-JP" altLang="en-US" dirty="0"/>
              <a:t>学童保育</a:t>
            </a:r>
            <a:r>
              <a:rPr lang="ja-JP" altLang="ja-JP" dirty="0"/>
              <a:t>に参加している子供達や家庭に届ける活動を始めました。</a:t>
            </a:r>
          </a:p>
          <a:p>
            <a:r>
              <a:rPr lang="ja-JP" altLang="en-US" dirty="0"/>
              <a:t>その取り組みが市の知るところとなり、</a:t>
            </a:r>
            <a:r>
              <a:rPr lang="ja-JP" altLang="ja-JP" dirty="0"/>
              <a:t>香川県丸亀市が生活困窮者自立促進モデル事業を</a:t>
            </a:r>
            <a:r>
              <a:rPr lang="ja-JP" altLang="en-US" dirty="0"/>
              <a:t>受けた際に</a:t>
            </a:r>
            <a:r>
              <a:rPr lang="ja-JP" altLang="ja-JP" dirty="0"/>
              <a:t>、</a:t>
            </a:r>
            <a:r>
              <a:rPr lang="ja-JP" altLang="en-US" dirty="0"/>
              <a:t>その委託先として萬象園に依頼されたのが、就労準備支援事業の始まりです。</a:t>
            </a:r>
            <a:endParaRPr lang="ja-JP" altLang="en-US" sz="1000"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4</a:t>
            </a:fld>
            <a:endParaRPr kumimoji="1" lang="ja-JP" altLang="en-US"/>
          </a:p>
        </p:txBody>
      </p:sp>
    </p:spTree>
    <p:extLst>
      <p:ext uri="{BB962C8B-B14F-4D97-AF65-F5344CB8AC3E}">
        <p14:creationId xmlns:p14="http://schemas.microsoft.com/office/powerpoint/2010/main" val="392292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萬象園</a:t>
            </a:r>
            <a:r>
              <a:rPr lang="ja-JP" altLang="en-US" dirty="0"/>
              <a:t>の作業内容は、</a:t>
            </a:r>
            <a:r>
              <a:rPr lang="ja-JP" altLang="ja-JP" dirty="0"/>
              <a:t>製袋作業を主</a:t>
            </a:r>
            <a:r>
              <a:rPr lang="ja-JP" altLang="en-US" dirty="0"/>
              <a:t>に行う</a:t>
            </a:r>
            <a:r>
              <a:rPr lang="ja-JP" altLang="ja-JP" dirty="0"/>
              <a:t>「屋内作業」、花の育成と地域花壇への植え付けを行う「花卉作業」、丸亀市より委託を受け、地域の公園等の清掃を行う「委託作業」、畑で四季様々な野菜を育てる「フルーツファーム作業」があります。</a:t>
            </a:r>
            <a:endParaRPr lang="en-US" altLang="ja-JP" dirty="0"/>
          </a:p>
          <a:p>
            <a:r>
              <a:rPr lang="ja-JP" altLang="ja-JP" dirty="0"/>
              <a:t>就労準備支援事業では、当初屋内作業を中心に参加してもらっていましたが、徐々にフルーツファーム作業への参加希望が増え、現在では通所しているほとんどの方がフルーツファーム作業に参加し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5</a:t>
            </a:fld>
            <a:endParaRPr kumimoji="1" lang="ja-JP" altLang="en-US"/>
          </a:p>
        </p:txBody>
      </p:sp>
    </p:spTree>
    <p:extLst>
      <p:ext uri="{BB962C8B-B14F-4D97-AF65-F5344CB8AC3E}">
        <p14:creationId xmlns:p14="http://schemas.microsoft.com/office/powerpoint/2010/main" val="325361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698">
              <a:defRPr/>
            </a:pPr>
            <a:r>
              <a:rPr lang="ja-JP" altLang="ja-JP" dirty="0"/>
              <a:t>フルーツファームを活用しての支援が継続できたのは、屋外作業であること、また少人数で行うため、いわゆる三密を避けることができる環境だったことが大きな点です。また、コロナ禍になる前は、萬象園の敷地内で作業を行うこともあ</a:t>
            </a:r>
            <a:r>
              <a:rPr lang="ja-JP" altLang="en-US" dirty="0"/>
              <a:t>ったため、敷地内の出入りを制限することとなり畑以外での交流の場をどうするかが検討課題でもありましたが、</a:t>
            </a:r>
            <a:r>
              <a:rPr lang="ja-JP" altLang="ja-JP" dirty="0"/>
              <a:t>新たな活動の場</a:t>
            </a:r>
            <a:r>
              <a:rPr lang="ja-JP" altLang="en-US" dirty="0"/>
              <a:t>「寿康」</a:t>
            </a:r>
            <a:r>
              <a:rPr lang="ja-JP" altLang="ja-JP" dirty="0"/>
              <a:t>ができたこと</a:t>
            </a:r>
            <a:r>
              <a:rPr lang="ja-JP" altLang="en-US" dirty="0"/>
              <a:t>で、困ることなく継続した活動ができました。</a:t>
            </a:r>
            <a:endParaRPr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6</a:t>
            </a:fld>
            <a:endParaRPr kumimoji="1" lang="ja-JP" altLang="en-US"/>
          </a:p>
        </p:txBody>
      </p:sp>
    </p:spTree>
    <p:extLst>
      <p:ext uri="{BB962C8B-B14F-4D97-AF65-F5344CB8AC3E}">
        <p14:creationId xmlns:p14="http://schemas.microsoft.com/office/powerpoint/2010/main" val="74612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令和</a:t>
            </a:r>
            <a:r>
              <a:rPr lang="ja-JP" altLang="en-US" dirty="0"/>
              <a:t>元</a:t>
            </a:r>
            <a:r>
              <a:rPr lang="ja-JP" altLang="ja-JP" dirty="0"/>
              <a:t>年、赤い羽根福祉基金の助成を受け、新たな事業としてシェア</a:t>
            </a:r>
            <a:r>
              <a:rPr lang="ja-JP" altLang="en-US" dirty="0"/>
              <a:t>ホーム</a:t>
            </a:r>
            <a:r>
              <a:rPr lang="ja-JP" altLang="ja-JP" dirty="0"/>
              <a:t>「寿康」を立ち上げました。グループホームとしての機能、また障害の有無に捕らわれず必要な方に生活の場として活用してもらうことを目的に環境を整えましたが、</a:t>
            </a:r>
            <a:r>
              <a:rPr lang="ja-JP" altLang="en-US" dirty="0"/>
              <a:t>直後に</a:t>
            </a:r>
            <a:r>
              <a:rPr lang="ja-JP" altLang="ja-JP" dirty="0"/>
              <a:t>コロナ禍となったため、当初予定していた利用方法を進めることは一時中断となりました。</a:t>
            </a:r>
          </a:p>
          <a:p>
            <a:r>
              <a:rPr lang="ja-JP" altLang="ja-JP" dirty="0"/>
              <a:t>しかし、寿康があったおかげで、</a:t>
            </a:r>
            <a:r>
              <a:rPr lang="ja-JP" altLang="en-US" dirty="0"/>
              <a:t>施設から一般事業所へ勤めに行っている</a:t>
            </a:r>
            <a:r>
              <a:rPr lang="ja-JP" altLang="ja-JP" dirty="0"/>
              <a:t>利用者に感染予防として寿康で生活してもら</a:t>
            </a:r>
            <a:r>
              <a:rPr lang="ja-JP" altLang="en-US" dirty="0"/>
              <a:t>うことで</a:t>
            </a:r>
            <a:r>
              <a:rPr lang="ja-JP" altLang="ja-JP" dirty="0"/>
              <a:t>、</a:t>
            </a:r>
            <a:r>
              <a:rPr lang="ja-JP" altLang="en-US" dirty="0"/>
              <a:t>園内</a:t>
            </a:r>
            <a:r>
              <a:rPr lang="ja-JP" altLang="ja-JP" dirty="0"/>
              <a:t>利用者との接触を避けながら変わらない支援を継続できました。また、就労準備支援事業としても、ミーティング活動の場や夏の暑さ、冬の寒さを凌ぐ作業場としても活用できました。自宅に風呂、洗濯機がない通所者の方にも、作業後に寿康で入浴、洗濯をしてもらい、清潔管理支援もできるようになりました。</a:t>
            </a:r>
          </a:p>
          <a:p>
            <a:r>
              <a:rPr lang="ja-JP" altLang="ja-JP" dirty="0"/>
              <a:t>コロナによる影響は想定外ではありましたが、赤い羽根福祉基金の助成制度のおかげで結果コロナ対策の支援の幅が広がり、大変感謝をしております。</a:t>
            </a:r>
            <a:endParaRPr kumimoji="1" lang="ja-JP" altLang="en-US"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7</a:t>
            </a:fld>
            <a:endParaRPr kumimoji="1" lang="ja-JP" altLang="en-US"/>
          </a:p>
        </p:txBody>
      </p:sp>
    </p:spTree>
    <p:extLst>
      <p:ext uri="{BB962C8B-B14F-4D97-AF65-F5344CB8AC3E}">
        <p14:creationId xmlns:p14="http://schemas.microsoft.com/office/powerpoint/2010/main" val="130901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就労準備支援事業利用者の</a:t>
            </a:r>
            <a:r>
              <a:rPr lang="ja-JP" altLang="ja-JP" dirty="0"/>
              <a:t>フルーツファーム作業参加</a:t>
            </a:r>
            <a:r>
              <a:rPr lang="ja-JP" altLang="en-US" dirty="0"/>
              <a:t>者</a:t>
            </a:r>
            <a:r>
              <a:rPr lang="ja-JP" altLang="ja-JP" dirty="0"/>
              <a:t>が増えてきたの</a:t>
            </a:r>
            <a:r>
              <a:rPr lang="ja-JP" altLang="en-US" dirty="0"/>
              <a:t>は</a:t>
            </a:r>
            <a:r>
              <a:rPr lang="ja-JP" altLang="ja-JP" dirty="0"/>
              <a:t>、屋外での作業ということがポイントだと思っています。事業を開始してから、利用する多くの方が「ひきこもり」の方です。ひきこもりの方にとって、フルーツファームは</a:t>
            </a:r>
            <a:r>
              <a:rPr lang="en-US" altLang="ja-JP" dirty="0"/>
              <a:t>10</a:t>
            </a:r>
            <a:r>
              <a:rPr lang="ja-JP" altLang="ja-JP" dirty="0"/>
              <a:t>名弱の少人数であること、</a:t>
            </a:r>
            <a:r>
              <a:rPr lang="ja-JP" altLang="en-US" dirty="0"/>
              <a:t>また</a:t>
            </a:r>
            <a:r>
              <a:rPr lang="ja-JP" altLang="ja-JP" dirty="0"/>
              <a:t>屋外の広い敷地で開放感があ</a:t>
            </a:r>
            <a:r>
              <a:rPr lang="ja-JP" altLang="en-US" dirty="0"/>
              <a:t>るため</a:t>
            </a:r>
            <a:r>
              <a:rPr lang="ja-JP" altLang="ja-JP" dirty="0"/>
              <a:t>、</a:t>
            </a:r>
            <a:r>
              <a:rPr lang="ja-JP" altLang="en-US" dirty="0"/>
              <a:t>気軽に参加しやすい環境であること、また</a:t>
            </a:r>
            <a:r>
              <a:rPr lang="ja-JP" altLang="ja-JP" dirty="0"/>
              <a:t>閉じこもっていた家を出て活動を始めたという実感を得やすいのではないかと思</a:t>
            </a:r>
            <a:r>
              <a:rPr lang="ja-JP" altLang="en-US" dirty="0"/>
              <a:t>い</a:t>
            </a:r>
            <a:r>
              <a:rPr lang="ja-JP" altLang="ja-JP" dirty="0"/>
              <a:t>ます。</a:t>
            </a:r>
          </a:p>
          <a:p>
            <a:r>
              <a:rPr lang="ja-JP" altLang="ja-JP" dirty="0"/>
              <a:t>ひきこもりの方と言っても、性格</a:t>
            </a:r>
            <a:r>
              <a:rPr lang="ja-JP" altLang="en-US" dirty="0"/>
              <a:t>や背景、</a:t>
            </a:r>
            <a:r>
              <a:rPr lang="ja-JP" altLang="ja-JP" dirty="0"/>
              <a:t>抱えている問題等は様々ですが、</a:t>
            </a:r>
            <a:r>
              <a:rPr lang="ja-JP" altLang="en-US" dirty="0"/>
              <a:t>事業を通して</a:t>
            </a:r>
            <a:r>
              <a:rPr lang="ja-JP" altLang="ja-JP" dirty="0"/>
              <a:t>感じ</a:t>
            </a:r>
            <a:r>
              <a:rPr lang="ja-JP" altLang="en-US" dirty="0"/>
              <a:t>る</a:t>
            </a:r>
            <a:r>
              <a:rPr lang="ja-JP" altLang="ja-JP" dirty="0"/>
              <a:t>ことは、</a:t>
            </a:r>
            <a:r>
              <a:rPr lang="ja-JP" altLang="en-US" dirty="0"/>
              <a:t>人と</a:t>
            </a:r>
            <a:r>
              <a:rPr lang="ja-JP" altLang="ja-JP" dirty="0"/>
              <a:t>話すことや関わることが嫌いなわけではなく、むしろ本当は</a:t>
            </a:r>
            <a:r>
              <a:rPr lang="ja-JP" altLang="en-US" dirty="0"/>
              <a:t>もっと</a:t>
            </a:r>
            <a:r>
              <a:rPr lang="ja-JP" altLang="ja-JP" dirty="0"/>
              <a:t>人と話したい</a:t>
            </a:r>
            <a:r>
              <a:rPr lang="ja-JP" altLang="en-US" dirty="0"/>
              <a:t>、自分のことを理解してもらいたい</a:t>
            </a:r>
            <a:r>
              <a:rPr lang="ja-JP" altLang="ja-JP" dirty="0"/>
              <a:t>という</a:t>
            </a:r>
            <a:r>
              <a:rPr lang="ja-JP" altLang="en-US" dirty="0"/>
              <a:t>思い</a:t>
            </a:r>
            <a:r>
              <a:rPr lang="ja-JP" altLang="ja-JP" dirty="0"/>
              <a:t>を持っている方が多いと</a:t>
            </a:r>
            <a:r>
              <a:rPr lang="ja-JP" altLang="en-US" dirty="0"/>
              <a:t>いうことです。</a:t>
            </a:r>
            <a:r>
              <a:rPr lang="ja-JP" altLang="ja-JP" dirty="0"/>
              <a:t>コミュニケーションを苦手とする方</a:t>
            </a:r>
            <a:r>
              <a:rPr lang="ja-JP" altLang="en-US" dirty="0"/>
              <a:t>が多いため、</a:t>
            </a:r>
            <a:r>
              <a:rPr lang="ja-JP" altLang="ja-JP" dirty="0"/>
              <a:t>はじめは人と距離を取りながら黙々と作業を行いますが、徐々に関わりや話をする時間を持ち</a:t>
            </a:r>
            <a:r>
              <a:rPr lang="ja-JP" altLang="en-US" dirty="0"/>
              <a:t>ながら</a:t>
            </a:r>
            <a:r>
              <a:rPr lang="ja-JP" altLang="ja-JP" dirty="0"/>
              <a:t>作業を進めていく</a:t>
            </a:r>
            <a:r>
              <a:rPr lang="ja-JP" altLang="en-US" dirty="0"/>
              <a:t>ことで</a:t>
            </a:r>
            <a:r>
              <a:rPr lang="ja-JP" altLang="ja-JP" dirty="0"/>
              <a:t>、</a:t>
            </a:r>
            <a:r>
              <a:rPr lang="ja-JP" altLang="en-US" dirty="0"/>
              <a:t>個人差はありますが</a:t>
            </a:r>
            <a:r>
              <a:rPr lang="ja-JP" altLang="ja-JP" dirty="0"/>
              <a:t>少しずつ自分の話をしてくれるようになります。一方的に此方から話をするのではなく、思っていることを交わし合うこと</a:t>
            </a:r>
            <a:r>
              <a:rPr lang="ja-JP" altLang="en-US" dirty="0"/>
              <a:t>で</a:t>
            </a:r>
            <a:r>
              <a:rPr lang="ja-JP" altLang="ja-JP" dirty="0"/>
              <a:t>信頼関係が生まれ、「頑張って作業を続けよう」という意欲も湧いてくるものと思っています。良好な人間関係の構築</a:t>
            </a:r>
            <a:r>
              <a:rPr lang="ja-JP" altLang="en-US" dirty="0"/>
              <a:t>は社会の中でも生活の中でも</a:t>
            </a:r>
            <a:r>
              <a:rPr lang="ja-JP" altLang="ja-JP" dirty="0"/>
              <a:t>必要な経験</a:t>
            </a:r>
            <a:r>
              <a:rPr lang="ja-JP" altLang="en-US" dirty="0"/>
              <a:t>とスキル</a:t>
            </a:r>
            <a:r>
              <a:rPr lang="ja-JP" altLang="ja-JP" dirty="0"/>
              <a:t>で</a:t>
            </a:r>
            <a:r>
              <a:rPr lang="ja-JP" altLang="en-US" dirty="0"/>
              <a:t>も</a:t>
            </a:r>
            <a:r>
              <a:rPr lang="ja-JP" altLang="ja-JP" dirty="0"/>
              <a:t>あり、</a:t>
            </a:r>
            <a:r>
              <a:rPr lang="ja-JP" altLang="en-US" dirty="0"/>
              <a:t>支援する上で一番大切にしていることです。</a:t>
            </a:r>
            <a:endParaRPr lang="ja-JP" altLang="en-US" sz="1000"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8</a:t>
            </a:fld>
            <a:endParaRPr kumimoji="1" lang="ja-JP" altLang="en-US"/>
          </a:p>
        </p:txBody>
      </p:sp>
    </p:spTree>
    <p:extLst>
      <p:ext uri="{BB962C8B-B14F-4D97-AF65-F5344CB8AC3E}">
        <p14:creationId xmlns:p14="http://schemas.microsoft.com/office/powerpoint/2010/main" val="62634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性格や背景、抱えている問題等は様々な彼らに共通して言えることは、皆とても真面目で丁寧に作業をすること、自信の無さを背伸びして表に見せないようにしてしまうため、周りのせいにしたり自分を責めてすぐに退こうとしてしまうこと、弱さや孤独の辛さ等を誰よりも感じ理解しているため、人に優しくできる心の持ち主であるということです。そんな彼らに、作業を通じて少しずつでも前に進んでいけるきっかけになるような支援をしたいと関わりますが、独特な思考や感性を持っている方も多いため、上手くコミュニケーションが図れず、作業を辞めてまた家にこもる生活に戻ってしまった方もいます。その経験から、継続して作業に通う気持ちを持てるよう、笑える瞬間を作ることを心掛けています。話しやすい趣味や本人の好きな事について触れ、興味や共感を示し、冗談も交えながら緊張感を和らげるようにしています。その場で一緒に好きな音楽を聴いたり、自宅訪問をして一緒にゲームをすることもあります。そうやって信頼関係が出来てくると、伸び伸び作業が出来るようになり、積極的な発言も生まれ、本来持っている能力が発揮されるようになるため、自信を持てるよう本人の力を評価し労いの声を掛けるようにしています。利用者同士、同じような境遇で通ってきていることを理解しているため、協調性の高さにも感心します。数名の担当職員で支援をしていますが、作業の最後には利用者も一緒に毎回ミーティングを行い、担当者間で情報と支援の方針の共有は常に行うようにしています。</a:t>
            </a:r>
            <a:endParaRPr lang="en-US" altLang="ja-JP" sz="1100" dirty="0"/>
          </a:p>
          <a:p>
            <a:r>
              <a:rPr lang="ja-JP" altLang="en-US" sz="1100" dirty="0"/>
              <a:t>逆に、利用者から気遣いの言葉を掛けてくれたり、必死に自分の殻を破ろうと努力している姿、ひたむきに目の前のことに取り組む姿から、自分が励まされることが沢山あります。その相乗効果で、就労準備支援は成り立っていると思っています。</a:t>
            </a:r>
            <a:endParaRPr lang="ja-JP" altLang="ja-JP" sz="1100" dirty="0"/>
          </a:p>
        </p:txBody>
      </p:sp>
      <p:sp>
        <p:nvSpPr>
          <p:cNvPr id="4" name="スライド番号プレースホルダー 3"/>
          <p:cNvSpPr>
            <a:spLocks noGrp="1"/>
          </p:cNvSpPr>
          <p:nvPr>
            <p:ph type="sldNum" sz="quarter" idx="5"/>
          </p:nvPr>
        </p:nvSpPr>
        <p:spPr/>
        <p:txBody>
          <a:bodyPr/>
          <a:lstStyle/>
          <a:p>
            <a:fld id="{0D7E86F7-789E-4381-84A2-CE2AD5056FCE}" type="slidenum">
              <a:rPr kumimoji="1" lang="ja-JP" altLang="en-US" smtClean="0"/>
              <a:t>9</a:t>
            </a:fld>
            <a:endParaRPr kumimoji="1" lang="ja-JP" altLang="en-US"/>
          </a:p>
        </p:txBody>
      </p:sp>
    </p:spTree>
    <p:extLst>
      <p:ext uri="{BB962C8B-B14F-4D97-AF65-F5344CB8AC3E}">
        <p14:creationId xmlns:p14="http://schemas.microsoft.com/office/powerpoint/2010/main" val="419996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5019" y="4953000"/>
            <a:ext cx="12197020"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6A07D2C8-60CA-467E-81AB-CC8C91903D0E}" type="datetimeFigureOut">
              <a:rPr kumimoji="1" lang="ja-JP" altLang="en-US" smtClean="0"/>
              <a:t>2022/8/28</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B2353C98-D9E8-492C-B85E-7FA6AAC607B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1481330"/>
            <a:ext cx="109728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25351" y="274641"/>
            <a:ext cx="236996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274641"/>
            <a:ext cx="84328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
        <p:nvSpPr>
          <p:cNvPr id="7" name="山形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109728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07D2C8-60CA-467E-81AB-CC8C91903D0E}" type="datetimeFigureOut">
              <a:rPr kumimoji="1" lang="ja-JP" altLang="en-US" smtClean="0"/>
              <a:t>2022/8/28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8969376" y="6407944"/>
            <a:ext cx="2560320" cy="365760"/>
          </a:xfrm>
        </p:spPr>
        <p:txBody>
          <a:bodyPr/>
          <a:lstStyle/>
          <a:p>
            <a:fld id="{6A07D2C8-60CA-467E-81AB-CC8C91903D0E}" type="datetimeFigureOut">
              <a:rPr kumimoji="1" lang="ja-JP" altLang="en-US" smtClean="0"/>
              <a:t>2022/8/28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353C98-D9E8-492C-B85E-7FA6AAC607B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6A07D2C8-60CA-467E-81AB-CC8C91903D0E}" type="datetimeFigureOut">
              <a:rPr kumimoji="1" lang="ja-JP" altLang="en-US" smtClean="0"/>
              <a:t>2022/8/28</a:t>
            </a:fld>
            <a:endParaRPr kumimoji="1" lang="ja-JP" altLang="en-US"/>
          </a:p>
        </p:txBody>
      </p:sp>
      <p:sp>
        <p:nvSpPr>
          <p:cNvPr id="6" name="フッター プレースホルダー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B2353C98-D9E8-492C-B85E-7FA6AAC607B5}" type="slidenum">
              <a:rPr kumimoji="1" lang="ja-JP" altLang="en-US" smtClean="0"/>
              <a:t>‹#›</a:t>
            </a:fld>
            <a:endParaRPr kumimoji="1" lang="ja-JP" altLang="en-US"/>
          </a:p>
        </p:txBody>
      </p:sp>
      <p:sp>
        <p:nvSpPr>
          <p:cNvPr id="2" name="タイトル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A07D2C8-60CA-467E-81AB-CC8C91903D0E}" type="datetimeFigureOut">
              <a:rPr kumimoji="1" lang="ja-JP" altLang="en-US" smtClean="0"/>
              <a:t>2022/8/28</a:t>
            </a:fld>
            <a:endParaRPr kumimoji="1" lang="ja-JP" altLang="en-US"/>
          </a:p>
        </p:txBody>
      </p:sp>
      <p:sp>
        <p:nvSpPr>
          <p:cNvPr id="22" name="フッター プレースホルダー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2353C98-D9E8-492C-B85E-7FA6AAC607B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6824" y="1861756"/>
            <a:ext cx="10416988" cy="1965932"/>
          </a:xfrm>
        </p:spPr>
        <p:txBody>
          <a:bodyPr>
            <a:normAutofit/>
          </a:bodyPr>
          <a:lstStyle/>
          <a:p>
            <a:pPr algn="l"/>
            <a:r>
              <a:rPr lang="ja-JP" altLang="ja-JP" sz="4800" b="1" dirty="0"/>
              <a:t>コロナ禍での就労準備支援</a:t>
            </a:r>
            <a:r>
              <a:rPr lang="ja-JP" altLang="en-US" sz="4800" b="1" dirty="0"/>
              <a:t>事業</a:t>
            </a:r>
            <a:r>
              <a:rPr lang="ja-JP" altLang="ja-JP" sz="4800" b="1" dirty="0"/>
              <a:t>の</a:t>
            </a:r>
            <a:br>
              <a:rPr lang="en-US" altLang="ja-JP" sz="4800" b="1" dirty="0"/>
            </a:br>
            <a:r>
              <a:rPr lang="ja-JP" altLang="en-US" sz="4800" b="1" dirty="0"/>
              <a:t>　　　　　　　 　　　　　　</a:t>
            </a:r>
            <a:r>
              <a:rPr lang="ja-JP" altLang="ja-JP" sz="4800" b="1" dirty="0"/>
              <a:t>取り組みについて</a:t>
            </a:r>
            <a:endParaRPr lang="ja-JP" altLang="en-US" sz="4800" b="1" dirty="0">
              <a:latin typeface="AR P丸ゴシック体M" panose="020B0600010101010101" pitchFamily="50" charset="-128"/>
              <a:ea typeface="AR P丸ゴシック体M" panose="020B0600010101010101" pitchFamily="50" charset="-128"/>
            </a:endParaRPr>
          </a:p>
        </p:txBody>
      </p:sp>
      <p:sp>
        <p:nvSpPr>
          <p:cNvPr id="3" name="サブタイトル 2"/>
          <p:cNvSpPr>
            <a:spLocks noGrp="1"/>
          </p:cNvSpPr>
          <p:nvPr>
            <p:ph type="subTitle" idx="1"/>
          </p:nvPr>
        </p:nvSpPr>
        <p:spPr>
          <a:xfrm>
            <a:off x="2895600" y="5558118"/>
            <a:ext cx="6400800" cy="1299882"/>
          </a:xfrm>
        </p:spPr>
        <p:txBody>
          <a:bodyPr>
            <a:normAutofit/>
          </a:bodyPr>
          <a:lstStyle/>
          <a:p>
            <a:pPr algn="l"/>
            <a:r>
              <a:rPr kumimoji="1" lang="ja-JP" altLang="en-US" dirty="0">
                <a:solidFill>
                  <a:schemeClr val="tx1"/>
                </a:solidFill>
              </a:rPr>
              <a:t>　　　　　</a:t>
            </a:r>
            <a:r>
              <a:rPr kumimoji="1" lang="ja-JP" altLang="en-US" sz="3200" b="1" dirty="0">
                <a:solidFill>
                  <a:schemeClr val="tx1"/>
                </a:solidFill>
              </a:rPr>
              <a:t>香川県</a:t>
            </a:r>
            <a:r>
              <a:rPr kumimoji="1" lang="ja-JP" altLang="en-US" sz="3200" dirty="0">
                <a:solidFill>
                  <a:schemeClr val="tx1"/>
                </a:solidFill>
              </a:rPr>
              <a:t>　</a:t>
            </a:r>
            <a:r>
              <a:rPr kumimoji="1" lang="ja-JP" altLang="en-US" sz="3200" b="1" dirty="0">
                <a:solidFill>
                  <a:schemeClr val="tx1"/>
                </a:solidFill>
              </a:rPr>
              <a:t>救護施設　萬象園</a:t>
            </a:r>
            <a:endParaRPr kumimoji="1" lang="en-US" altLang="ja-JP" sz="3200" b="1" dirty="0">
              <a:solidFill>
                <a:schemeClr val="tx1"/>
              </a:solidFill>
            </a:endParaRPr>
          </a:p>
          <a:p>
            <a:pPr algn="l"/>
            <a:r>
              <a:rPr lang="ja-JP" altLang="en-US" sz="3200" b="1" dirty="0">
                <a:solidFill>
                  <a:schemeClr val="tx1"/>
                </a:solidFill>
              </a:rPr>
              <a:t>　　　　　指導員</a:t>
            </a:r>
            <a:r>
              <a:rPr lang="ja-JP" altLang="en-US" sz="3200" b="1" dirty="0"/>
              <a:t>　</a:t>
            </a:r>
            <a:r>
              <a:rPr lang="ja-JP" altLang="en-US" sz="3200" b="1" dirty="0">
                <a:solidFill>
                  <a:schemeClr val="tx1"/>
                </a:solidFill>
              </a:rPr>
              <a:t>　</a:t>
            </a:r>
            <a:r>
              <a:rPr lang="ja-JP" altLang="en-US" sz="3200" b="1" dirty="0"/>
              <a:t>  </a:t>
            </a:r>
            <a:r>
              <a:rPr lang="ja-JP" altLang="en-US" sz="3200" b="1" dirty="0">
                <a:solidFill>
                  <a:schemeClr val="tx1"/>
                </a:solidFill>
              </a:rPr>
              <a:t>北原　大作</a:t>
            </a:r>
            <a:endParaRPr kumimoji="1" lang="ja-JP" altLang="en-US" sz="3200" b="1" dirty="0">
              <a:solidFill>
                <a:schemeClr val="tx1"/>
              </a:solidFill>
            </a:endParaRPr>
          </a:p>
        </p:txBody>
      </p:sp>
    </p:spTree>
    <p:extLst>
      <p:ext uri="{BB962C8B-B14F-4D97-AF65-F5344CB8AC3E}">
        <p14:creationId xmlns:p14="http://schemas.microsoft.com/office/powerpoint/2010/main" val="3214728497"/>
      </p:ext>
    </p:extLst>
  </p:cSld>
  <p:clrMapOvr>
    <a:masterClrMapping/>
  </p:clrMapOvr>
  <mc:AlternateContent xmlns:mc="http://schemas.openxmlformats.org/markup-compatibility/2006" xmlns:p14="http://schemas.microsoft.com/office/powerpoint/2010/main">
    <mc:Choice Requires="p14">
      <p:transition spd="slow" p14:dur="2000" advTm="26207"/>
    </mc:Choice>
    <mc:Fallback xmlns="">
      <p:transition spd="slow" advTm="262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85A5CE-096C-4229-B4BE-2FB2B57445D3}"/>
              </a:ext>
            </a:extLst>
          </p:cNvPr>
          <p:cNvSpPr>
            <a:spLocks noGrp="1"/>
          </p:cNvSpPr>
          <p:nvPr>
            <p:ph idx="1"/>
          </p:nvPr>
        </p:nvSpPr>
        <p:spPr>
          <a:xfrm>
            <a:off x="365760" y="1398859"/>
            <a:ext cx="11366659" cy="2278197"/>
          </a:xfrm>
        </p:spPr>
        <p:txBody>
          <a:bodyPr>
            <a:normAutofit lnSpcReduction="10000"/>
          </a:bodyPr>
          <a:lstStyle/>
          <a:p>
            <a:pPr marL="0" indent="0">
              <a:buNone/>
            </a:pPr>
            <a:r>
              <a:rPr lang="ja-JP" altLang="en-US" sz="3600" b="1" dirty="0"/>
              <a:t>①サツマイモ掘り体験実施（萬象園利用者）</a:t>
            </a:r>
            <a:endParaRPr lang="en-US" altLang="ja-JP" sz="3600" b="1" dirty="0"/>
          </a:p>
          <a:p>
            <a:pPr marL="0" indent="0">
              <a:buNone/>
            </a:pPr>
            <a:r>
              <a:rPr lang="ja-JP" altLang="en-US" sz="3600" b="1" dirty="0"/>
              <a:t>②大根掘り体験実施（小学校校外学習）</a:t>
            </a:r>
            <a:endParaRPr lang="en-US" altLang="ja-JP" sz="3600" b="1" dirty="0"/>
          </a:p>
          <a:p>
            <a:pPr marL="0" indent="0">
              <a:buNone/>
            </a:pPr>
            <a:r>
              <a:rPr kumimoji="1" lang="ja-JP" altLang="en-US" sz="3600" b="1" dirty="0"/>
              <a:t>③地域に野菜を販売し地域貢献</a:t>
            </a:r>
            <a:endParaRPr kumimoji="1" lang="en-US" altLang="ja-JP" sz="3600" b="1" dirty="0"/>
          </a:p>
          <a:p>
            <a:pPr marL="0" indent="0">
              <a:buNone/>
            </a:pPr>
            <a:r>
              <a:rPr lang="ja-JP" altLang="en-US" sz="3600" b="1" dirty="0"/>
              <a:t>④就労支援の幅広い対応と活動発信</a:t>
            </a:r>
            <a:endParaRPr kumimoji="1" lang="en-US" altLang="ja-JP" sz="3600" dirty="0"/>
          </a:p>
          <a:p>
            <a:pPr marL="0" indent="0">
              <a:buNone/>
            </a:pP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E4DEE543-590B-46B0-91DB-996C8D937E99}"/>
              </a:ext>
            </a:extLst>
          </p:cNvPr>
          <p:cNvSpPr>
            <a:spLocks noGrp="1"/>
          </p:cNvSpPr>
          <p:nvPr>
            <p:ph type="title"/>
          </p:nvPr>
        </p:nvSpPr>
        <p:spPr>
          <a:xfrm>
            <a:off x="221903" y="248393"/>
            <a:ext cx="11754197" cy="1055113"/>
          </a:xfrm>
        </p:spPr>
        <p:txBody>
          <a:bodyPr>
            <a:normAutofit/>
          </a:bodyPr>
          <a:lstStyle/>
          <a:p>
            <a:pPr algn="ctr"/>
            <a:r>
              <a:rPr lang="ja-JP" altLang="ja-JP" dirty="0">
                <a:effectLst/>
              </a:rPr>
              <a:t>フルーツファームの可能性</a:t>
            </a:r>
            <a:endParaRPr kumimoji="1" lang="ja-JP" altLang="en-US" dirty="0"/>
          </a:p>
        </p:txBody>
      </p:sp>
      <p:pic>
        <p:nvPicPr>
          <p:cNvPr id="1026" name="Picture 2" descr="C:\Users\work\Desktop\IMG_02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838636" y="479052"/>
            <a:ext cx="3832415" cy="28743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ork\Desktop\IMG_00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09120" y="4322539"/>
            <a:ext cx="2897670" cy="2173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ork\Desktop\IMG_19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6835" y="4614927"/>
            <a:ext cx="3895165" cy="2191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ork\Desktop\IMG_02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5400" y="3957949"/>
            <a:ext cx="3860175" cy="289513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5A5D1A8-22B4-4B73-BCF9-B28B12B7B968}"/>
              </a:ext>
            </a:extLst>
          </p:cNvPr>
          <p:cNvSpPr txBox="1"/>
          <p:nvPr/>
        </p:nvSpPr>
        <p:spPr>
          <a:xfrm>
            <a:off x="76544" y="3587364"/>
            <a:ext cx="2326341" cy="369332"/>
          </a:xfrm>
          <a:prstGeom prst="rect">
            <a:avLst/>
          </a:prstGeom>
          <a:noFill/>
        </p:spPr>
        <p:txBody>
          <a:bodyPr wrap="square" rtlCol="0">
            <a:spAutoFit/>
          </a:bodyPr>
          <a:lstStyle/>
          <a:p>
            <a:r>
              <a:rPr lang="ja-JP" altLang="en-US" b="1" dirty="0"/>
              <a:t>「サツマイモ掘り体験」</a:t>
            </a:r>
            <a:endParaRPr kumimoji="1" lang="ja-JP" altLang="en-US" b="1" dirty="0"/>
          </a:p>
        </p:txBody>
      </p:sp>
      <p:sp>
        <p:nvSpPr>
          <p:cNvPr id="10" name="テキスト ボックス 9">
            <a:extLst>
              <a:ext uri="{FF2B5EF4-FFF2-40B4-BE49-F238E27FC236}">
                <a16:creationId xmlns:a16="http://schemas.microsoft.com/office/drawing/2014/main" id="{95A5D1A8-22B4-4B73-BCF9-B28B12B7B968}"/>
              </a:ext>
            </a:extLst>
          </p:cNvPr>
          <p:cNvSpPr txBox="1"/>
          <p:nvPr/>
        </p:nvSpPr>
        <p:spPr>
          <a:xfrm>
            <a:off x="8244556" y="4245595"/>
            <a:ext cx="3999721" cy="369332"/>
          </a:xfrm>
          <a:prstGeom prst="rect">
            <a:avLst/>
          </a:prstGeom>
          <a:noFill/>
        </p:spPr>
        <p:txBody>
          <a:bodyPr wrap="square" rtlCol="0">
            <a:spAutoFit/>
          </a:bodyPr>
          <a:lstStyle/>
          <a:p>
            <a:pPr algn="ctr"/>
            <a:r>
              <a:rPr lang="ja-JP" altLang="en-US" b="1" dirty="0"/>
              <a:t>「大根掘り体験」</a:t>
            </a:r>
            <a:endParaRPr kumimoji="1" lang="ja-JP" altLang="en-US" b="1" dirty="0"/>
          </a:p>
        </p:txBody>
      </p:sp>
      <p:sp>
        <p:nvSpPr>
          <p:cNvPr id="11" name="テキスト ボックス 10">
            <a:extLst>
              <a:ext uri="{FF2B5EF4-FFF2-40B4-BE49-F238E27FC236}">
                <a16:creationId xmlns:a16="http://schemas.microsoft.com/office/drawing/2014/main" id="{95A5D1A8-22B4-4B73-BCF9-B28B12B7B968}"/>
              </a:ext>
            </a:extLst>
          </p:cNvPr>
          <p:cNvSpPr txBox="1"/>
          <p:nvPr/>
        </p:nvSpPr>
        <p:spPr>
          <a:xfrm>
            <a:off x="8244556" y="3876263"/>
            <a:ext cx="3999721" cy="369332"/>
          </a:xfrm>
          <a:prstGeom prst="rect">
            <a:avLst/>
          </a:prstGeom>
          <a:noFill/>
        </p:spPr>
        <p:txBody>
          <a:bodyPr wrap="square" rtlCol="0">
            <a:spAutoFit/>
          </a:bodyPr>
          <a:lstStyle/>
          <a:p>
            <a:r>
              <a:rPr lang="ja-JP" altLang="en-US" b="1" dirty="0"/>
              <a:t>「</a:t>
            </a:r>
            <a:r>
              <a:rPr kumimoji="1" lang="ja-JP" altLang="en-US" b="1" dirty="0"/>
              <a:t>丸亀市社会福祉協議会広報紙掲載</a:t>
            </a:r>
            <a:r>
              <a:rPr lang="ja-JP" altLang="en-US" b="1" dirty="0"/>
              <a:t>」</a:t>
            </a:r>
            <a:endParaRPr kumimoji="1" lang="ja-JP" altLang="en-US" b="1" dirty="0"/>
          </a:p>
        </p:txBody>
      </p:sp>
      <p:sp>
        <p:nvSpPr>
          <p:cNvPr id="12" name="テキスト ボックス 11">
            <a:extLst>
              <a:ext uri="{FF2B5EF4-FFF2-40B4-BE49-F238E27FC236}">
                <a16:creationId xmlns:a16="http://schemas.microsoft.com/office/drawing/2014/main" id="{95A5D1A8-22B4-4B73-BCF9-B28B12B7B968}"/>
              </a:ext>
            </a:extLst>
          </p:cNvPr>
          <p:cNvSpPr txBox="1"/>
          <p:nvPr/>
        </p:nvSpPr>
        <p:spPr>
          <a:xfrm>
            <a:off x="3019365" y="3590998"/>
            <a:ext cx="3999721" cy="369332"/>
          </a:xfrm>
          <a:prstGeom prst="rect">
            <a:avLst/>
          </a:prstGeom>
          <a:noFill/>
        </p:spPr>
        <p:txBody>
          <a:bodyPr wrap="square" rtlCol="0">
            <a:spAutoFit/>
          </a:bodyPr>
          <a:lstStyle/>
          <a:p>
            <a:pPr algn="ctr"/>
            <a:r>
              <a:rPr lang="ja-JP" altLang="en-US" b="1" dirty="0"/>
              <a:t>「</a:t>
            </a:r>
            <a:r>
              <a:rPr kumimoji="1" lang="ja-JP" altLang="en-US" b="1" dirty="0"/>
              <a:t>産直市場出荷</a:t>
            </a:r>
            <a:r>
              <a:rPr lang="ja-JP" altLang="en-US" b="1" dirty="0"/>
              <a:t>」</a:t>
            </a:r>
            <a:endParaRPr kumimoji="1" lang="ja-JP" altLang="en-US" b="1" dirty="0"/>
          </a:p>
        </p:txBody>
      </p:sp>
    </p:spTree>
    <p:extLst>
      <p:ext uri="{BB962C8B-B14F-4D97-AF65-F5344CB8AC3E}">
        <p14:creationId xmlns:p14="http://schemas.microsoft.com/office/powerpoint/2010/main" val="3614781758"/>
      </p:ext>
    </p:extLst>
  </p:cSld>
  <p:clrMapOvr>
    <a:masterClrMapping/>
  </p:clrMapOvr>
  <mc:AlternateContent xmlns:mc="http://schemas.openxmlformats.org/markup-compatibility/2006" xmlns:p14="http://schemas.microsoft.com/office/powerpoint/2010/main">
    <mc:Choice Requires="p14">
      <p:transition spd="slow" p14:dur="2000" advTm="118680"/>
    </mc:Choice>
    <mc:Fallback xmlns="">
      <p:transition spd="slow" advTm="1186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F0B28CC-411F-46AA-BE63-0F9F1659B937}"/>
              </a:ext>
            </a:extLst>
          </p:cNvPr>
          <p:cNvSpPr>
            <a:spLocks noGrp="1"/>
          </p:cNvSpPr>
          <p:nvPr>
            <p:ph idx="1"/>
          </p:nvPr>
        </p:nvSpPr>
        <p:spPr>
          <a:xfrm>
            <a:off x="410484" y="1506071"/>
            <a:ext cx="11321935" cy="5351929"/>
          </a:xfrm>
        </p:spPr>
        <p:txBody>
          <a:bodyPr>
            <a:normAutofit fontScale="70000" lnSpcReduction="20000"/>
          </a:bodyPr>
          <a:lstStyle/>
          <a:p>
            <a:pPr marL="0" indent="0">
              <a:buNone/>
            </a:pPr>
            <a:r>
              <a:rPr lang="ja-JP" altLang="en-US" sz="4000" b="1" dirty="0"/>
              <a:t>●作業が無ければ、</a:t>
            </a:r>
            <a:r>
              <a:rPr lang="ja-JP" altLang="ja-JP" sz="4000" b="1" dirty="0"/>
              <a:t>家から出ることもなく、誰との接点もないまま、孤独の</a:t>
            </a:r>
            <a:endParaRPr lang="en-US" altLang="ja-JP" sz="4000" b="1" dirty="0"/>
          </a:p>
          <a:p>
            <a:pPr marL="0" indent="0">
              <a:buNone/>
            </a:pPr>
            <a:r>
              <a:rPr lang="ja-JP" altLang="en-US" sz="4000" b="1" dirty="0"/>
              <a:t>　 </a:t>
            </a:r>
            <a:r>
              <a:rPr lang="ja-JP" altLang="ja-JP" sz="4000" b="1" dirty="0"/>
              <a:t>苦しさや寂しさを抱え続けていたのではないか</a:t>
            </a:r>
            <a:r>
              <a:rPr lang="ja-JP" altLang="en-US" sz="4000" b="1" dirty="0"/>
              <a:t>。</a:t>
            </a:r>
            <a:endParaRPr lang="en-US" altLang="ja-JP" sz="4000" b="1" dirty="0"/>
          </a:p>
          <a:p>
            <a:pPr marL="0" indent="0">
              <a:buNone/>
            </a:pPr>
            <a:endParaRPr lang="en-US" altLang="ja-JP" sz="4000" b="1" dirty="0"/>
          </a:p>
          <a:p>
            <a:pPr marL="0" indent="0">
              <a:buNone/>
            </a:pPr>
            <a:endParaRPr lang="en-US" altLang="ja-JP" sz="4000" b="1" dirty="0"/>
          </a:p>
          <a:p>
            <a:pPr marL="0" indent="0">
              <a:buNone/>
            </a:pPr>
            <a:r>
              <a:rPr lang="ja-JP" altLang="en-US" sz="4000" b="1" dirty="0"/>
              <a:t>☆</a:t>
            </a:r>
            <a:r>
              <a:rPr lang="ja-JP" altLang="en-US" sz="4000" b="1" dirty="0">
                <a:solidFill>
                  <a:srgbClr val="FF0000"/>
                </a:solidFill>
              </a:rPr>
              <a:t>利用者にとって、作業時間、作業に通うことは、</a:t>
            </a:r>
            <a:r>
              <a:rPr lang="ja-JP" altLang="ja-JP" sz="4000" b="1" dirty="0">
                <a:solidFill>
                  <a:srgbClr val="FF0000"/>
                </a:solidFill>
              </a:rPr>
              <a:t>生活の中で大切な時間</a:t>
            </a:r>
            <a:endParaRPr lang="en-US" altLang="ja-JP" sz="4000" b="1" dirty="0">
              <a:solidFill>
                <a:srgbClr val="FF0000"/>
              </a:solidFill>
            </a:endParaRPr>
          </a:p>
          <a:p>
            <a:pPr marL="0" indent="0">
              <a:buNone/>
            </a:pPr>
            <a:r>
              <a:rPr lang="ja-JP" altLang="en-US" sz="4000" b="1" dirty="0">
                <a:solidFill>
                  <a:srgbClr val="FF0000"/>
                </a:solidFill>
              </a:rPr>
              <a:t>　 </a:t>
            </a:r>
            <a:r>
              <a:rPr lang="ja-JP" altLang="ja-JP" sz="4000" b="1" dirty="0">
                <a:solidFill>
                  <a:srgbClr val="FF0000"/>
                </a:solidFill>
              </a:rPr>
              <a:t>と場所</a:t>
            </a:r>
            <a:r>
              <a:rPr lang="ja-JP" altLang="en-US" sz="4000" b="1" dirty="0">
                <a:solidFill>
                  <a:srgbClr val="FF0000"/>
                </a:solidFill>
              </a:rPr>
              <a:t>と</a:t>
            </a:r>
            <a:r>
              <a:rPr lang="ja-JP" altLang="ja-JP" sz="4000" b="1" dirty="0">
                <a:solidFill>
                  <a:srgbClr val="FF0000"/>
                </a:solidFill>
              </a:rPr>
              <a:t>なっている</a:t>
            </a:r>
            <a:r>
              <a:rPr lang="ja-JP" altLang="en-US" sz="4000" b="1" dirty="0">
                <a:solidFill>
                  <a:srgbClr val="FF0000"/>
                </a:solidFill>
              </a:rPr>
              <a:t>。</a:t>
            </a:r>
            <a:endParaRPr lang="en-US" altLang="ja-JP" sz="4000" b="1" dirty="0">
              <a:solidFill>
                <a:srgbClr val="FF0000"/>
              </a:solidFill>
            </a:endParaRPr>
          </a:p>
          <a:p>
            <a:pPr marL="0" indent="0">
              <a:buNone/>
            </a:pPr>
            <a:endParaRPr kumimoji="1" lang="en-US" altLang="ja-JP" sz="4000" b="1" dirty="0">
              <a:solidFill>
                <a:srgbClr val="FF0000"/>
              </a:solidFill>
            </a:endParaRPr>
          </a:p>
          <a:p>
            <a:pPr marL="0" indent="0">
              <a:buNone/>
            </a:pPr>
            <a:r>
              <a:rPr lang="ja-JP" altLang="en-US" sz="4000" b="1" dirty="0"/>
              <a:t>☆</a:t>
            </a:r>
            <a:r>
              <a:rPr lang="ja-JP" altLang="en-US" sz="4000" b="1" dirty="0">
                <a:solidFill>
                  <a:srgbClr val="FF0000"/>
                </a:solidFill>
              </a:rPr>
              <a:t>地域で困っている人に、手を差し伸べ協力できる事業の発展が必要。施</a:t>
            </a:r>
            <a:endParaRPr lang="en-US" altLang="ja-JP" sz="4000" b="1" dirty="0">
              <a:solidFill>
                <a:srgbClr val="FF0000"/>
              </a:solidFill>
            </a:endParaRPr>
          </a:p>
          <a:p>
            <a:pPr marL="0" indent="0">
              <a:buNone/>
            </a:pPr>
            <a:r>
              <a:rPr lang="ja-JP" altLang="en-US" sz="4000" b="1" dirty="0">
                <a:solidFill>
                  <a:srgbClr val="FF0000"/>
                </a:solidFill>
              </a:rPr>
              <a:t>　 設利用者支援だけではなく、生活困窮者支援も救護施設の役割として果</a:t>
            </a:r>
            <a:endParaRPr lang="en-US" altLang="ja-JP" sz="4000" b="1" dirty="0">
              <a:solidFill>
                <a:srgbClr val="FF0000"/>
              </a:solidFill>
            </a:endParaRPr>
          </a:p>
          <a:p>
            <a:pPr marL="0" indent="0">
              <a:buNone/>
            </a:pPr>
            <a:r>
              <a:rPr lang="ja-JP" altLang="en-US" sz="4000" b="1" dirty="0">
                <a:solidFill>
                  <a:srgbClr val="FF0000"/>
                </a:solidFill>
              </a:rPr>
              <a:t>   たしていく。</a:t>
            </a:r>
            <a:endParaRPr lang="en-US" altLang="ja-JP" sz="4000" b="1" dirty="0">
              <a:solidFill>
                <a:srgbClr val="FF0000"/>
              </a:solidFill>
            </a:endParaRPr>
          </a:p>
          <a:p>
            <a:pPr marL="0" indent="0">
              <a:buNone/>
            </a:pPr>
            <a:endParaRPr lang="en-US" altLang="ja-JP" sz="4000" b="1" dirty="0"/>
          </a:p>
          <a:p>
            <a:pPr marL="0" indent="0">
              <a:buNone/>
            </a:pPr>
            <a:r>
              <a:rPr lang="ja-JP" altLang="en-US" sz="4000" b="1" dirty="0"/>
              <a:t>☆</a:t>
            </a:r>
            <a:r>
              <a:rPr lang="ja-JP" altLang="ja-JP" sz="4000" b="1" dirty="0">
                <a:solidFill>
                  <a:srgbClr val="FF0000"/>
                </a:solidFill>
              </a:rPr>
              <a:t>皆で支え合いながら共生していける社会作りの促進と、コロナ禍でも取り</a:t>
            </a:r>
            <a:endParaRPr lang="en-US" altLang="ja-JP" sz="4000" b="1" dirty="0">
              <a:solidFill>
                <a:srgbClr val="FF0000"/>
              </a:solidFill>
            </a:endParaRPr>
          </a:p>
          <a:p>
            <a:pPr marL="0" indent="0">
              <a:buNone/>
            </a:pPr>
            <a:r>
              <a:rPr lang="ja-JP" altLang="en-US" sz="4000" b="1" dirty="0">
                <a:solidFill>
                  <a:srgbClr val="FF0000"/>
                </a:solidFill>
              </a:rPr>
              <a:t>　 </a:t>
            </a:r>
            <a:r>
              <a:rPr lang="ja-JP" altLang="ja-JP" sz="4000" b="1" dirty="0">
                <a:solidFill>
                  <a:srgbClr val="FF0000"/>
                </a:solidFill>
              </a:rPr>
              <a:t>組めることを、これからも考えてい</a:t>
            </a:r>
            <a:r>
              <a:rPr lang="ja-JP" altLang="en-US" sz="4000" b="1" dirty="0">
                <a:solidFill>
                  <a:srgbClr val="FF0000"/>
                </a:solidFill>
              </a:rPr>
              <a:t>く。</a:t>
            </a:r>
            <a:endParaRPr lang="ja-JP" altLang="ja-JP" sz="4000" b="1" dirty="0">
              <a:solidFill>
                <a:srgbClr val="FF0000"/>
              </a:solidFill>
            </a:endParaRPr>
          </a:p>
          <a:p>
            <a:pPr marL="0" indent="0">
              <a:buNone/>
            </a:pPr>
            <a:endParaRPr kumimoji="1" lang="ja-JP" altLang="en-US" sz="3900" b="1" dirty="0">
              <a:solidFill>
                <a:srgbClr val="FF0000"/>
              </a:solidFill>
            </a:endParaRPr>
          </a:p>
        </p:txBody>
      </p:sp>
      <p:sp>
        <p:nvSpPr>
          <p:cNvPr id="2" name="タイトル 1">
            <a:extLst>
              <a:ext uri="{FF2B5EF4-FFF2-40B4-BE49-F238E27FC236}">
                <a16:creationId xmlns:a16="http://schemas.microsoft.com/office/drawing/2014/main" id="{27665892-7C69-4A20-BDB8-24309D4D8D4B}"/>
              </a:ext>
            </a:extLst>
          </p:cNvPr>
          <p:cNvSpPr>
            <a:spLocks noGrp="1"/>
          </p:cNvSpPr>
          <p:nvPr>
            <p:ph type="title"/>
          </p:nvPr>
        </p:nvSpPr>
        <p:spPr>
          <a:xfrm>
            <a:off x="410484" y="228939"/>
            <a:ext cx="11321935" cy="1094024"/>
          </a:xfrm>
        </p:spPr>
        <p:txBody>
          <a:bodyPr>
            <a:normAutofit/>
          </a:bodyPr>
          <a:lstStyle/>
          <a:p>
            <a:pPr algn="ctr"/>
            <a:r>
              <a:rPr kumimoji="1" lang="ja-JP" altLang="en-US" b="1" dirty="0">
                <a:latin typeface="+mn-ea"/>
                <a:ea typeface="+mn-ea"/>
              </a:rPr>
              <a:t>最後に</a:t>
            </a:r>
            <a:endParaRPr kumimoji="1" lang="ja-JP" altLang="en-US" dirty="0"/>
          </a:p>
        </p:txBody>
      </p:sp>
      <p:sp>
        <p:nvSpPr>
          <p:cNvPr id="5" name="右矢印 4"/>
          <p:cNvSpPr/>
          <p:nvPr/>
        </p:nvSpPr>
        <p:spPr>
          <a:xfrm rot="5400000">
            <a:off x="5525627" y="2339118"/>
            <a:ext cx="342090" cy="52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1668876"/>
      </p:ext>
    </p:extLst>
  </p:cSld>
  <p:clrMapOvr>
    <a:masterClrMapping/>
  </p:clrMapOvr>
  <mc:AlternateContent xmlns:mc="http://schemas.openxmlformats.org/markup-compatibility/2006" xmlns:p14="http://schemas.microsoft.com/office/powerpoint/2010/main">
    <mc:Choice Requires="p14">
      <p:transition spd="slow" p14:dur="2000" advTm="74466"/>
    </mc:Choice>
    <mc:Fallback xmlns="">
      <p:transition spd="slow" advTm="744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850C28-5F98-4E00-97D0-18F0D1D16D95}"/>
              </a:ext>
            </a:extLst>
          </p:cNvPr>
          <p:cNvSpPr>
            <a:spLocks noGrp="1"/>
          </p:cNvSpPr>
          <p:nvPr>
            <p:ph idx="1"/>
          </p:nvPr>
        </p:nvSpPr>
        <p:spPr>
          <a:xfrm>
            <a:off x="838200" y="1180407"/>
            <a:ext cx="10515600" cy="4996556"/>
          </a:xfrm>
        </p:spPr>
        <p:txBody>
          <a:bodyPr/>
          <a:lstStyle/>
          <a:p>
            <a:pPr marL="0" indent="0" algn="ctr">
              <a:buNone/>
            </a:pPr>
            <a:endParaRPr kumimoji="1" lang="en-US" altLang="ja-JP" dirty="0"/>
          </a:p>
          <a:p>
            <a:pPr marL="0" indent="0" algn="ctr">
              <a:buNone/>
            </a:pPr>
            <a:endParaRPr lang="en-US" altLang="ja-JP" dirty="0"/>
          </a:p>
          <a:p>
            <a:pPr marL="0" indent="0" algn="ctr">
              <a:buNone/>
            </a:pPr>
            <a:endParaRPr kumimoji="1" lang="en-US" altLang="ja-JP" dirty="0"/>
          </a:p>
          <a:p>
            <a:pPr marL="0" indent="0" algn="ctr">
              <a:buNone/>
            </a:pPr>
            <a:endParaRPr lang="en-US" altLang="ja-JP" dirty="0"/>
          </a:p>
          <a:p>
            <a:pPr marL="0" indent="0" algn="ctr">
              <a:buNone/>
            </a:pPr>
            <a:r>
              <a:rPr kumimoji="1" lang="ja-JP" altLang="en-US" sz="4800" b="1" dirty="0"/>
              <a:t>ご清聴ありがとうございました。</a:t>
            </a:r>
          </a:p>
        </p:txBody>
      </p:sp>
    </p:spTree>
    <p:extLst>
      <p:ext uri="{BB962C8B-B14F-4D97-AF65-F5344CB8AC3E}">
        <p14:creationId xmlns:p14="http://schemas.microsoft.com/office/powerpoint/2010/main" val="2062752523"/>
      </p:ext>
    </p:extLst>
  </p:cSld>
  <p:clrMapOvr>
    <a:masterClrMapping/>
  </p:clrMapOvr>
  <mc:AlternateContent xmlns:mc="http://schemas.openxmlformats.org/markup-compatibility/2006" xmlns:p14="http://schemas.microsoft.com/office/powerpoint/2010/main">
    <mc:Choice Requires="p14">
      <p:transition spd="slow" p14:dur="2000" advTm="7704"/>
    </mc:Choice>
    <mc:Fallback xmlns="">
      <p:transition spd="slow" advTm="77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3han\Desktop\利用者写真\gaik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089" y="3846393"/>
            <a:ext cx="4752933" cy="2563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3han\Desktop\利用者写真\honk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127" y="1298000"/>
            <a:ext cx="4032449"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064378" y="4484151"/>
            <a:ext cx="4043198" cy="2369880"/>
          </a:xfrm>
          <a:prstGeom prst="rect">
            <a:avLst/>
          </a:prstGeom>
          <a:noFill/>
        </p:spPr>
        <p:txBody>
          <a:bodyPr wrap="square" rtlCol="0">
            <a:spAutoFit/>
          </a:bodyPr>
          <a:lstStyle/>
          <a:p>
            <a:r>
              <a:rPr lang="ja-JP" altLang="en-US" sz="2400" b="1" dirty="0"/>
              <a:t>・</a:t>
            </a:r>
            <a:r>
              <a:rPr lang="ja-JP" altLang="ja-JP" sz="2400" b="1" dirty="0"/>
              <a:t>昭和４４年に緊急救護施設として開設</a:t>
            </a:r>
            <a:r>
              <a:rPr lang="ja-JP" altLang="en-US" sz="2400" b="1" dirty="0"/>
              <a:t>。</a:t>
            </a:r>
            <a:endParaRPr lang="en-US" altLang="ja-JP" sz="2400" b="1" dirty="0"/>
          </a:p>
          <a:p>
            <a:r>
              <a:rPr lang="ja-JP" altLang="en-US" sz="2400" b="1" dirty="0"/>
              <a:t>・</a:t>
            </a:r>
            <a:r>
              <a:rPr lang="ja-JP" altLang="ja-JP" sz="2400" b="1" dirty="0"/>
              <a:t>平成１２年に全面改築を行い</a:t>
            </a:r>
            <a:r>
              <a:rPr lang="ja-JP" altLang="en-US" sz="2400" b="1" dirty="0"/>
              <a:t>「</a:t>
            </a:r>
            <a:r>
              <a:rPr lang="ja-JP" altLang="ja-JP" sz="2400" b="1" dirty="0"/>
              <a:t>小舎制</a:t>
            </a:r>
            <a:r>
              <a:rPr lang="ja-JP" altLang="en-US" sz="2400" b="1" dirty="0"/>
              <a:t>」</a:t>
            </a:r>
            <a:r>
              <a:rPr lang="ja-JP" altLang="ja-JP" sz="2400" b="1" dirty="0"/>
              <a:t>を導入</a:t>
            </a:r>
            <a:r>
              <a:rPr lang="ja-JP" altLang="en-US" sz="2800" b="1" dirty="0"/>
              <a:t>。</a:t>
            </a:r>
            <a:endParaRPr lang="en-US" altLang="ja-JP" sz="2800" b="1" dirty="0"/>
          </a:p>
          <a:p>
            <a:r>
              <a:rPr lang="ja-JP" altLang="en-US" sz="2400" b="1" dirty="0"/>
              <a:t>・</a:t>
            </a:r>
            <a:r>
              <a:rPr lang="ja-JP" altLang="ja-JP" sz="2400" b="1" dirty="0"/>
              <a:t>個別支援計画を支援の</a:t>
            </a:r>
            <a:r>
              <a:rPr lang="ja-JP" altLang="en-US" sz="2400" b="1" dirty="0"/>
              <a:t>柱として支援を提供。</a:t>
            </a:r>
            <a:endParaRPr lang="ja-JP" altLang="en-US" sz="3200" dirty="0"/>
          </a:p>
        </p:txBody>
      </p:sp>
      <p:sp>
        <p:nvSpPr>
          <p:cNvPr id="6" name="テキスト ボックス 5"/>
          <p:cNvSpPr txBox="1"/>
          <p:nvPr/>
        </p:nvSpPr>
        <p:spPr>
          <a:xfrm>
            <a:off x="6020858" y="1298000"/>
            <a:ext cx="4971397" cy="2308324"/>
          </a:xfrm>
          <a:prstGeom prst="rect">
            <a:avLst/>
          </a:prstGeom>
          <a:noFill/>
        </p:spPr>
        <p:txBody>
          <a:bodyPr wrap="square" rtlCol="0">
            <a:spAutoFit/>
          </a:bodyPr>
          <a:lstStyle/>
          <a:p>
            <a:r>
              <a:rPr lang="ja-JP" altLang="en-US" sz="2400" b="1" dirty="0"/>
              <a:t>・居宅生活訓練事業、通所事業等を実施。</a:t>
            </a:r>
            <a:endParaRPr lang="en-US" altLang="ja-JP" sz="2400" b="1" dirty="0"/>
          </a:p>
          <a:p>
            <a:r>
              <a:rPr lang="ja-JP" altLang="en-US" sz="2400" b="1" dirty="0"/>
              <a:t>・平成２７年より</a:t>
            </a:r>
            <a:r>
              <a:rPr lang="ja-JP" altLang="ja-JP" sz="2400" b="1" dirty="0"/>
              <a:t>生活困窮者自立支援法による就労準備支援事業</a:t>
            </a:r>
            <a:r>
              <a:rPr lang="ja-JP" altLang="en-US" sz="2400" b="1" dirty="0"/>
              <a:t>を実施。</a:t>
            </a:r>
            <a:endParaRPr lang="en-US" altLang="ja-JP" sz="2400" b="1" dirty="0"/>
          </a:p>
          <a:p>
            <a:r>
              <a:rPr lang="ja-JP" altLang="en-US" sz="2400" b="1" dirty="0"/>
              <a:t>・</a:t>
            </a:r>
            <a:r>
              <a:rPr lang="ja-JP" altLang="ja-JP" sz="2400" b="1" dirty="0"/>
              <a:t>平成</a:t>
            </a:r>
            <a:r>
              <a:rPr lang="ja-JP" altLang="en-US" sz="2400" b="1" dirty="0"/>
              <a:t>２８</a:t>
            </a:r>
            <a:r>
              <a:rPr lang="ja-JP" altLang="ja-JP" sz="2400" b="1" dirty="0"/>
              <a:t>年</a:t>
            </a:r>
            <a:r>
              <a:rPr lang="ja-JP" altLang="en-US" sz="2400" b="1" dirty="0"/>
              <a:t>より</a:t>
            </a:r>
            <a:r>
              <a:rPr lang="ja-JP" altLang="ja-JP" sz="2400" b="1" dirty="0"/>
              <a:t>生活困窮者就労訓練事業</a:t>
            </a:r>
            <a:r>
              <a:rPr lang="ja-JP" altLang="en-US" sz="2400" b="1" dirty="0"/>
              <a:t>を実施。</a:t>
            </a:r>
          </a:p>
        </p:txBody>
      </p:sp>
      <p:sp>
        <p:nvSpPr>
          <p:cNvPr id="9" name="タイトル 1">
            <a:extLst>
              <a:ext uri="{FF2B5EF4-FFF2-40B4-BE49-F238E27FC236}">
                <a16:creationId xmlns:a16="http://schemas.microsoft.com/office/drawing/2014/main" id="{2B01BB5A-DD39-4417-965B-DA5EFEEE5C48}"/>
              </a:ext>
            </a:extLst>
          </p:cNvPr>
          <p:cNvSpPr txBox="1">
            <a:spLocks/>
          </p:cNvSpPr>
          <p:nvPr/>
        </p:nvSpPr>
        <p:spPr>
          <a:xfrm>
            <a:off x="609600" y="274638"/>
            <a:ext cx="10972800" cy="77809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ja-JP" altLang="en-US" dirty="0"/>
              <a:t>施設紹介</a:t>
            </a:r>
            <a:endParaRPr lang="ja-JP" altLang="en-US" dirty="0">
              <a:latin typeface="+mn-ea"/>
              <a:ea typeface="+mn-ea"/>
            </a:endParaRPr>
          </a:p>
        </p:txBody>
      </p:sp>
    </p:spTree>
    <p:extLst>
      <p:ext uri="{BB962C8B-B14F-4D97-AF65-F5344CB8AC3E}">
        <p14:creationId xmlns:p14="http://schemas.microsoft.com/office/powerpoint/2010/main" val="798483603"/>
      </p:ext>
    </p:extLst>
  </p:cSld>
  <p:clrMapOvr>
    <a:masterClrMapping/>
  </p:clrMapOvr>
  <mc:AlternateContent xmlns:mc="http://schemas.openxmlformats.org/markup-compatibility/2006" xmlns:p14="http://schemas.microsoft.com/office/powerpoint/2010/main">
    <mc:Choice Requires="p14">
      <p:transition spd="slow" p14:dur="2000" advTm="54932"/>
    </mc:Choice>
    <mc:Fallback xmlns="">
      <p:transition spd="slow" advTm="549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2090071-031E-42E8-B9DE-88725B8B3639}"/>
              </a:ext>
            </a:extLst>
          </p:cNvPr>
          <p:cNvSpPr>
            <a:spLocks noGrp="1"/>
          </p:cNvSpPr>
          <p:nvPr>
            <p:ph idx="1"/>
          </p:nvPr>
        </p:nvSpPr>
        <p:spPr>
          <a:xfrm>
            <a:off x="2101174" y="1389050"/>
            <a:ext cx="9631246" cy="1829344"/>
          </a:xfrm>
        </p:spPr>
        <p:txBody>
          <a:bodyPr>
            <a:normAutofit fontScale="92500" lnSpcReduction="20000"/>
          </a:bodyPr>
          <a:lstStyle/>
          <a:p>
            <a:pPr marL="0" indent="0" algn="ctr">
              <a:buNone/>
            </a:pPr>
            <a:endParaRPr kumimoji="1" lang="en-US" altLang="ja-JP" sz="1800" b="1" dirty="0"/>
          </a:p>
          <a:p>
            <a:pPr marL="0" indent="0">
              <a:buNone/>
            </a:pPr>
            <a:r>
              <a:rPr lang="ja-JP" altLang="ja-JP" sz="3900" dirty="0"/>
              <a:t>消毒、換気の徹底、外出制限、マスク着用とこまめな交換、食事の対応方法の変更、行事の実施方法や新たな取り組み等</a:t>
            </a:r>
            <a:r>
              <a:rPr lang="ja-JP" altLang="en-US" sz="3900" dirty="0"/>
              <a:t>の検討</a:t>
            </a:r>
            <a:endParaRPr kumimoji="1" lang="en-US" altLang="ja-JP" sz="3900" b="1" dirty="0"/>
          </a:p>
        </p:txBody>
      </p:sp>
      <p:sp>
        <p:nvSpPr>
          <p:cNvPr id="2" name="タイトル 1">
            <a:extLst>
              <a:ext uri="{FF2B5EF4-FFF2-40B4-BE49-F238E27FC236}">
                <a16:creationId xmlns:a16="http://schemas.microsoft.com/office/drawing/2014/main" id="{2B01BB5A-DD39-4417-965B-DA5EFEEE5C48}"/>
              </a:ext>
            </a:extLst>
          </p:cNvPr>
          <p:cNvSpPr>
            <a:spLocks noGrp="1"/>
          </p:cNvSpPr>
          <p:nvPr>
            <p:ph type="title"/>
          </p:nvPr>
        </p:nvSpPr>
        <p:spPr/>
        <p:txBody>
          <a:bodyPr/>
          <a:lstStyle/>
          <a:p>
            <a:pPr algn="ctr"/>
            <a:r>
              <a:rPr lang="ja-JP" altLang="ja-JP" b="1" dirty="0"/>
              <a:t>新型コロナウイルス感染対策</a:t>
            </a:r>
            <a:endParaRPr kumimoji="1" lang="ja-JP" altLang="en-US" b="1" dirty="0">
              <a:latin typeface="+mn-ea"/>
              <a:ea typeface="+mn-ea"/>
            </a:endParaRPr>
          </a:p>
        </p:txBody>
      </p:sp>
      <p:sp>
        <p:nvSpPr>
          <p:cNvPr id="5" name="コンテンツ プレースホルダー 2">
            <a:extLst>
              <a:ext uri="{FF2B5EF4-FFF2-40B4-BE49-F238E27FC236}">
                <a16:creationId xmlns:a16="http://schemas.microsoft.com/office/drawing/2014/main" id="{C2090071-031E-42E8-B9DE-88725B8B3639}"/>
              </a:ext>
            </a:extLst>
          </p:cNvPr>
          <p:cNvSpPr txBox="1">
            <a:spLocks/>
          </p:cNvSpPr>
          <p:nvPr/>
        </p:nvSpPr>
        <p:spPr>
          <a:xfrm>
            <a:off x="2120630" y="3218394"/>
            <a:ext cx="9368108" cy="1675309"/>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indent="0">
              <a:buFont typeface="Wingdings 3"/>
              <a:buNone/>
            </a:pPr>
            <a:r>
              <a:rPr lang="ja-JP" altLang="ja-JP" sz="3900" dirty="0"/>
              <a:t>地域交流や地域貢献活動（地元開催のお祭りへの出店、近隣小学校</a:t>
            </a:r>
            <a:r>
              <a:rPr lang="ja-JP" altLang="en-US" sz="3900" dirty="0"/>
              <a:t>と</a:t>
            </a:r>
            <a:r>
              <a:rPr lang="ja-JP" altLang="ja-JP" sz="3900" dirty="0"/>
              <a:t>の校外学習、近隣河川敷の清掃活動、等）</a:t>
            </a:r>
            <a:r>
              <a:rPr lang="ja-JP" altLang="en-US" sz="3900" dirty="0"/>
              <a:t>は</a:t>
            </a:r>
            <a:r>
              <a:rPr lang="ja-JP" altLang="ja-JP" sz="3900" dirty="0"/>
              <a:t>自粛。</a:t>
            </a:r>
            <a:endParaRPr lang="en-US" altLang="ja-JP" sz="3900" b="1" dirty="0"/>
          </a:p>
        </p:txBody>
      </p:sp>
      <p:sp>
        <p:nvSpPr>
          <p:cNvPr id="6" name="コンテンツ プレースホルダー 2">
            <a:extLst>
              <a:ext uri="{FF2B5EF4-FFF2-40B4-BE49-F238E27FC236}">
                <a16:creationId xmlns:a16="http://schemas.microsoft.com/office/drawing/2014/main" id="{C2090071-031E-42E8-B9DE-88725B8B3639}"/>
              </a:ext>
            </a:extLst>
          </p:cNvPr>
          <p:cNvSpPr txBox="1">
            <a:spLocks/>
          </p:cNvSpPr>
          <p:nvPr/>
        </p:nvSpPr>
        <p:spPr>
          <a:xfrm>
            <a:off x="255867" y="4882216"/>
            <a:ext cx="11232871" cy="1344843"/>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indent="0" algn="ctr">
              <a:buFont typeface="Wingdings 3"/>
              <a:buNone/>
            </a:pPr>
            <a:endParaRPr lang="en-US" altLang="ja-JP" sz="1800" b="1" dirty="0"/>
          </a:p>
          <a:p>
            <a:pPr marL="0" indent="0">
              <a:buFont typeface="Wingdings 3"/>
              <a:buNone/>
            </a:pPr>
            <a:r>
              <a:rPr lang="ja-JP" altLang="ja-JP" sz="3900" b="1" dirty="0"/>
              <a:t>就労準備支援事業</a:t>
            </a:r>
            <a:r>
              <a:rPr lang="ja-JP" altLang="en-US" sz="3900" b="1" dirty="0"/>
              <a:t>：</a:t>
            </a:r>
            <a:r>
              <a:rPr lang="ja-JP" altLang="ja-JP" sz="3900" dirty="0"/>
              <a:t>「フルーツファーム作業」</a:t>
            </a:r>
            <a:r>
              <a:rPr lang="ja-JP" altLang="en-US" sz="3900" dirty="0"/>
              <a:t>で支援継続。</a:t>
            </a:r>
            <a:endParaRPr lang="en-US" altLang="ja-JP" sz="3900" b="1" dirty="0"/>
          </a:p>
        </p:txBody>
      </p:sp>
      <p:sp>
        <p:nvSpPr>
          <p:cNvPr id="7" name="コンテンツ プレースホルダー 2">
            <a:extLst>
              <a:ext uri="{FF2B5EF4-FFF2-40B4-BE49-F238E27FC236}">
                <a16:creationId xmlns:a16="http://schemas.microsoft.com/office/drawing/2014/main" id="{C2090071-031E-42E8-B9DE-88725B8B3639}"/>
              </a:ext>
            </a:extLst>
          </p:cNvPr>
          <p:cNvSpPr txBox="1">
            <a:spLocks/>
          </p:cNvSpPr>
          <p:nvPr/>
        </p:nvSpPr>
        <p:spPr>
          <a:xfrm>
            <a:off x="254983" y="1772923"/>
            <a:ext cx="1865647" cy="1200718"/>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indent="0" algn="ctr">
              <a:buFont typeface="Wingdings 3"/>
              <a:buNone/>
            </a:pPr>
            <a:endParaRPr lang="en-US" altLang="ja-JP" sz="1800" b="1" dirty="0"/>
          </a:p>
          <a:p>
            <a:pPr marL="0" indent="0">
              <a:buFont typeface="Wingdings 3"/>
              <a:buNone/>
            </a:pPr>
            <a:r>
              <a:rPr lang="ja-JP" altLang="en-US" sz="3900" b="1" dirty="0"/>
              <a:t>施設内：</a:t>
            </a:r>
            <a:endParaRPr lang="en-US" altLang="ja-JP" sz="3900" b="1" dirty="0"/>
          </a:p>
        </p:txBody>
      </p:sp>
      <p:sp>
        <p:nvSpPr>
          <p:cNvPr id="8" name="コンテンツ プレースホルダー 2">
            <a:extLst>
              <a:ext uri="{FF2B5EF4-FFF2-40B4-BE49-F238E27FC236}">
                <a16:creationId xmlns:a16="http://schemas.microsoft.com/office/drawing/2014/main" id="{C2090071-031E-42E8-B9DE-88725B8B3639}"/>
              </a:ext>
            </a:extLst>
          </p:cNvPr>
          <p:cNvSpPr txBox="1">
            <a:spLocks/>
          </p:cNvSpPr>
          <p:nvPr/>
        </p:nvSpPr>
        <p:spPr>
          <a:xfrm>
            <a:off x="254982" y="3298733"/>
            <a:ext cx="1865647" cy="1200718"/>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indent="0" algn="ctr">
              <a:buFont typeface="Wingdings 3"/>
              <a:buNone/>
            </a:pPr>
            <a:endParaRPr lang="en-US" altLang="ja-JP" sz="1800" b="1" dirty="0"/>
          </a:p>
          <a:p>
            <a:pPr marL="0" indent="0">
              <a:buFont typeface="Wingdings 3"/>
              <a:buNone/>
            </a:pPr>
            <a:r>
              <a:rPr lang="ja-JP" altLang="en-US" sz="3900" b="1" dirty="0"/>
              <a:t>施設外：</a:t>
            </a:r>
            <a:endParaRPr lang="en-US" altLang="ja-JP" sz="3900" b="1" dirty="0"/>
          </a:p>
        </p:txBody>
      </p:sp>
    </p:spTree>
    <p:extLst>
      <p:ext uri="{BB962C8B-B14F-4D97-AF65-F5344CB8AC3E}">
        <p14:creationId xmlns:p14="http://schemas.microsoft.com/office/powerpoint/2010/main" val="2170130948"/>
      </p:ext>
    </p:extLst>
  </p:cSld>
  <p:clrMapOvr>
    <a:masterClrMapping/>
  </p:clrMapOvr>
  <mc:AlternateContent xmlns:mc="http://schemas.openxmlformats.org/markup-compatibility/2006" xmlns:p14="http://schemas.microsoft.com/office/powerpoint/2010/main">
    <mc:Choice Requires="p14">
      <p:transition spd="slow" p14:dur="2000" advTm="51976"/>
    </mc:Choice>
    <mc:Fallback xmlns="">
      <p:transition spd="slow" advTm="519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5743C3-18C1-4950-8FC7-A51ABE475A77}"/>
              </a:ext>
            </a:extLst>
          </p:cNvPr>
          <p:cNvSpPr>
            <a:spLocks noGrp="1"/>
          </p:cNvSpPr>
          <p:nvPr>
            <p:ph idx="1"/>
          </p:nvPr>
        </p:nvSpPr>
        <p:spPr>
          <a:xfrm>
            <a:off x="525294" y="1566976"/>
            <a:ext cx="11207125" cy="5485578"/>
          </a:xfrm>
        </p:spPr>
        <p:txBody>
          <a:bodyPr>
            <a:normAutofit fontScale="92500"/>
          </a:bodyPr>
          <a:lstStyle/>
          <a:p>
            <a:pPr marL="0" indent="0" algn="ctr">
              <a:buNone/>
            </a:pPr>
            <a:r>
              <a:rPr lang="ja-JP" altLang="en-US" sz="4000" dirty="0"/>
              <a:t>きっかけ：</a:t>
            </a:r>
            <a:r>
              <a:rPr lang="ja-JP" altLang="ja-JP" sz="4000" dirty="0"/>
              <a:t>長年地元の小学校と校外学習</a:t>
            </a:r>
            <a:r>
              <a:rPr lang="ja-JP" altLang="en-US" sz="4000" dirty="0"/>
              <a:t>で</a:t>
            </a:r>
            <a:r>
              <a:rPr lang="ja-JP" altLang="ja-JP" sz="4000" dirty="0"/>
              <a:t>交流を</a:t>
            </a:r>
            <a:r>
              <a:rPr lang="ja-JP" altLang="en-US" sz="4000" dirty="0"/>
              <a:t>継続。</a:t>
            </a:r>
            <a:endParaRPr kumimoji="1" lang="en-US" altLang="ja-JP" sz="1600" b="1" dirty="0"/>
          </a:p>
          <a:p>
            <a:pPr marL="0" indent="0" algn="ctr">
              <a:buNone/>
            </a:pPr>
            <a:r>
              <a:rPr lang="ja-JP" altLang="ja-JP" sz="4000" dirty="0"/>
              <a:t>「</a:t>
            </a:r>
            <a:r>
              <a:rPr lang="ja-JP" altLang="en-US" sz="4000" dirty="0"/>
              <a:t>食事が十分与えられていない子供達が増えている</a:t>
            </a:r>
            <a:r>
              <a:rPr lang="ja-JP" altLang="ja-JP" sz="4000" dirty="0"/>
              <a:t>」</a:t>
            </a:r>
            <a:endParaRPr lang="en-US" altLang="ja-JP" sz="4000" dirty="0"/>
          </a:p>
          <a:p>
            <a:pPr marL="0" indent="0">
              <a:buNone/>
            </a:pPr>
            <a:endParaRPr lang="en-US" altLang="ja-JP" sz="4000" b="1" dirty="0"/>
          </a:p>
          <a:p>
            <a:pPr marL="0" indent="0">
              <a:buNone/>
            </a:pPr>
            <a:r>
              <a:rPr lang="ja-JP" altLang="ja-JP" sz="4000" dirty="0"/>
              <a:t>「フルーツファーム」で育てた野菜を、</a:t>
            </a:r>
            <a:r>
              <a:rPr lang="ja-JP" altLang="en-US" sz="4000" dirty="0"/>
              <a:t>学童保育の</a:t>
            </a:r>
            <a:r>
              <a:rPr lang="ja-JP" altLang="ja-JP" sz="4000" dirty="0"/>
              <a:t>子供達や家庭に届ける活動</a:t>
            </a:r>
            <a:r>
              <a:rPr lang="ja-JP" altLang="en-US" sz="4000" dirty="0"/>
              <a:t>開始</a:t>
            </a:r>
            <a:r>
              <a:rPr lang="ja-JP" altLang="ja-JP" sz="4000" dirty="0"/>
              <a:t>。</a:t>
            </a:r>
            <a:endParaRPr lang="en-US" altLang="ja-JP" sz="4000" dirty="0"/>
          </a:p>
          <a:p>
            <a:pPr marL="0" indent="0">
              <a:buNone/>
            </a:pPr>
            <a:endParaRPr lang="ja-JP" altLang="ja-JP" sz="900" dirty="0"/>
          </a:p>
          <a:p>
            <a:pPr marL="0" indent="0">
              <a:buNone/>
            </a:pPr>
            <a:r>
              <a:rPr lang="ja-JP" altLang="en-US" sz="4000" dirty="0"/>
              <a:t>平成２５年１１</a:t>
            </a:r>
            <a:r>
              <a:rPr lang="ja-JP" altLang="ja-JP" sz="4000" dirty="0"/>
              <a:t>月、香川県丸亀市が生活困窮者自立促進モデル事業を開始</a:t>
            </a:r>
            <a:r>
              <a:rPr lang="ja-JP" altLang="en-US" sz="4000" dirty="0"/>
              <a:t>。</a:t>
            </a:r>
            <a:endParaRPr lang="en-US" altLang="ja-JP" sz="4000" dirty="0"/>
          </a:p>
          <a:p>
            <a:pPr marL="0" indent="0">
              <a:buNone/>
            </a:pPr>
            <a:r>
              <a:rPr lang="ja-JP" altLang="ja-JP" sz="4000" dirty="0"/>
              <a:t>平成</a:t>
            </a:r>
            <a:r>
              <a:rPr lang="ja-JP" altLang="en-US" sz="4000" dirty="0"/>
              <a:t>２６</a:t>
            </a:r>
            <a:r>
              <a:rPr lang="ja-JP" altLang="ja-JP" sz="4000" dirty="0"/>
              <a:t>年</a:t>
            </a:r>
            <a:r>
              <a:rPr lang="en-US" altLang="ja-JP" sz="4000" dirty="0"/>
              <a:t>4</a:t>
            </a:r>
            <a:r>
              <a:rPr lang="ja-JP" altLang="ja-JP" sz="4000" dirty="0"/>
              <a:t>月、「就労準備支援モデル事業」開始。</a:t>
            </a:r>
            <a:endParaRPr kumimoji="1" lang="en-US" altLang="ja-JP" sz="3600" b="1" dirty="0"/>
          </a:p>
        </p:txBody>
      </p:sp>
      <p:sp>
        <p:nvSpPr>
          <p:cNvPr id="2" name="タイトル 1">
            <a:extLst>
              <a:ext uri="{FF2B5EF4-FFF2-40B4-BE49-F238E27FC236}">
                <a16:creationId xmlns:a16="http://schemas.microsoft.com/office/drawing/2014/main" id="{A7771837-AEEB-404D-A552-C8A45975830C}"/>
              </a:ext>
            </a:extLst>
          </p:cNvPr>
          <p:cNvSpPr>
            <a:spLocks noGrp="1"/>
          </p:cNvSpPr>
          <p:nvPr>
            <p:ph type="title"/>
          </p:nvPr>
        </p:nvSpPr>
        <p:spPr/>
        <p:txBody>
          <a:bodyPr/>
          <a:lstStyle/>
          <a:p>
            <a:pPr algn="ctr"/>
            <a:r>
              <a:rPr lang="ja-JP" altLang="ja-JP" dirty="0">
                <a:effectLst/>
              </a:rPr>
              <a:t>就労準備支援事業</a:t>
            </a:r>
            <a:endParaRPr kumimoji="1" lang="ja-JP" altLang="en-US" dirty="0"/>
          </a:p>
        </p:txBody>
      </p:sp>
      <p:sp>
        <p:nvSpPr>
          <p:cNvPr id="5" name="右矢印 4"/>
          <p:cNvSpPr/>
          <p:nvPr/>
        </p:nvSpPr>
        <p:spPr>
          <a:xfrm rot="5400000">
            <a:off x="5632314" y="2830749"/>
            <a:ext cx="564204" cy="68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1611462"/>
      </p:ext>
    </p:extLst>
  </p:cSld>
  <p:clrMapOvr>
    <a:masterClrMapping/>
  </p:clrMapOvr>
  <mc:AlternateContent xmlns:mc="http://schemas.openxmlformats.org/markup-compatibility/2006" xmlns:p14="http://schemas.microsoft.com/office/powerpoint/2010/main">
    <mc:Choice Requires="p14">
      <p:transition spd="slow" p14:dur="2000" advTm="51117"/>
    </mc:Choice>
    <mc:Fallback xmlns="">
      <p:transition spd="slow" advTm="511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F05E5D-95C4-45E7-9F0D-E5E5FB430425}"/>
              </a:ext>
            </a:extLst>
          </p:cNvPr>
          <p:cNvSpPr>
            <a:spLocks noGrp="1"/>
          </p:cNvSpPr>
          <p:nvPr>
            <p:ph idx="1"/>
          </p:nvPr>
        </p:nvSpPr>
        <p:spPr>
          <a:xfrm>
            <a:off x="507459" y="1595649"/>
            <a:ext cx="11224960" cy="5046451"/>
          </a:xfrm>
        </p:spPr>
        <p:txBody>
          <a:bodyPr>
            <a:normAutofit/>
          </a:bodyPr>
          <a:lstStyle/>
          <a:p>
            <a:pPr marL="0" indent="0">
              <a:buNone/>
            </a:pPr>
            <a:r>
              <a:rPr kumimoji="1" lang="en-US" altLang="ja-JP" sz="4400" b="1" dirty="0"/>
              <a:t>【</a:t>
            </a:r>
            <a:r>
              <a:rPr kumimoji="1" lang="ja-JP" altLang="en-US" sz="4400" b="1" dirty="0"/>
              <a:t>萬象園作業内容</a:t>
            </a:r>
            <a:r>
              <a:rPr kumimoji="1" lang="en-US" altLang="ja-JP" sz="4400" b="1" dirty="0"/>
              <a:t>】</a:t>
            </a:r>
          </a:p>
          <a:p>
            <a:pPr marL="0" indent="0">
              <a:buNone/>
            </a:pPr>
            <a:r>
              <a:rPr lang="ja-JP" altLang="en-US" sz="4400" dirty="0"/>
              <a:t>①屋内作業②花卉作業③委託作業</a:t>
            </a:r>
            <a:endParaRPr lang="en-US" altLang="ja-JP" sz="4400" dirty="0"/>
          </a:p>
          <a:p>
            <a:pPr marL="0" indent="0">
              <a:buNone/>
            </a:pPr>
            <a:r>
              <a:rPr lang="ja-JP" altLang="en-US" sz="4400" dirty="0"/>
              <a:t>④フルーツファーム作業</a:t>
            </a:r>
            <a:endParaRPr lang="en-US" altLang="ja-JP" sz="4400" dirty="0"/>
          </a:p>
          <a:p>
            <a:pPr marL="0" indent="0" algn="ctr">
              <a:buNone/>
            </a:pPr>
            <a:endParaRPr kumimoji="1" lang="en-US" altLang="ja-JP" sz="3200" dirty="0"/>
          </a:p>
          <a:p>
            <a:pPr marL="0" indent="0">
              <a:buNone/>
            </a:pPr>
            <a:r>
              <a:rPr lang="en-US" altLang="ja-JP" sz="4400" b="1" dirty="0"/>
              <a:t>【</a:t>
            </a:r>
            <a:r>
              <a:rPr lang="ja-JP" altLang="en-US" sz="4400" b="1" dirty="0"/>
              <a:t>就労準備支援事業</a:t>
            </a:r>
            <a:r>
              <a:rPr lang="en-US" altLang="ja-JP" sz="4400" b="1" dirty="0"/>
              <a:t>】</a:t>
            </a:r>
          </a:p>
          <a:p>
            <a:pPr marL="0" indent="0">
              <a:buNone/>
            </a:pPr>
            <a:r>
              <a:rPr lang="ja-JP" altLang="en-US" sz="4400" dirty="0"/>
              <a:t>当初→屋内作業参加</a:t>
            </a:r>
            <a:endParaRPr lang="en-US" altLang="ja-JP" sz="4400" dirty="0"/>
          </a:p>
          <a:p>
            <a:pPr marL="0" indent="0">
              <a:buNone/>
            </a:pPr>
            <a:r>
              <a:rPr lang="ja-JP" altLang="en-US" sz="4400" dirty="0"/>
              <a:t>現在→</a:t>
            </a:r>
            <a:r>
              <a:rPr lang="ja-JP" altLang="en-US" sz="4400" dirty="0">
                <a:solidFill>
                  <a:srgbClr val="00B050"/>
                </a:solidFill>
              </a:rPr>
              <a:t>フルーツファーム作業参加</a:t>
            </a:r>
            <a:endParaRPr kumimoji="1" lang="ja-JP" altLang="en-US" sz="4400" dirty="0">
              <a:solidFill>
                <a:srgbClr val="00B050"/>
              </a:solidFill>
            </a:endParaRPr>
          </a:p>
        </p:txBody>
      </p:sp>
      <p:sp>
        <p:nvSpPr>
          <p:cNvPr id="2" name="タイトル 1">
            <a:extLst>
              <a:ext uri="{FF2B5EF4-FFF2-40B4-BE49-F238E27FC236}">
                <a16:creationId xmlns:a16="http://schemas.microsoft.com/office/drawing/2014/main" id="{F3BB6389-7795-4F18-AC2E-F27DA2B69264}"/>
              </a:ext>
            </a:extLst>
          </p:cNvPr>
          <p:cNvSpPr>
            <a:spLocks noGrp="1"/>
          </p:cNvSpPr>
          <p:nvPr>
            <p:ph type="title"/>
          </p:nvPr>
        </p:nvSpPr>
        <p:spPr/>
        <p:txBody>
          <a:bodyPr/>
          <a:lstStyle/>
          <a:p>
            <a:pPr algn="ctr"/>
            <a:r>
              <a:rPr lang="ja-JP" altLang="ja-JP" dirty="0">
                <a:effectLst/>
              </a:rPr>
              <a:t>作業内容</a:t>
            </a:r>
            <a:endParaRPr kumimoji="1" lang="ja-JP" altLang="en-US" dirty="0"/>
          </a:p>
        </p:txBody>
      </p:sp>
      <p:pic>
        <p:nvPicPr>
          <p:cNvPr id="6146" name="Picture 2" descr="C:\Users\work\Desktop\IMG_19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999" y="3080292"/>
            <a:ext cx="3530101" cy="264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16527"/>
      </p:ext>
    </p:extLst>
  </p:cSld>
  <p:clrMapOvr>
    <a:masterClrMapping/>
  </p:clrMapOvr>
  <mc:AlternateContent xmlns:mc="http://schemas.openxmlformats.org/markup-compatibility/2006" xmlns:p14="http://schemas.microsoft.com/office/powerpoint/2010/main">
    <mc:Choice Requires="p14">
      <p:transition spd="slow" p14:dur="2000" advTm="38648"/>
    </mc:Choice>
    <mc:Fallback xmlns="">
      <p:transition spd="slow" advTm="386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66E9F5D1-B508-4C67-AB6A-D430E80D711C}"/>
              </a:ext>
            </a:extLst>
          </p:cNvPr>
          <p:cNvSpPr txBox="1"/>
          <p:nvPr/>
        </p:nvSpPr>
        <p:spPr>
          <a:xfrm>
            <a:off x="1775951" y="3343609"/>
            <a:ext cx="3999721" cy="369332"/>
          </a:xfrm>
          <a:prstGeom prst="rect">
            <a:avLst/>
          </a:prstGeom>
          <a:noFill/>
        </p:spPr>
        <p:txBody>
          <a:bodyPr wrap="square" rtlCol="0">
            <a:spAutoFit/>
          </a:bodyPr>
          <a:lstStyle/>
          <a:p>
            <a:pPr algn="ctr"/>
            <a:r>
              <a:rPr kumimoji="1" lang="en-US" altLang="ja-JP" b="1" dirty="0"/>
              <a:t>『</a:t>
            </a:r>
            <a:r>
              <a:rPr kumimoji="1" lang="ja-JP" altLang="en-US" b="1" dirty="0"/>
              <a:t>シェアホーム寿康</a:t>
            </a:r>
            <a:r>
              <a:rPr kumimoji="1" lang="en-US" altLang="ja-JP" b="1" dirty="0"/>
              <a:t>』</a:t>
            </a:r>
            <a:endParaRPr kumimoji="1" lang="ja-JP" altLang="en-US" b="1" dirty="0"/>
          </a:p>
        </p:txBody>
      </p:sp>
      <p:sp>
        <p:nvSpPr>
          <p:cNvPr id="8" name="タイトル 1">
            <a:extLst>
              <a:ext uri="{FF2B5EF4-FFF2-40B4-BE49-F238E27FC236}">
                <a16:creationId xmlns:a16="http://schemas.microsoft.com/office/drawing/2014/main" id="{EAC489A1-5593-4973-BBEF-D72D2DBD2EEB}"/>
              </a:ext>
            </a:extLst>
          </p:cNvPr>
          <p:cNvSpPr>
            <a:spLocks noGrp="1"/>
          </p:cNvSpPr>
          <p:nvPr>
            <p:ph type="title"/>
          </p:nvPr>
        </p:nvSpPr>
        <p:spPr>
          <a:xfrm>
            <a:off x="515938" y="319753"/>
            <a:ext cx="10972800" cy="1093412"/>
          </a:xfrm>
        </p:spPr>
        <p:txBody>
          <a:bodyPr>
            <a:normAutofit/>
          </a:bodyPr>
          <a:lstStyle/>
          <a:p>
            <a:pPr algn="ctr"/>
            <a:r>
              <a:rPr lang="ja-JP" altLang="ja-JP" dirty="0">
                <a:effectLst/>
              </a:rPr>
              <a:t>コロナ禍でも支援継続できた理由</a:t>
            </a:r>
            <a:endParaRPr kumimoji="1" lang="ja-JP" altLang="en-US" dirty="0"/>
          </a:p>
        </p:txBody>
      </p:sp>
      <p:sp>
        <p:nvSpPr>
          <p:cNvPr id="10" name="コンテンツ プレースホルダー 2">
            <a:extLst>
              <a:ext uri="{FF2B5EF4-FFF2-40B4-BE49-F238E27FC236}">
                <a16:creationId xmlns:a16="http://schemas.microsoft.com/office/drawing/2014/main" id="{EF845CE0-14AC-4223-824D-A52B70F25359}"/>
              </a:ext>
            </a:extLst>
          </p:cNvPr>
          <p:cNvSpPr>
            <a:spLocks noGrp="1"/>
          </p:cNvSpPr>
          <p:nvPr>
            <p:ph idx="1"/>
          </p:nvPr>
        </p:nvSpPr>
        <p:spPr>
          <a:xfrm>
            <a:off x="581963" y="1706545"/>
            <a:ext cx="11150456" cy="1673146"/>
          </a:xfrm>
        </p:spPr>
        <p:txBody>
          <a:bodyPr>
            <a:normAutofit/>
          </a:bodyPr>
          <a:lstStyle/>
          <a:p>
            <a:pPr marL="0" indent="0">
              <a:buNone/>
            </a:pPr>
            <a:r>
              <a:rPr kumimoji="1" lang="ja-JP" altLang="en-US" sz="3600" b="1" dirty="0"/>
              <a:t>◎</a:t>
            </a:r>
            <a:r>
              <a:rPr lang="ja-JP" altLang="ja-JP" sz="3600" b="1" dirty="0"/>
              <a:t>屋外作業</a:t>
            </a:r>
            <a:r>
              <a:rPr lang="ja-JP" altLang="en-US" sz="3600" b="1" dirty="0"/>
              <a:t>（密閉・密集・密接を回避できる）</a:t>
            </a:r>
            <a:endParaRPr kumimoji="1" lang="en-US" altLang="ja-JP" sz="3600" b="1" dirty="0"/>
          </a:p>
          <a:p>
            <a:pPr marL="0" indent="0">
              <a:buNone/>
            </a:pPr>
            <a:endParaRPr lang="en-US" altLang="ja-JP" sz="1200" b="1" dirty="0"/>
          </a:p>
          <a:p>
            <a:pPr marL="0" indent="0">
              <a:buNone/>
            </a:pPr>
            <a:r>
              <a:rPr kumimoji="1" lang="ja-JP" altLang="en-US" sz="3600" b="1" dirty="0"/>
              <a:t>◎</a:t>
            </a:r>
            <a:r>
              <a:rPr lang="ja-JP" altLang="ja-JP" sz="3600" b="1" dirty="0"/>
              <a:t>赤い羽根福祉基金の助成</a:t>
            </a:r>
            <a:r>
              <a:rPr lang="ja-JP" altLang="en-US" sz="3600" b="1" dirty="0"/>
              <a:t>によるシェアホーム「寿康」</a:t>
            </a:r>
            <a:endParaRPr kumimoji="1" lang="en-US" altLang="ja-JP" sz="3600" b="1" dirty="0"/>
          </a:p>
        </p:txBody>
      </p:sp>
      <p:pic>
        <p:nvPicPr>
          <p:cNvPr id="2051" name="Picture 3" descr="C:\Users\work\Desktop\CIMG33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108" y="3692470"/>
            <a:ext cx="4193409" cy="314505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66E9F5D1-B508-4C67-AB6A-D430E80D711C}"/>
              </a:ext>
            </a:extLst>
          </p:cNvPr>
          <p:cNvSpPr txBox="1"/>
          <p:nvPr/>
        </p:nvSpPr>
        <p:spPr>
          <a:xfrm>
            <a:off x="6896544" y="3320067"/>
            <a:ext cx="3999721" cy="369332"/>
          </a:xfrm>
          <a:prstGeom prst="rect">
            <a:avLst/>
          </a:prstGeom>
          <a:noFill/>
        </p:spPr>
        <p:txBody>
          <a:bodyPr wrap="square" rtlCol="0">
            <a:spAutoFit/>
          </a:bodyPr>
          <a:lstStyle/>
          <a:p>
            <a:pPr algn="ctr"/>
            <a:r>
              <a:rPr kumimoji="1" lang="en-US" altLang="ja-JP" b="1" dirty="0"/>
              <a:t>『</a:t>
            </a:r>
            <a:r>
              <a:rPr lang="ja-JP" altLang="en-US" b="1" dirty="0"/>
              <a:t>赤い羽根福祉基金</a:t>
            </a:r>
            <a:r>
              <a:rPr kumimoji="1" lang="en-US" altLang="ja-JP" b="1" dirty="0"/>
              <a:t>』</a:t>
            </a:r>
            <a:endParaRPr kumimoji="1" lang="ja-JP" altLang="en-US" b="1" dirty="0"/>
          </a:p>
        </p:txBody>
      </p:sp>
      <p:pic>
        <p:nvPicPr>
          <p:cNvPr id="1026" name="Picture 2" descr="C:\Users\work\Desktop\IMG_32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68"/>
          <a:stretch/>
        </p:blipFill>
        <p:spPr bwMode="auto">
          <a:xfrm rot="5400000">
            <a:off x="7344347" y="3951560"/>
            <a:ext cx="3104117" cy="258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00888"/>
      </p:ext>
    </p:extLst>
  </p:cSld>
  <p:clrMapOvr>
    <a:masterClrMapping/>
  </p:clrMapOvr>
  <mc:AlternateContent xmlns:mc="http://schemas.openxmlformats.org/markup-compatibility/2006" xmlns:p14="http://schemas.microsoft.com/office/powerpoint/2010/main">
    <mc:Choice Requires="p14">
      <p:transition spd="slow" p14:dur="2000" advTm="36295"/>
    </mc:Choice>
    <mc:Fallback xmlns="">
      <p:transition spd="slow" advTm="362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2DB3AC-7470-414D-8709-DC6AAC854062}"/>
              </a:ext>
            </a:extLst>
          </p:cNvPr>
          <p:cNvSpPr>
            <a:spLocks noGrp="1"/>
          </p:cNvSpPr>
          <p:nvPr>
            <p:ph idx="1"/>
          </p:nvPr>
        </p:nvSpPr>
        <p:spPr>
          <a:xfrm>
            <a:off x="-1" y="1238344"/>
            <a:ext cx="11976099" cy="5619656"/>
          </a:xfrm>
        </p:spPr>
        <p:txBody>
          <a:bodyPr>
            <a:normAutofit lnSpcReduction="10000"/>
          </a:bodyPr>
          <a:lstStyle/>
          <a:p>
            <a:pPr marL="0" indent="0">
              <a:buNone/>
            </a:pPr>
            <a:r>
              <a:rPr lang="ja-JP" altLang="en-US" sz="3500" b="1" dirty="0"/>
              <a:t>令和元年 シェアホーム「寿康（じゅこう）」開設</a:t>
            </a:r>
            <a:endParaRPr lang="en-US" altLang="ja-JP" sz="3500" b="1" dirty="0"/>
          </a:p>
          <a:p>
            <a:pPr marL="0" indent="0">
              <a:buNone/>
            </a:pPr>
            <a:r>
              <a:rPr lang="ja-JP" altLang="en-US" sz="3500" b="1" dirty="0"/>
              <a:t>　　　　　　　（建売住宅購入）</a:t>
            </a:r>
            <a:endParaRPr lang="en-US" altLang="ja-JP" sz="3500" b="1" dirty="0"/>
          </a:p>
          <a:p>
            <a:pPr marL="0" indent="0">
              <a:buNone/>
            </a:pPr>
            <a:r>
              <a:rPr lang="ja-JP" altLang="en-US" sz="3500" b="1" dirty="0"/>
              <a:t>目的：</a:t>
            </a:r>
            <a:r>
              <a:rPr lang="ja-JP" altLang="ja-JP" sz="3500" dirty="0"/>
              <a:t>グループホームとしての機能、また障害の</a:t>
            </a:r>
            <a:endParaRPr lang="en-US" altLang="ja-JP" sz="3500" dirty="0"/>
          </a:p>
          <a:p>
            <a:pPr marL="0" indent="0">
              <a:buNone/>
            </a:pPr>
            <a:r>
              <a:rPr lang="ja-JP" altLang="en-US" sz="3500" dirty="0"/>
              <a:t>　　　　</a:t>
            </a:r>
            <a:r>
              <a:rPr lang="ja-JP" altLang="ja-JP" sz="3500" dirty="0"/>
              <a:t>有無に</a:t>
            </a:r>
            <a:r>
              <a:rPr lang="ja-JP" altLang="en-US" sz="3500" dirty="0"/>
              <a:t>と</a:t>
            </a:r>
            <a:r>
              <a:rPr lang="ja-JP" altLang="ja-JP" sz="3500" dirty="0"/>
              <a:t>らわれず必要な方に生活の場と</a:t>
            </a:r>
            <a:endParaRPr lang="en-US" altLang="ja-JP" sz="3500" dirty="0"/>
          </a:p>
          <a:p>
            <a:pPr marL="0" indent="0">
              <a:buNone/>
            </a:pPr>
            <a:r>
              <a:rPr lang="ja-JP" altLang="en-US" sz="3500" dirty="0"/>
              <a:t>　　　　</a:t>
            </a:r>
            <a:r>
              <a:rPr lang="ja-JP" altLang="ja-JP" sz="3500" dirty="0"/>
              <a:t>して活用してもらう</a:t>
            </a:r>
            <a:endParaRPr lang="en-US" altLang="ja-JP" sz="3500" dirty="0"/>
          </a:p>
          <a:p>
            <a:pPr marL="0" indent="0">
              <a:buNone/>
            </a:pPr>
            <a:endParaRPr lang="en-US" altLang="ja-JP" sz="3500" dirty="0"/>
          </a:p>
          <a:p>
            <a:pPr marL="0" indent="0">
              <a:buNone/>
            </a:pPr>
            <a:r>
              <a:rPr lang="en-US" altLang="ja-JP" sz="3500" b="1" dirty="0"/>
              <a:t>【</a:t>
            </a:r>
            <a:r>
              <a:rPr lang="ja-JP" altLang="en-US" sz="3500" b="1" dirty="0"/>
              <a:t>コロナ禍での活用方法</a:t>
            </a:r>
            <a:r>
              <a:rPr lang="en-US" altLang="ja-JP" sz="3500" b="1" dirty="0"/>
              <a:t>】</a:t>
            </a:r>
          </a:p>
          <a:p>
            <a:pPr marL="0" indent="0">
              <a:buNone/>
            </a:pPr>
            <a:r>
              <a:rPr lang="ja-JP" altLang="en-US" sz="3500" dirty="0"/>
              <a:t>・外勤利用者の生活場（施設内感染予防）</a:t>
            </a:r>
            <a:endParaRPr lang="en-US" altLang="ja-JP" sz="3500" dirty="0"/>
          </a:p>
          <a:p>
            <a:pPr marL="0" indent="0">
              <a:buNone/>
            </a:pPr>
            <a:r>
              <a:rPr lang="ja-JP" altLang="en-US" sz="3500" dirty="0"/>
              <a:t>・就労準備支援事業（ミーティング、夏冬の作業場、入浴・洗濯の清潔管理支援提供）</a:t>
            </a:r>
            <a:endParaRPr kumimoji="1" lang="en-US" altLang="ja-JP" sz="3500" dirty="0"/>
          </a:p>
          <a:p>
            <a:pPr marL="0" indent="0">
              <a:buNone/>
            </a:pPr>
            <a:endParaRPr kumimoji="1" lang="ja-JP" altLang="en-US" dirty="0"/>
          </a:p>
        </p:txBody>
      </p:sp>
      <p:pic>
        <p:nvPicPr>
          <p:cNvPr id="3074" name="Picture 2" descr="C:\Users\work\Desktop\P42802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8997" y="840377"/>
            <a:ext cx="2932581" cy="21994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ork\Desktop\PC1503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8998" y="3183248"/>
            <a:ext cx="2932581" cy="2199436"/>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EAC489A1-5593-4973-BBEF-D72D2DBD2EEB}"/>
              </a:ext>
            </a:extLst>
          </p:cNvPr>
          <p:cNvSpPr>
            <a:spLocks noGrp="1"/>
          </p:cNvSpPr>
          <p:nvPr>
            <p:ph type="title"/>
          </p:nvPr>
        </p:nvSpPr>
        <p:spPr>
          <a:xfrm>
            <a:off x="645459" y="0"/>
            <a:ext cx="10972800" cy="1093412"/>
          </a:xfrm>
        </p:spPr>
        <p:txBody>
          <a:bodyPr>
            <a:normAutofit/>
          </a:bodyPr>
          <a:lstStyle/>
          <a:p>
            <a:pPr algn="ctr"/>
            <a:r>
              <a:rPr lang="ja-JP" altLang="en-US" dirty="0">
                <a:effectLst/>
              </a:rPr>
              <a:t>赤い羽根福祉基金助成</a:t>
            </a:r>
            <a:endParaRPr kumimoji="1" lang="ja-JP" altLang="en-US" dirty="0"/>
          </a:p>
        </p:txBody>
      </p:sp>
    </p:spTree>
    <p:extLst>
      <p:ext uri="{BB962C8B-B14F-4D97-AF65-F5344CB8AC3E}">
        <p14:creationId xmlns:p14="http://schemas.microsoft.com/office/powerpoint/2010/main" val="3235221735"/>
      </p:ext>
    </p:extLst>
  </p:cSld>
  <p:clrMapOvr>
    <a:masterClrMapping/>
  </p:clrMapOvr>
  <mc:AlternateContent xmlns:mc="http://schemas.openxmlformats.org/markup-compatibility/2006" xmlns:p14="http://schemas.microsoft.com/office/powerpoint/2010/main">
    <mc:Choice Requires="p14">
      <p:transition spd="slow" p14:dur="2000" advTm="81348"/>
    </mc:Choice>
    <mc:Fallback xmlns="">
      <p:transition spd="slow" advTm="813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602D97-2EAE-4DFA-A46E-5EA8434678CC}"/>
              </a:ext>
            </a:extLst>
          </p:cNvPr>
          <p:cNvSpPr>
            <a:spLocks noGrp="1"/>
          </p:cNvSpPr>
          <p:nvPr>
            <p:ph idx="1"/>
          </p:nvPr>
        </p:nvSpPr>
        <p:spPr>
          <a:xfrm>
            <a:off x="28099" y="3009081"/>
            <a:ext cx="11704320" cy="3633019"/>
          </a:xfrm>
        </p:spPr>
        <p:txBody>
          <a:bodyPr>
            <a:normAutofit fontScale="85000" lnSpcReduction="20000"/>
          </a:bodyPr>
          <a:lstStyle/>
          <a:p>
            <a:pPr marL="0" indent="0">
              <a:buNone/>
            </a:pPr>
            <a:r>
              <a:rPr lang="ja-JP" altLang="en-US" sz="3900" b="1" dirty="0"/>
              <a:t>「コミュニケーションが苦手」</a:t>
            </a:r>
            <a:endParaRPr lang="en-US" altLang="ja-JP" sz="3900" b="1" dirty="0"/>
          </a:p>
          <a:p>
            <a:pPr marL="0" indent="0">
              <a:buNone/>
            </a:pPr>
            <a:endParaRPr lang="en-US" altLang="ja-JP" sz="3900" b="1" dirty="0"/>
          </a:p>
          <a:p>
            <a:pPr marL="0" indent="0">
              <a:buNone/>
            </a:pPr>
            <a:r>
              <a:rPr lang="ja-JP" altLang="en-US" sz="3900" b="1" dirty="0"/>
              <a:t>　　　本当はもっと話したい！</a:t>
            </a:r>
            <a:endParaRPr lang="en-US" altLang="ja-JP" sz="3900" b="1" dirty="0"/>
          </a:p>
          <a:p>
            <a:pPr marL="0" indent="0">
              <a:buNone/>
            </a:pPr>
            <a:endParaRPr lang="en-US" altLang="ja-JP" sz="900" b="1" dirty="0"/>
          </a:p>
          <a:p>
            <a:pPr marL="0" indent="0" algn="ctr">
              <a:buNone/>
            </a:pPr>
            <a:endParaRPr lang="en-US" altLang="ja-JP" sz="900" b="1" dirty="0"/>
          </a:p>
          <a:p>
            <a:pPr marL="0" indent="0">
              <a:buNone/>
            </a:pPr>
            <a:r>
              <a:rPr lang="en-US" altLang="ja-JP" sz="3900" b="1" dirty="0"/>
              <a:t>【</a:t>
            </a:r>
            <a:r>
              <a:rPr lang="ja-JP" altLang="en-US" sz="3900" b="1" dirty="0"/>
              <a:t>ポイント</a:t>
            </a:r>
            <a:r>
              <a:rPr lang="en-US" altLang="ja-JP" sz="3900" b="1" dirty="0"/>
              <a:t>】</a:t>
            </a:r>
          </a:p>
          <a:p>
            <a:pPr marL="0" indent="0">
              <a:buNone/>
            </a:pPr>
            <a:endParaRPr lang="en-US" altLang="ja-JP" sz="900" b="1" dirty="0"/>
          </a:p>
          <a:p>
            <a:pPr marL="0" indent="0">
              <a:buNone/>
            </a:pPr>
            <a:r>
              <a:rPr lang="ja-JP" altLang="en-US" sz="3900" b="1" dirty="0"/>
              <a:t>①</a:t>
            </a:r>
            <a:r>
              <a:rPr lang="ja-JP" altLang="en-US" sz="3900" b="1" dirty="0">
                <a:solidFill>
                  <a:srgbClr val="FF0000"/>
                </a:solidFill>
              </a:rPr>
              <a:t>信頼関係</a:t>
            </a:r>
            <a:endParaRPr lang="en-US" altLang="ja-JP" sz="3900" b="1" dirty="0">
              <a:solidFill>
                <a:srgbClr val="FF0000"/>
              </a:solidFill>
            </a:endParaRPr>
          </a:p>
          <a:p>
            <a:pPr marL="0" indent="0">
              <a:buNone/>
            </a:pPr>
            <a:endParaRPr lang="en-US" altLang="ja-JP" sz="1000" b="1" dirty="0">
              <a:solidFill>
                <a:srgbClr val="FF0000"/>
              </a:solidFill>
            </a:endParaRPr>
          </a:p>
          <a:p>
            <a:pPr marL="0" indent="0">
              <a:buNone/>
            </a:pPr>
            <a:r>
              <a:rPr lang="ja-JP" altLang="en-US" sz="3900" b="1" dirty="0"/>
              <a:t>②</a:t>
            </a:r>
            <a:r>
              <a:rPr lang="ja-JP" altLang="ja-JP" sz="3900" b="1" dirty="0">
                <a:solidFill>
                  <a:srgbClr val="FF0000"/>
                </a:solidFill>
              </a:rPr>
              <a:t>「頑張って作業を続けよう」と</a:t>
            </a:r>
            <a:r>
              <a:rPr lang="ja-JP" altLang="en-US" sz="3900" b="1" dirty="0">
                <a:solidFill>
                  <a:srgbClr val="FF0000"/>
                </a:solidFill>
              </a:rPr>
              <a:t>思える</a:t>
            </a:r>
            <a:r>
              <a:rPr lang="ja-JP" altLang="ja-JP" sz="3900" b="1" dirty="0">
                <a:solidFill>
                  <a:srgbClr val="FF0000"/>
                </a:solidFill>
              </a:rPr>
              <a:t>意欲</a:t>
            </a:r>
            <a:endParaRPr kumimoji="1" lang="ja-JP" altLang="en-US" sz="3900" b="1" dirty="0">
              <a:solidFill>
                <a:srgbClr val="FF0000"/>
              </a:solidFill>
            </a:endParaRPr>
          </a:p>
        </p:txBody>
      </p:sp>
      <p:sp>
        <p:nvSpPr>
          <p:cNvPr id="2" name="タイトル 1">
            <a:extLst>
              <a:ext uri="{FF2B5EF4-FFF2-40B4-BE49-F238E27FC236}">
                <a16:creationId xmlns:a16="http://schemas.microsoft.com/office/drawing/2014/main" id="{598497D2-FFCD-4764-8BE9-9982D50A69B0}"/>
              </a:ext>
            </a:extLst>
          </p:cNvPr>
          <p:cNvSpPr>
            <a:spLocks noGrp="1"/>
          </p:cNvSpPr>
          <p:nvPr>
            <p:ph type="title"/>
          </p:nvPr>
        </p:nvSpPr>
        <p:spPr/>
        <p:txBody>
          <a:bodyPr/>
          <a:lstStyle/>
          <a:p>
            <a:pPr algn="ctr"/>
            <a:r>
              <a:rPr lang="ja-JP" altLang="ja-JP" dirty="0">
                <a:effectLst/>
              </a:rPr>
              <a:t>フルーツファームの特性</a:t>
            </a:r>
            <a:endParaRPr kumimoji="1" lang="ja-JP" altLang="en-US" dirty="0"/>
          </a:p>
        </p:txBody>
      </p:sp>
      <p:sp>
        <p:nvSpPr>
          <p:cNvPr id="5" name="コンテンツ プレースホルダー 2">
            <a:extLst>
              <a:ext uri="{FF2B5EF4-FFF2-40B4-BE49-F238E27FC236}">
                <a16:creationId xmlns:a16="http://schemas.microsoft.com/office/drawing/2014/main" id="{3C602D97-2EAE-4DFA-A46E-5EA8434678CC}"/>
              </a:ext>
            </a:extLst>
          </p:cNvPr>
          <p:cNvSpPr txBox="1">
            <a:spLocks/>
          </p:cNvSpPr>
          <p:nvPr/>
        </p:nvSpPr>
        <p:spPr>
          <a:xfrm>
            <a:off x="28099" y="1480827"/>
            <a:ext cx="11704320" cy="178232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indent="0">
              <a:buFont typeface="Wingdings 3"/>
              <a:buNone/>
            </a:pPr>
            <a:endParaRPr lang="en-US" altLang="ja-JP" sz="1200" b="1" dirty="0"/>
          </a:p>
          <a:p>
            <a:pPr marL="0" indent="0">
              <a:buFont typeface="Wingdings 3"/>
              <a:buNone/>
            </a:pPr>
            <a:r>
              <a:rPr lang="ja-JP" altLang="en-US" sz="3600" b="1" dirty="0"/>
              <a:t>①屋外作業（</a:t>
            </a:r>
            <a:r>
              <a:rPr lang="ja-JP" altLang="ja-JP" sz="3600" b="1" dirty="0"/>
              <a:t>広い敷地で開放感</a:t>
            </a:r>
            <a:r>
              <a:rPr lang="ja-JP" altLang="en-US" sz="3600" b="1" dirty="0"/>
              <a:t>）</a:t>
            </a:r>
            <a:endParaRPr lang="en-US" altLang="ja-JP" sz="3600" b="1" dirty="0"/>
          </a:p>
          <a:p>
            <a:pPr marL="0" indent="0">
              <a:buFont typeface="Wingdings 3"/>
              <a:buNone/>
            </a:pPr>
            <a:r>
              <a:rPr lang="ja-JP" altLang="en-US" sz="3600" b="1" dirty="0"/>
              <a:t>②１０</a:t>
            </a:r>
            <a:r>
              <a:rPr lang="ja-JP" altLang="ja-JP" sz="3600" b="1" dirty="0"/>
              <a:t>名弱の少人数</a:t>
            </a:r>
            <a:endParaRPr lang="en-US" altLang="ja-JP" sz="3600" b="1" dirty="0"/>
          </a:p>
        </p:txBody>
      </p:sp>
      <p:sp>
        <p:nvSpPr>
          <p:cNvPr id="4" name="右矢印 3"/>
          <p:cNvSpPr/>
          <p:nvPr/>
        </p:nvSpPr>
        <p:spPr>
          <a:xfrm rot="5400000">
            <a:off x="2524668" y="3540004"/>
            <a:ext cx="282103" cy="27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C:\Users\work\Desktop\IMG_10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760" y="1453883"/>
            <a:ext cx="3889935" cy="29174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ork\Desktop\IMG_0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540818" y="3219880"/>
            <a:ext cx="2458170" cy="184362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work\Desktop\P71100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901390" y="4828232"/>
            <a:ext cx="2319735" cy="17398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work\Desktop\P71100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7689" y="4541185"/>
            <a:ext cx="1734661" cy="130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029284"/>
      </p:ext>
    </p:extLst>
  </p:cSld>
  <p:clrMapOvr>
    <a:masterClrMapping/>
  </p:clrMapOvr>
  <mc:AlternateContent xmlns:mc="http://schemas.openxmlformats.org/markup-compatibility/2006" xmlns:p14="http://schemas.microsoft.com/office/powerpoint/2010/main">
    <mc:Choice Requires="p14">
      <p:transition spd="slow" p14:dur="2000" advTm="103006"/>
    </mc:Choice>
    <mc:Fallback xmlns="">
      <p:transition spd="slow" advTm="1030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845CE0-14AC-4223-824D-A52B70F25359}"/>
              </a:ext>
            </a:extLst>
          </p:cNvPr>
          <p:cNvSpPr>
            <a:spLocks noGrp="1"/>
          </p:cNvSpPr>
          <p:nvPr>
            <p:ph idx="1"/>
          </p:nvPr>
        </p:nvSpPr>
        <p:spPr>
          <a:xfrm>
            <a:off x="94600" y="1417638"/>
            <a:ext cx="12097400" cy="5440362"/>
          </a:xfrm>
        </p:spPr>
        <p:txBody>
          <a:bodyPr>
            <a:normAutofit fontScale="92500" lnSpcReduction="20000"/>
          </a:bodyPr>
          <a:lstStyle/>
          <a:p>
            <a:pPr marL="0" indent="0">
              <a:buNone/>
            </a:pPr>
            <a:r>
              <a:rPr kumimoji="1" lang="ja-JP" altLang="en-US" sz="4000" b="1" dirty="0"/>
              <a:t>〇真面目、丁寧、優しい、弱さの理解が高い、協調性がある</a:t>
            </a:r>
            <a:endParaRPr kumimoji="1" lang="en-US" altLang="ja-JP" sz="4000" b="1" dirty="0"/>
          </a:p>
          <a:p>
            <a:pPr marL="0" indent="0">
              <a:buNone/>
            </a:pPr>
            <a:r>
              <a:rPr kumimoji="1" lang="ja-JP" altLang="en-US" sz="4000" b="1" dirty="0"/>
              <a:t>●自信がない、周りのせいにして自分を責める、独特な思考</a:t>
            </a:r>
            <a:endParaRPr kumimoji="1" lang="en-US" altLang="ja-JP" sz="4000" b="1" dirty="0"/>
          </a:p>
          <a:p>
            <a:pPr marL="0" indent="0">
              <a:buNone/>
            </a:pPr>
            <a:endParaRPr kumimoji="1" lang="en-US" altLang="ja-JP" sz="5200" b="1" dirty="0"/>
          </a:p>
          <a:p>
            <a:pPr marL="0" indent="0" algn="ctr">
              <a:buNone/>
            </a:pPr>
            <a:r>
              <a:rPr kumimoji="1" lang="ja-JP" altLang="en-US" sz="4000" b="1" dirty="0"/>
              <a:t>また家にこもる生活に戻ろうとする</a:t>
            </a:r>
            <a:endParaRPr kumimoji="1" lang="en-US" altLang="ja-JP" sz="4000" b="1" dirty="0"/>
          </a:p>
          <a:p>
            <a:pPr marL="0" indent="0" algn="ctr">
              <a:buNone/>
            </a:pPr>
            <a:endParaRPr kumimoji="1" lang="en-US" altLang="ja-JP" sz="5200" b="1" dirty="0"/>
          </a:p>
          <a:p>
            <a:pPr marL="0" indent="0">
              <a:buNone/>
            </a:pPr>
            <a:r>
              <a:rPr lang="ja-JP" altLang="en-US" sz="4000" b="1" dirty="0"/>
              <a:t>◎笑う、趣味と利用者に共感、本人の力を評価、担当者の</a:t>
            </a:r>
            <a:endParaRPr lang="en-US" altLang="ja-JP" sz="4000" b="1" dirty="0"/>
          </a:p>
          <a:p>
            <a:pPr marL="0" indent="0">
              <a:buNone/>
            </a:pPr>
            <a:r>
              <a:rPr lang="ja-JP" altLang="en-US" sz="4000" b="1" dirty="0"/>
              <a:t>　 情報と支援方針の共有</a:t>
            </a:r>
            <a:endParaRPr lang="en-US" altLang="ja-JP" sz="4000" b="1" dirty="0"/>
          </a:p>
          <a:p>
            <a:pPr marL="0" indent="0">
              <a:buNone/>
            </a:pPr>
            <a:endParaRPr lang="en-US" altLang="ja-JP" sz="3500" b="1" dirty="0"/>
          </a:p>
          <a:p>
            <a:pPr marL="0" indent="0">
              <a:buNone/>
            </a:pPr>
            <a:r>
              <a:rPr lang="ja-JP" altLang="en-US" sz="4000" b="1" dirty="0"/>
              <a:t>　　利用者：自信の獲得</a:t>
            </a:r>
            <a:endParaRPr lang="en-US" altLang="ja-JP" sz="4000" b="1" dirty="0"/>
          </a:p>
          <a:p>
            <a:pPr marL="0" indent="0">
              <a:buNone/>
            </a:pPr>
            <a:r>
              <a:rPr lang="ja-JP" altLang="en-US" sz="4000" b="1" dirty="0"/>
              <a:t>　　支援者：励まされる</a:t>
            </a:r>
            <a:endParaRPr lang="en-US" altLang="ja-JP" sz="4000" dirty="0"/>
          </a:p>
          <a:p>
            <a:pPr marL="0" indent="0">
              <a:buNone/>
            </a:pPr>
            <a:endParaRPr lang="ja-JP" altLang="en-US" sz="3600" dirty="0"/>
          </a:p>
          <a:p>
            <a:pPr marL="0" indent="0">
              <a:buNone/>
            </a:pPr>
            <a:endParaRPr kumimoji="1" lang="ja-JP" altLang="en-US" sz="3600" dirty="0"/>
          </a:p>
        </p:txBody>
      </p:sp>
      <p:sp>
        <p:nvSpPr>
          <p:cNvPr id="2" name="タイトル 1">
            <a:extLst>
              <a:ext uri="{FF2B5EF4-FFF2-40B4-BE49-F238E27FC236}">
                <a16:creationId xmlns:a16="http://schemas.microsoft.com/office/drawing/2014/main" id="{EAC489A1-5593-4973-BBEF-D72D2DBD2EEB}"/>
              </a:ext>
            </a:extLst>
          </p:cNvPr>
          <p:cNvSpPr>
            <a:spLocks noGrp="1"/>
          </p:cNvSpPr>
          <p:nvPr>
            <p:ph type="title"/>
          </p:nvPr>
        </p:nvSpPr>
        <p:spPr>
          <a:xfrm>
            <a:off x="609597" y="195452"/>
            <a:ext cx="10972800" cy="1143000"/>
          </a:xfrm>
        </p:spPr>
        <p:txBody>
          <a:bodyPr>
            <a:normAutofit/>
          </a:bodyPr>
          <a:lstStyle/>
          <a:p>
            <a:pPr algn="ctr"/>
            <a:r>
              <a:rPr lang="ja-JP" altLang="en-US" dirty="0">
                <a:effectLst/>
              </a:rPr>
              <a:t>利用者</a:t>
            </a:r>
            <a:r>
              <a:rPr lang="ja-JP" altLang="ja-JP" dirty="0">
                <a:effectLst/>
              </a:rPr>
              <a:t>の特性</a:t>
            </a:r>
            <a:r>
              <a:rPr lang="ja-JP" altLang="en-US" dirty="0">
                <a:effectLst/>
              </a:rPr>
              <a:t>と支援方法</a:t>
            </a:r>
            <a:endParaRPr kumimoji="1" lang="ja-JP" altLang="en-US" dirty="0"/>
          </a:p>
        </p:txBody>
      </p:sp>
      <p:sp>
        <p:nvSpPr>
          <p:cNvPr id="6" name="右矢印 5"/>
          <p:cNvSpPr/>
          <p:nvPr/>
        </p:nvSpPr>
        <p:spPr>
          <a:xfrm>
            <a:off x="5595023" y="5768670"/>
            <a:ext cx="1001949" cy="486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5400000">
            <a:off x="5951331" y="2501945"/>
            <a:ext cx="401500" cy="468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5400000">
            <a:off x="5951331" y="3620239"/>
            <a:ext cx="401499" cy="468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0297F48C-EC66-A4ED-1B81-68BD6A3914B2}"/>
              </a:ext>
            </a:extLst>
          </p:cNvPr>
          <p:cNvSpPr txBox="1">
            <a:spLocks/>
          </p:cNvSpPr>
          <p:nvPr/>
        </p:nvSpPr>
        <p:spPr>
          <a:xfrm>
            <a:off x="7106773" y="5440362"/>
            <a:ext cx="3531489"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ja-JP" altLang="en-US" sz="4800" dirty="0">
                <a:solidFill>
                  <a:srgbClr val="0070C0"/>
                </a:solidFill>
                <a:effectLst/>
              </a:rPr>
              <a:t>相乗効果！</a:t>
            </a:r>
            <a:endParaRPr lang="ja-JP" altLang="en-US" sz="4800" dirty="0">
              <a:solidFill>
                <a:srgbClr val="0070C0"/>
              </a:solidFill>
            </a:endParaRPr>
          </a:p>
        </p:txBody>
      </p:sp>
    </p:spTree>
    <p:extLst>
      <p:ext uri="{BB962C8B-B14F-4D97-AF65-F5344CB8AC3E}">
        <p14:creationId xmlns:p14="http://schemas.microsoft.com/office/powerpoint/2010/main" val="732148319"/>
      </p:ext>
    </p:extLst>
  </p:cSld>
  <p:clrMapOvr>
    <a:masterClrMapping/>
  </p:clrMapOvr>
  <mc:AlternateContent xmlns:mc="http://schemas.openxmlformats.org/markup-compatibility/2006" xmlns:p14="http://schemas.microsoft.com/office/powerpoint/2010/main">
    <mc:Choice Requires="p14">
      <p:transition spd="slow" p14:dur="2000" advTm="138959"/>
    </mc:Choice>
    <mc:Fallback xmlns="">
      <p:transition spd="slow" advTm="138959"/>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2613</TotalTime>
  <Words>3059</Words>
  <Application>Microsoft Office PowerPoint</Application>
  <PresentationFormat>ワイド画面</PresentationFormat>
  <Paragraphs>148</Paragraphs>
  <Slides>12</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AR P丸ゴシック体M</vt:lpstr>
      <vt:lpstr>ＭＳ Ｐゴシック</vt:lpstr>
      <vt:lpstr>游ゴシック</vt:lpstr>
      <vt:lpstr>Lucida Sans Unicode</vt:lpstr>
      <vt:lpstr>Verdana</vt:lpstr>
      <vt:lpstr>Wingdings 2</vt:lpstr>
      <vt:lpstr>Wingdings 3</vt:lpstr>
      <vt:lpstr>ビジネス</vt:lpstr>
      <vt:lpstr>コロナ禍での就労準備支援事業の 　　　　　　　 　　　　　　取り組みについて</vt:lpstr>
      <vt:lpstr>PowerPoint プレゼンテーション</vt:lpstr>
      <vt:lpstr>新型コロナウイルス感染対策</vt:lpstr>
      <vt:lpstr>就労準備支援事業</vt:lpstr>
      <vt:lpstr>作業内容</vt:lpstr>
      <vt:lpstr>コロナ禍でも支援継続できた理由</vt:lpstr>
      <vt:lpstr>赤い羽根福祉基金助成</vt:lpstr>
      <vt:lpstr>フルーツファームの特性</vt:lpstr>
      <vt:lpstr>利用者の特性と支援方法</vt:lpstr>
      <vt:lpstr>フルーツファームの可能性</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萬象園での虐待防止の 　　　　　取り組みについて</dc:title>
  <dc:creator>救護施設 萬象園</dc:creator>
  <cp:lastModifiedBy>net-pc</cp:lastModifiedBy>
  <cp:revision>116</cp:revision>
  <cp:lastPrinted>2022-08-22T17:47:46Z</cp:lastPrinted>
  <dcterms:created xsi:type="dcterms:W3CDTF">2021-12-14T09:10:02Z</dcterms:created>
  <dcterms:modified xsi:type="dcterms:W3CDTF">2022-08-28T13:42:14Z</dcterms:modified>
</cp:coreProperties>
</file>