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6"/>
  </p:notesMasterIdLst>
  <p:sldIdLst>
    <p:sldId id="256" r:id="rId2"/>
    <p:sldId id="258" r:id="rId3"/>
    <p:sldId id="257" r:id="rId4"/>
    <p:sldId id="259" r:id="rId5"/>
    <p:sldId id="261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88" r:id="rId14"/>
    <p:sldId id="277" r:id="rId15"/>
    <p:sldId id="281" r:id="rId16"/>
    <p:sldId id="282" r:id="rId17"/>
    <p:sldId id="263" r:id="rId18"/>
    <p:sldId id="278" r:id="rId19"/>
    <p:sldId id="267" r:id="rId20"/>
    <p:sldId id="283" r:id="rId21"/>
    <p:sldId id="284" r:id="rId22"/>
    <p:sldId id="285" r:id="rId23"/>
    <p:sldId id="286" r:id="rId24"/>
    <p:sldId id="287" r:id="rId25"/>
  </p:sldIdLst>
  <p:sldSz cx="9144000" cy="5143500" type="screen16x9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5A5E62-030B-4CC6-8CC3-8965494F07F2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F2375F-C163-41BC-B44F-4A0FEAF767E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217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F2375F-C163-41BC-B44F-4A0FEAF767E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0597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71450"/>
            <a:ext cx="7772400" cy="3428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600450"/>
            <a:ext cx="6858000" cy="6858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5851"/>
            <a:ext cx="7772400" cy="3240881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1451"/>
            <a:ext cx="7772400" cy="8001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181101"/>
            <a:ext cx="329184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179576"/>
            <a:ext cx="3291840" cy="47982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1694525"/>
            <a:ext cx="3291840" cy="28803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00150"/>
            <a:ext cx="5111750" cy="33604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0150"/>
            <a:ext cx="3008313" cy="336042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3634740"/>
            <a:ext cx="142876" cy="15087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363474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4286250"/>
            <a:ext cx="8153400" cy="3429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3714750"/>
            <a:ext cx="8153400" cy="5715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36347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14539"/>
            <a:ext cx="579120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14451"/>
            <a:ext cx="7620000" cy="3280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629151"/>
            <a:ext cx="3429000" cy="2286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2022/8/26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4869657"/>
            <a:ext cx="3429000" cy="2128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391843" y="4368483"/>
            <a:ext cx="9867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0287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028700"/>
            <a:ext cx="142876" cy="411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spcBef>
          <a:spcPct val="0"/>
        </a:spcBef>
        <a:buNone/>
        <a:defRPr kumimoji="1"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kumimoji="1"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4" Type="http://schemas.openxmlformats.org/officeDocument/2006/relationships/audio" Target="../media/media18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395536" y="339502"/>
            <a:ext cx="6048672" cy="648071"/>
          </a:xfrm>
        </p:spPr>
        <p:txBody>
          <a:bodyPr>
            <a:normAutofit/>
          </a:bodyPr>
          <a:lstStyle/>
          <a:p>
            <a:r>
              <a:rPr kumimoji="1" lang="ja-JP" altLang="en-US" sz="2000" dirty="0">
                <a:solidFill>
                  <a:schemeClr val="accent5">
                    <a:lumMod val="50000"/>
                  </a:schemeClr>
                </a:solidFill>
              </a:rPr>
              <a:t>テーマ</a:t>
            </a:r>
            <a:r>
              <a:rPr kumimoji="1" lang="en-US" altLang="ja-JP" sz="2000" dirty="0">
                <a:solidFill>
                  <a:schemeClr val="accent5">
                    <a:lumMod val="50000"/>
                  </a:schemeClr>
                </a:solidFill>
              </a:rPr>
              <a:t>Ⅱ</a:t>
            </a:r>
            <a:r>
              <a:rPr kumimoji="1" lang="ja-JP" altLang="en-US" sz="2000" dirty="0">
                <a:solidFill>
                  <a:schemeClr val="accent5">
                    <a:lumMod val="50000"/>
                  </a:schemeClr>
                </a:solidFill>
              </a:rPr>
              <a:t>「地域共生社会に向けての救護施設の役割」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3131840" y="3147814"/>
            <a:ext cx="2232248" cy="1152128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</a:rPr>
              <a:t>長野県</a:t>
            </a:r>
            <a:endParaRPr kumimoji="1"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救護施設旭寮</a:t>
            </a:r>
            <a:endParaRPr kumimoji="1" lang="en-US" altLang="ja-JP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683568" y="1563638"/>
            <a:ext cx="7776864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kumimoji="1" sz="8800" kern="1200" cap="all" spc="-8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000" dirty="0">
                <a:solidFill>
                  <a:schemeClr val="accent5">
                    <a:lumMod val="50000"/>
                  </a:schemeClr>
                </a:solidFill>
              </a:rPr>
              <a:t>救護が行う地域の生活困窮者支援</a:t>
            </a:r>
          </a:p>
        </p:txBody>
      </p:sp>
      <p:pic>
        <p:nvPicPr>
          <p:cNvPr id="5" name="録音したサウンド">
            <a:hlinkClick r:id="" action="ppaction://media"/>
            <a:extLst>
              <a:ext uri="{FF2B5EF4-FFF2-40B4-BE49-F238E27FC236}">
                <a16:creationId xmlns:a16="http://schemas.microsoft.com/office/drawing/2014/main" id="{6D57F48A-F3F5-E574-A4C2-C6D42BAAD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720080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accent5">
                    <a:lumMod val="50000"/>
                  </a:schemeClr>
                </a:solidFill>
              </a:rPr>
              <a:t>相談支援事業（独自事業）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043608" y="1491630"/>
            <a:ext cx="7416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○事業名「ゆめのは」　常時</a:t>
            </a: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</a:rPr>
              <a:t>20</a:t>
            </a:r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数名の利用者と契約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○平成２６年より相談員を専任でもうけ支援を始める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○地域の生活困窮者を訪問支援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○完全無料での支援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○地域包括支援センター、福祉事務所、民生委員、病院等と連携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録音したサウンド10">
            <a:hlinkClick r:id="" action="ppaction://media"/>
            <a:extLst>
              <a:ext uri="{FF2B5EF4-FFF2-40B4-BE49-F238E27FC236}">
                <a16:creationId xmlns:a16="http://schemas.microsoft.com/office/drawing/2014/main" id="{9E8347C9-B8E8-EBDF-8DC6-F774A16560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3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1475656" y="3867894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</a:rPr>
              <a:t>食糧支援の様子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99541"/>
            <a:ext cx="4076531" cy="305739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9542"/>
            <a:ext cx="4079932" cy="3057399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228184" y="3871908"/>
            <a:ext cx="13444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</a:rPr>
              <a:t>子育て支援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録音したサウンド11">
            <a:hlinkClick r:id="" action="ppaction://media"/>
            <a:extLst>
              <a:ext uri="{FF2B5EF4-FFF2-40B4-BE49-F238E27FC236}">
                <a16:creationId xmlns:a16="http://schemas.microsoft.com/office/drawing/2014/main" id="{B4A9A669-878C-6B09-159A-4C4A46748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520" y="-1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4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0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720080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accent5">
                    <a:lumMod val="50000"/>
                  </a:schemeClr>
                </a:solidFill>
              </a:rPr>
              <a:t>自立準備ホーム（法務省）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1275606"/>
            <a:ext cx="76328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○刑務所や少年院などの矯正施設を出所後、生活困窮におちいる可能性のある方を支援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〇保護観察所と契約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〇ゆめのは居室（個室４部屋）を利用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〇地域生活定着支援センターからの依頼が大半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〇年間３名ほどの利用がある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録音したサウンド12">
            <a:hlinkClick r:id="" action="ppaction://media"/>
            <a:extLst>
              <a:ext uri="{FF2B5EF4-FFF2-40B4-BE49-F238E27FC236}">
                <a16:creationId xmlns:a16="http://schemas.microsoft.com/office/drawing/2014/main" id="{B7B6BD64-B38E-D465-325A-94BA27EDA4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3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229600" cy="720080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accent5">
                    <a:lumMod val="50000"/>
                  </a:schemeClr>
                </a:solidFill>
              </a:rPr>
              <a:t>フードパントリー「むすびや」（独自事業）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5576" y="1231539"/>
            <a:ext cx="76328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○令和３年より、長野県社協、長野市社協、長野市社会事業協会、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当法人と共同で、旧旭寮の施設建物を食料支援の倉庫として利用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する事業を開始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○フードバンク活動を行っているＮＰＯのホットライン信州やフード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　バンク信州等も参画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○近隣の高校生ボランティア等と子ども食堂など地域での居場所と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しての展開を模索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録音したサウンド13">
            <a:hlinkClick r:id="" action="ppaction://media"/>
            <a:extLst>
              <a:ext uri="{FF2B5EF4-FFF2-40B4-BE49-F238E27FC236}">
                <a16:creationId xmlns:a16="http://schemas.microsoft.com/office/drawing/2014/main" id="{739876F0-3C8A-D216-602A-5272A090AB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81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412927" y="267494"/>
            <a:ext cx="8640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</a:rPr>
              <a:t>旧旭寮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554490" y="4515966"/>
            <a:ext cx="19593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</a:rPr>
              <a:t>倉庫内　作業の様子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49820D2-8AEF-4683-B83F-E742D5E25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22" y="1773841"/>
            <a:ext cx="4270094" cy="268806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CC58006-386C-4EAA-82D7-8F0125FAA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643" y="267494"/>
            <a:ext cx="1944216" cy="1265032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97613"/>
            <a:ext cx="3552395" cy="2664296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049272" y="4515966"/>
            <a:ext cx="16059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</a:rPr>
              <a:t>連携会議の様子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録音したサウンド14">
            <a:hlinkClick r:id="" action="ppaction://media"/>
            <a:extLst>
              <a:ext uri="{FF2B5EF4-FFF2-40B4-BE49-F238E27FC236}">
                <a16:creationId xmlns:a16="http://schemas.microsoft.com/office/drawing/2014/main" id="{79B5B667-8CC4-A5E1-300A-0A2BD8FB2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8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95486"/>
            <a:ext cx="8229600" cy="720080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accent5">
                    <a:lumMod val="50000"/>
                  </a:schemeClr>
                </a:solidFill>
              </a:rPr>
              <a:t>子ども食堂（独自事業）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416" y="915566"/>
            <a:ext cx="7632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○以前行っていたデイサービスのスペースを有効活用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○フードパントリー事業を通して連携が増える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　・長野県社会福祉協議会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　・長野県こども若者局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　・長野市こども未来部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　・</a:t>
            </a:r>
            <a:r>
              <a:rPr lang="en-US" altLang="ja-JP" sz="2400" dirty="0">
                <a:solidFill>
                  <a:schemeClr val="accent5">
                    <a:lumMod val="50000"/>
                  </a:schemeClr>
                </a:solidFill>
              </a:rPr>
              <a:t>NPO</a:t>
            </a: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法人　フードバンク信州、ホットライン信州　など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○近隣高校のボランティア部の生徒と連携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録音したサウンド15">
            <a:hlinkClick r:id="" action="ppaction://media"/>
            <a:extLst>
              <a:ext uri="{FF2B5EF4-FFF2-40B4-BE49-F238E27FC236}">
                <a16:creationId xmlns:a16="http://schemas.microsoft.com/office/drawing/2014/main" id="{5A12A369-1A79-3E8E-1CFC-0D20393E3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1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3334172" y="4299942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</a:rPr>
              <a:t>近隣の高校生との話し合い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69663"/>
            <a:ext cx="4941168" cy="3705876"/>
          </a:xfrm>
          <a:prstGeom prst="rect">
            <a:avLst/>
          </a:prstGeom>
        </p:spPr>
      </p:pic>
      <p:pic>
        <p:nvPicPr>
          <p:cNvPr id="3" name="録音したサウンド16">
            <a:hlinkClick r:id="" action="ppaction://media"/>
            <a:extLst>
              <a:ext uri="{FF2B5EF4-FFF2-40B4-BE49-F238E27FC236}">
                <a16:creationId xmlns:a16="http://schemas.microsoft.com/office/drawing/2014/main" id="{4F4BD2EE-531C-5CE0-805A-191FF51DC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7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1196" y="123478"/>
            <a:ext cx="8229600" cy="792086"/>
          </a:xfrm>
        </p:spPr>
        <p:txBody>
          <a:bodyPr>
            <a:normAutofit/>
          </a:bodyPr>
          <a:lstStyle/>
          <a:p>
            <a:r>
              <a:rPr kumimoji="1" lang="ja-JP" altLang="en-US" dirty="0">
                <a:solidFill>
                  <a:schemeClr val="accent5">
                    <a:lumMod val="50000"/>
                  </a:schemeClr>
                </a:solidFill>
              </a:rPr>
              <a:t>緊急一時生活支援・相談支援の事例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55576" y="1074388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＜Ａさん　１８歳未満　男性＞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71600" y="1536053"/>
            <a:ext cx="7128792" cy="3344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〇自閉スペクトラム症と診断されている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○児童相談所からの依頼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○発達障害があり、中学の頃から児相が関わる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○姉とのトラブルで医療保護入院も経験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○家を飛び出し、万引き等で補導される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○児童相談所一時保護施設を経てからの利用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録音したサウンド17">
            <a:hlinkClick r:id="" action="ppaction://media"/>
            <a:extLst>
              <a:ext uri="{FF2B5EF4-FFF2-40B4-BE49-F238E27FC236}">
                <a16:creationId xmlns:a16="http://schemas.microsoft.com/office/drawing/2014/main" id="{56CF369E-1516-21C3-41EB-700088BE8A0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9507.89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  <p:pic>
        <p:nvPicPr>
          <p:cNvPr id="6" name="録音したサウンド17-2">
            <a:hlinkClick r:id="" action="ppaction://media"/>
            <a:extLst>
              <a:ext uri="{FF2B5EF4-FFF2-40B4-BE49-F238E27FC236}">
                <a16:creationId xmlns:a16="http://schemas.microsoft.com/office/drawing/2014/main" id="{37E88A6D-F63D-6F9B-08B7-5E43FCCB16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520" y="695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5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9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06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917127" cy="720080"/>
          </a:xfrm>
        </p:spPr>
        <p:txBody>
          <a:bodyPr>
            <a:normAutofit/>
          </a:bodyPr>
          <a:lstStyle/>
          <a:p>
            <a:r>
              <a:rPr lang="ja-JP" altLang="en-US" dirty="0">
                <a:solidFill>
                  <a:schemeClr val="accent5">
                    <a:lumMod val="50000"/>
                  </a:schemeClr>
                </a:solidFill>
              </a:rPr>
              <a:t>自立準備ホームの事例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16884" y="1095584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＜Ｂさん　２０代　女性＞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83568" y="1635646"/>
            <a:ext cx="80155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○死体遺棄により懲役に服し執行猶予付きで釈放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○自己破産状態でもあり、自立準備ホームとして受け入れる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○相談員が積極的に支援に関わる。通院、各種手続き、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　　資格（介護関係）取得支援、自立後のアパート探し等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○Ｂさん独立後も訪問による支援を行う。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録音したサウンド18">
            <a:hlinkClick r:id="" action="ppaction://media"/>
            <a:extLst>
              <a:ext uri="{FF2B5EF4-FFF2-40B4-BE49-F238E27FC236}">
                <a16:creationId xmlns:a16="http://schemas.microsoft.com/office/drawing/2014/main" id="{765E08C7-9B26-218B-5750-E5BC317A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8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63688" y="1851670"/>
            <a:ext cx="5832648" cy="648072"/>
          </a:xfrm>
        </p:spPr>
        <p:txBody>
          <a:bodyPr/>
          <a:lstStyle/>
          <a:p>
            <a:pPr algn="ctr"/>
            <a:r>
              <a:rPr lang="ja-JP" altLang="en-US" dirty="0">
                <a:solidFill>
                  <a:schemeClr val="accent5">
                    <a:lumMod val="50000"/>
                  </a:schemeClr>
                </a:solidFill>
              </a:rPr>
              <a:t>制度の狭間？</a:t>
            </a:r>
            <a:endParaRPr kumimoji="1" lang="ja-JP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録音したサウンド19">
            <a:hlinkClick r:id="" action="ppaction://media"/>
            <a:extLst>
              <a:ext uri="{FF2B5EF4-FFF2-40B4-BE49-F238E27FC236}">
                <a16:creationId xmlns:a16="http://schemas.microsoft.com/office/drawing/2014/main" id="{DFE52240-3F44-F477-93B9-8E79C8FED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5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Z:\全救協\R4全国大会\写真\長野県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609" y="165770"/>
            <a:ext cx="302310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267494"/>
            <a:ext cx="8229600" cy="648072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accent5">
                    <a:lumMod val="50000"/>
                  </a:schemeClr>
                </a:solidFill>
              </a:rPr>
              <a:t>長野県の救護施設</a:t>
            </a:r>
          </a:p>
        </p:txBody>
      </p:sp>
      <p:pic>
        <p:nvPicPr>
          <p:cNvPr id="1026" name="Picture 2" descr="Z:\全救協\R4全国大会\写真\長野県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63838"/>
            <a:ext cx="2163621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円/楕円 2"/>
          <p:cNvSpPr/>
          <p:nvPr/>
        </p:nvSpPr>
        <p:spPr>
          <a:xfrm>
            <a:off x="5940152" y="986001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円/楕円 5"/>
          <p:cNvSpPr/>
          <p:nvPr/>
        </p:nvSpPr>
        <p:spPr>
          <a:xfrm>
            <a:off x="6517485" y="221171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円/楕円 6"/>
          <p:cNvSpPr/>
          <p:nvPr/>
        </p:nvSpPr>
        <p:spPr>
          <a:xfrm>
            <a:off x="5191979" y="141962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6012160" y="2844265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5335995" y="3559933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5816319" y="1157603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円/楕円 10"/>
          <p:cNvSpPr/>
          <p:nvPr/>
        </p:nvSpPr>
        <p:spPr>
          <a:xfrm>
            <a:off x="5052325" y="451596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線吹き出し 1 (枠付き) 3"/>
          <p:cNvSpPr/>
          <p:nvPr/>
        </p:nvSpPr>
        <p:spPr>
          <a:xfrm>
            <a:off x="7591062" y="671799"/>
            <a:ext cx="1229409" cy="374984"/>
          </a:xfrm>
          <a:prstGeom prst="borderCallout1">
            <a:avLst>
              <a:gd name="adj1" fmla="val 49400"/>
              <a:gd name="adj2" fmla="val -571"/>
              <a:gd name="adj3" fmla="val 105142"/>
              <a:gd name="adj4" fmla="val -128255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旭　寮</a:t>
            </a:r>
          </a:p>
        </p:txBody>
      </p:sp>
      <p:sp>
        <p:nvSpPr>
          <p:cNvPr id="13" name="線吹き出し 1 (枠付き) 12"/>
          <p:cNvSpPr/>
          <p:nvPr/>
        </p:nvSpPr>
        <p:spPr>
          <a:xfrm>
            <a:off x="7591063" y="1301619"/>
            <a:ext cx="1229408" cy="374984"/>
          </a:xfrm>
          <a:prstGeom prst="borderCallout1">
            <a:avLst>
              <a:gd name="adj1" fmla="val 49400"/>
              <a:gd name="adj2" fmla="val -571"/>
              <a:gd name="adj3" fmla="val -16783"/>
              <a:gd name="adj4" fmla="val -137785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共和寮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4" name="線吹き出し 1 (枠付き) 13"/>
          <p:cNvSpPr/>
          <p:nvPr/>
        </p:nvSpPr>
        <p:spPr>
          <a:xfrm>
            <a:off x="7612717" y="1918703"/>
            <a:ext cx="1207753" cy="374984"/>
          </a:xfrm>
          <a:prstGeom prst="borderCallout1">
            <a:avLst>
              <a:gd name="adj1" fmla="val 49400"/>
              <a:gd name="adj2" fmla="val -571"/>
              <a:gd name="adj3" fmla="val 98610"/>
              <a:gd name="adj4" fmla="val -83914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清和寮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5" name="線吹き出し 1 (枠付き) 14"/>
          <p:cNvSpPr/>
          <p:nvPr/>
        </p:nvSpPr>
        <p:spPr>
          <a:xfrm>
            <a:off x="2843808" y="1332670"/>
            <a:ext cx="1224136" cy="374984"/>
          </a:xfrm>
          <a:prstGeom prst="borderCallout1">
            <a:avLst>
              <a:gd name="adj1" fmla="val 47223"/>
              <a:gd name="adj2" fmla="val 99204"/>
              <a:gd name="adj3" fmla="val 44179"/>
              <a:gd name="adj4" fmla="val 196395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solidFill>
                  <a:schemeClr val="tx1"/>
                </a:solidFill>
              </a:rPr>
              <a:t>れんげ荘</a:t>
            </a:r>
          </a:p>
        </p:txBody>
      </p:sp>
      <p:sp>
        <p:nvSpPr>
          <p:cNvPr id="16" name="線吹き出し 1 (枠付き) 15"/>
          <p:cNvSpPr/>
          <p:nvPr/>
        </p:nvSpPr>
        <p:spPr>
          <a:xfrm>
            <a:off x="7612718" y="2541289"/>
            <a:ext cx="1207754" cy="374984"/>
          </a:xfrm>
          <a:prstGeom prst="borderCallout1">
            <a:avLst>
              <a:gd name="adj1" fmla="val 49400"/>
              <a:gd name="adj2" fmla="val -571"/>
              <a:gd name="adj3" fmla="val 98610"/>
              <a:gd name="adj4" fmla="val -126501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八ヶ岳寮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7" name="線吹き出し 1 (枠付き) 16"/>
          <p:cNvSpPr/>
          <p:nvPr/>
        </p:nvSpPr>
        <p:spPr>
          <a:xfrm>
            <a:off x="2843808" y="3444449"/>
            <a:ext cx="1152128" cy="374984"/>
          </a:xfrm>
          <a:prstGeom prst="borderCallout1">
            <a:avLst>
              <a:gd name="adj1" fmla="val 47223"/>
              <a:gd name="adj2" fmla="val 99960"/>
              <a:gd name="adj3" fmla="val 48534"/>
              <a:gd name="adj4" fmla="val 229298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順天寮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18" name="線吹き出し 1 (枠付き) 17"/>
          <p:cNvSpPr/>
          <p:nvPr/>
        </p:nvSpPr>
        <p:spPr>
          <a:xfrm>
            <a:off x="2559157" y="4400414"/>
            <a:ext cx="1436779" cy="374984"/>
          </a:xfrm>
          <a:prstGeom prst="borderCallout1">
            <a:avLst>
              <a:gd name="adj1" fmla="val 47223"/>
              <a:gd name="adj2" fmla="val 99960"/>
              <a:gd name="adj3" fmla="val 48534"/>
              <a:gd name="adj4" fmla="val 178779"/>
            </a:avLst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schemeClr val="tx1"/>
                </a:solidFill>
              </a:rPr>
              <a:t>阿南富草寮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pic>
        <p:nvPicPr>
          <p:cNvPr id="19" name="録音したサウンド2">
            <a:hlinkClick r:id="" action="ppaction://media"/>
            <a:extLst>
              <a:ext uri="{FF2B5EF4-FFF2-40B4-BE49-F238E27FC236}">
                <a16:creationId xmlns:a16="http://schemas.microsoft.com/office/drawing/2014/main" id="{081FFC19-4F54-D559-364A-D3640D045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4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718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4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2483185" y="4371950"/>
            <a:ext cx="417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岡山城壁の狭間（さま）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0197"/>
            <a:ext cx="7488832" cy="3767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録音したサウンド20">
            <a:hlinkClick r:id="" action="ppaction://media"/>
            <a:extLst>
              <a:ext uri="{FF2B5EF4-FFF2-40B4-BE49-F238E27FC236}">
                <a16:creationId xmlns:a16="http://schemas.microsoft.com/office/drawing/2014/main" id="{8C80793C-2C44-BCA5-16B1-F8673DA66D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-332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0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0425"/>
            <a:ext cx="65532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録音したサウンド21">
            <a:hlinkClick r:id="" action="ppaction://media"/>
            <a:extLst>
              <a:ext uri="{FF2B5EF4-FFF2-40B4-BE49-F238E27FC236}">
                <a16:creationId xmlns:a16="http://schemas.microsoft.com/office/drawing/2014/main" id="{22FF2C21-9147-A633-59F2-F818BFCFD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97163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5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025"/>
            <a:ext cx="655955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録音したサウンド22">
            <a:hlinkClick r:id="" action="ppaction://media"/>
            <a:extLst>
              <a:ext uri="{FF2B5EF4-FFF2-40B4-BE49-F238E27FC236}">
                <a16:creationId xmlns:a16="http://schemas.microsoft.com/office/drawing/2014/main" id="{675453D9-B4EA-FABE-BA0B-E7D85CD65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2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0425"/>
            <a:ext cx="65532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録音したサウンド23">
            <a:hlinkClick r:id="" action="ppaction://media"/>
            <a:extLst>
              <a:ext uri="{FF2B5EF4-FFF2-40B4-BE49-F238E27FC236}">
                <a16:creationId xmlns:a16="http://schemas.microsoft.com/office/drawing/2014/main" id="{7CFDA6D9-0901-9071-A670-8305714A2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93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82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7664" y="1995686"/>
            <a:ext cx="6120680" cy="648072"/>
          </a:xfrm>
        </p:spPr>
        <p:txBody>
          <a:bodyPr/>
          <a:lstStyle/>
          <a:p>
            <a:pPr algn="ctr"/>
            <a:r>
              <a:rPr kumimoji="1" lang="ja-JP" altLang="en-US" dirty="0">
                <a:solidFill>
                  <a:schemeClr val="accent5">
                    <a:lumMod val="50000"/>
                  </a:schemeClr>
                </a:solidFill>
              </a:rPr>
              <a:t>ご清聴ありがとうございました。</a:t>
            </a:r>
          </a:p>
        </p:txBody>
      </p:sp>
      <p:pic>
        <p:nvPicPr>
          <p:cNvPr id="3" name="録音したサウンド24">
            <a:hlinkClick r:id="" action="ppaction://media"/>
            <a:extLst>
              <a:ext uri="{FF2B5EF4-FFF2-40B4-BE49-F238E27FC236}">
                <a16:creationId xmlns:a16="http://schemas.microsoft.com/office/drawing/2014/main" id="{54850C37-D0B0-9D5B-898D-5D0A5F4082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5791200" cy="729019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accent5">
                    <a:lumMod val="50000"/>
                  </a:schemeClr>
                </a:solidFill>
              </a:rPr>
              <a:t>法人概要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971600" y="1203598"/>
            <a:ext cx="720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　沿　革　</a:t>
            </a:r>
            <a:endParaRPr kumimoji="1"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昭和２８年　法人設立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昭和４２年　救護施設旭寮設立（定員５０名）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昭和４８年　定員８０名に増員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平成１４年　ホームレスの支援（独自事業）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平成２５年　居宅生活訓練事業開始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平成２６年　専任相談員を置き相談支援事業開始（独自事業）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平成２７年　保護施設通所事業・自立準備ホーム事業開始　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平成２９年　就労継続支援</a:t>
            </a: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</a:rPr>
              <a:t>B</a:t>
            </a:r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型事業所「あんど</a:t>
            </a:r>
            <a:r>
              <a:rPr lang="ja-JP" altLang="en-US" sz="2000" dirty="0" err="1">
                <a:solidFill>
                  <a:schemeClr val="accent5">
                    <a:lumMod val="50000"/>
                  </a:schemeClr>
                </a:solidFill>
              </a:rPr>
              <a:t>わ</a:t>
            </a:r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ー</a:t>
            </a:r>
            <a:r>
              <a:rPr lang="ja-JP" altLang="en-US" sz="2000" dirty="0" err="1">
                <a:solidFill>
                  <a:schemeClr val="accent5">
                    <a:lumMod val="50000"/>
                  </a:schemeClr>
                </a:solidFill>
              </a:rPr>
              <a:t>く</a:t>
            </a:r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」開所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平成３０年　移転新築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　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録音したサウンド3">
            <a:hlinkClick r:id="" action="ppaction://media"/>
            <a:extLst>
              <a:ext uri="{FF2B5EF4-FFF2-40B4-BE49-F238E27FC236}">
                <a16:creationId xmlns:a16="http://schemas.microsoft.com/office/drawing/2014/main" id="{D2CCE4C1-5E17-FBA0-ADAA-9E2F55252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7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339502"/>
            <a:ext cx="8136904" cy="729019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accent5">
                    <a:lumMod val="50000"/>
                  </a:schemeClr>
                </a:solidFill>
              </a:rPr>
              <a:t>本体事業以外に行っているもの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331640" y="1372614"/>
            <a:ext cx="6480569" cy="2790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</a:t>
            </a: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緊急一時生活支援「ゆめのは」（独自事業）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○相談支援「ゆめのは」（独自事業）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○自立準備ホーム（法務省）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○フードパントリー「むすびや」（独自事業）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ja-JP" altLang="en-US" sz="2400" dirty="0">
                <a:solidFill>
                  <a:schemeClr val="accent5">
                    <a:lumMod val="50000"/>
                  </a:schemeClr>
                </a:solidFill>
              </a:rPr>
              <a:t>○子ども食堂（独自事業）</a:t>
            </a:r>
            <a:endParaRPr lang="en-US" altLang="ja-JP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" name="録音したサウンド4">
            <a:hlinkClick r:id="" action="ppaction://media"/>
            <a:extLst>
              <a:ext uri="{FF2B5EF4-FFF2-40B4-BE49-F238E27FC236}">
                <a16:creationId xmlns:a16="http://schemas.microsoft.com/office/drawing/2014/main" id="{9553F72B-CF2C-2978-3CC7-A25F8C847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15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720080"/>
          </a:xfrm>
        </p:spPr>
        <p:txBody>
          <a:bodyPr/>
          <a:lstStyle/>
          <a:p>
            <a:r>
              <a:rPr kumimoji="1" lang="ja-JP" altLang="en-US" dirty="0">
                <a:solidFill>
                  <a:schemeClr val="accent5">
                    <a:lumMod val="50000"/>
                  </a:schemeClr>
                </a:solidFill>
              </a:rPr>
              <a:t>緊急一時生活支援（独自事業）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66529" y="1059582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○事業名「ゆめのは」　　年間</a:t>
            </a: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</a:rPr>
              <a:t>20</a:t>
            </a:r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名ほどを受け入れている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○平成１５年より１部屋２名定員でホームレスの受入を始める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○移転新築（平成３０年）後、個室４部屋で支援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</a:t>
            </a: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</a:rPr>
              <a:t>DV</a:t>
            </a:r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被害、記憶喪失で保護、家族からの虐待、犯罪の被害者、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　　服役後の生活困窮者等の受入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○利用料　無料又は３食込み１日２，０００円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○居室環境　テレビ、</a:t>
            </a:r>
            <a:r>
              <a:rPr lang="en-US" altLang="ja-JP" sz="2000" dirty="0">
                <a:solidFill>
                  <a:schemeClr val="accent5">
                    <a:lumMod val="50000"/>
                  </a:schemeClr>
                </a:solidFill>
              </a:rPr>
              <a:t>Wi-Fi</a:t>
            </a:r>
            <a:r>
              <a:rPr lang="ja-JP" altLang="en-US" sz="2000" dirty="0" err="1">
                <a:solidFill>
                  <a:schemeClr val="accent5">
                    <a:lumMod val="50000"/>
                  </a:schemeClr>
                </a:solidFill>
              </a:rPr>
              <a:t>、</a:t>
            </a:r>
            <a:r>
              <a:rPr lang="ja-JP" altLang="en-US" sz="2000" dirty="0">
                <a:solidFill>
                  <a:schemeClr val="accent5">
                    <a:lumMod val="50000"/>
                  </a:schemeClr>
                </a:solidFill>
              </a:rPr>
              <a:t>冷蔵庫等（洗濯機は共用）</a:t>
            </a:r>
            <a:endParaRPr lang="en-US" altLang="ja-JP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録音したサウンド5">
            <a:hlinkClick r:id="" action="ppaction://media"/>
            <a:extLst>
              <a:ext uri="{FF2B5EF4-FFF2-40B4-BE49-F238E27FC236}">
                <a16:creationId xmlns:a16="http://schemas.microsoft.com/office/drawing/2014/main" id="{BBBF3ABC-58B6-CF29-052C-A2E1B6A48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52520" y="-11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8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2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215028" y="4587974"/>
            <a:ext cx="2713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</a:rPr>
              <a:t>一時生活支援の居室入り口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95486"/>
            <a:ext cx="5760640" cy="4320480"/>
          </a:xfrm>
          <a:prstGeom prst="rect">
            <a:avLst/>
          </a:prstGeom>
        </p:spPr>
      </p:pic>
      <p:pic>
        <p:nvPicPr>
          <p:cNvPr id="4" name="録音したサウンド6">
            <a:hlinkClick r:id="" action="ppaction://media"/>
            <a:extLst>
              <a:ext uri="{FF2B5EF4-FFF2-40B4-BE49-F238E27FC236}">
                <a16:creationId xmlns:a16="http://schemas.microsoft.com/office/drawing/2014/main" id="{797E4EE0-9D3E-A965-B7E1-675F617A0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9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4060591" y="4587974"/>
            <a:ext cx="1356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</a:rPr>
              <a:t>個室４部屋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683" y="267494"/>
            <a:ext cx="5688632" cy="4266474"/>
          </a:xfrm>
          <a:prstGeom prst="rect">
            <a:avLst/>
          </a:prstGeom>
        </p:spPr>
      </p:pic>
      <p:pic>
        <p:nvPicPr>
          <p:cNvPr id="6" name="録音したサウンド7">
            <a:hlinkClick r:id="" action="ppaction://media"/>
            <a:extLst>
              <a:ext uri="{FF2B5EF4-FFF2-40B4-BE49-F238E27FC236}">
                <a16:creationId xmlns:a16="http://schemas.microsoft.com/office/drawing/2014/main" id="{365E43B2-09C7-74C0-E8EC-928D2282CE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77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550196" y="4515966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</a:rPr>
              <a:t>冷蔵庫、テレビ等完備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95486"/>
            <a:ext cx="5661248" cy="4245936"/>
          </a:xfrm>
          <a:prstGeom prst="rect">
            <a:avLst/>
          </a:prstGeom>
        </p:spPr>
      </p:pic>
      <p:pic>
        <p:nvPicPr>
          <p:cNvPr id="5" name="録音したサウンド8">
            <a:hlinkClick r:id="" action="ppaction://media"/>
            <a:extLst>
              <a:ext uri="{FF2B5EF4-FFF2-40B4-BE49-F238E27FC236}">
                <a16:creationId xmlns:a16="http://schemas.microsoft.com/office/drawing/2014/main" id="{EFA0AEFC-3A9F-916F-5603-D4E3A52CF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1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3935556" y="4674485"/>
            <a:ext cx="13818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 dirty="0">
                <a:solidFill>
                  <a:schemeClr val="accent5">
                    <a:lumMod val="50000"/>
                  </a:schemeClr>
                </a:solidFill>
              </a:rPr>
              <a:t>ユニットバス</a:t>
            </a:r>
            <a:endParaRPr lang="en-US" altLang="ja-JP" sz="1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12720"/>
            <a:ext cx="3421324" cy="4561765"/>
          </a:xfrm>
          <a:prstGeom prst="rect">
            <a:avLst/>
          </a:prstGeom>
        </p:spPr>
      </p:pic>
      <p:pic>
        <p:nvPicPr>
          <p:cNvPr id="4" name="録音したサウンド9">
            <a:hlinkClick r:id="" action="ppaction://media"/>
            <a:extLst>
              <a:ext uri="{FF2B5EF4-FFF2-40B4-BE49-F238E27FC236}">
                <a16:creationId xmlns:a16="http://schemas.microsoft.com/office/drawing/2014/main" id="{7892AB43-E7DE-EA1D-B5C5-D9C57138DF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252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エッセンシャル">
  <a:themeElements>
    <a:clrScheme name="エッセンシャル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エッセンシャル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エッセンシャル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1724</TotalTime>
  <Words>758</Words>
  <Application>Microsoft Office PowerPoint</Application>
  <PresentationFormat>画面に合わせる (16:9)</PresentationFormat>
  <Paragraphs>111</Paragraphs>
  <Slides>24</Slides>
  <Notes>1</Notes>
  <HiddenSlides>0</HiddenSlides>
  <MMClips>25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24</vt:i4>
      </vt:variant>
    </vt:vector>
  </HeadingPairs>
  <TitlesOfParts>
    <vt:vector size="28" baseType="lpstr">
      <vt:lpstr>游ゴシック</vt:lpstr>
      <vt:lpstr>Arial</vt:lpstr>
      <vt:lpstr>Arial Black</vt:lpstr>
      <vt:lpstr>エッセンシャル</vt:lpstr>
      <vt:lpstr>テーマⅡ「地域共生社会に向けての救護施設の役割」</vt:lpstr>
      <vt:lpstr>長野県の救護施設</vt:lpstr>
      <vt:lpstr>法人概要</vt:lpstr>
      <vt:lpstr>本体事業以外に行っているもの</vt:lpstr>
      <vt:lpstr>緊急一時生活支援（独自事業）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相談支援事業（独自事業）</vt:lpstr>
      <vt:lpstr>PowerPoint プレゼンテーション</vt:lpstr>
      <vt:lpstr>自立準備ホーム（法務省）</vt:lpstr>
      <vt:lpstr>フードパントリー「むすびや」（独自事業）</vt:lpstr>
      <vt:lpstr>PowerPoint プレゼンテーション</vt:lpstr>
      <vt:lpstr>子ども食堂（独自事業）</vt:lpstr>
      <vt:lpstr>PowerPoint プレゼンテーション</vt:lpstr>
      <vt:lpstr>緊急一時生活支援・相談支援の事例</vt:lpstr>
      <vt:lpstr>自立準備ホームの事例</vt:lpstr>
      <vt:lpstr>制度の狭間？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ご清聴ありがとうございました。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福祉施設と地域福祉活動</dc:title>
  <cp:lastModifiedBy>小林</cp:lastModifiedBy>
  <cp:revision>162</cp:revision>
  <dcterms:modified xsi:type="dcterms:W3CDTF">2022-08-26T03:28:13Z</dcterms:modified>
</cp:coreProperties>
</file>