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handoutMasterIdLst>
    <p:handoutMasterId r:id="rId21"/>
  </p:handoutMasterIdLst>
  <p:sldIdLst>
    <p:sldId id="256" r:id="rId2"/>
    <p:sldId id="257" r:id="rId3"/>
    <p:sldId id="306" r:id="rId4"/>
    <p:sldId id="280" r:id="rId5"/>
    <p:sldId id="296" r:id="rId6"/>
    <p:sldId id="298" r:id="rId7"/>
    <p:sldId id="285" r:id="rId8"/>
    <p:sldId id="288" r:id="rId9"/>
    <p:sldId id="286" r:id="rId10"/>
    <p:sldId id="291" r:id="rId11"/>
    <p:sldId id="292" r:id="rId12"/>
    <p:sldId id="293" r:id="rId13"/>
    <p:sldId id="294" r:id="rId14"/>
    <p:sldId id="307" r:id="rId15"/>
    <p:sldId id="308" r:id="rId16"/>
    <p:sldId id="309" r:id="rId17"/>
    <p:sldId id="310" r:id="rId18"/>
    <p:sldId id="311" r:id="rId19"/>
    <p:sldId id="295" r:id="rId20"/>
  </p:sldIdLst>
  <p:sldSz cx="12192000" cy="6858000"/>
  <p:notesSz cx="6807200" cy="99393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間スタイル 2 - アクセント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559" autoAdjust="0"/>
    <p:restoredTop sz="94660"/>
  </p:normalViewPr>
  <p:slideViewPr>
    <p:cSldViewPr snapToGrid="0">
      <p:cViewPr varScale="1">
        <p:scale>
          <a:sx n="75" d="100"/>
          <a:sy n="75" d="100"/>
        </p:scale>
        <p:origin x="66" y="2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61" d="100"/>
          <a:sy n="61" d="100"/>
        </p:scale>
        <p:origin x="2556" y="6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ヘッダー プレースホルダー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949787" cy="498693"/>
          </a:xfrm>
          <a:prstGeom prst="rect">
            <a:avLst/>
          </a:prstGeom>
        </p:spPr>
        <p:txBody>
          <a:bodyPr vert="horz" lIns="92236" tIns="46118" rIns="92236" bIns="46118" rtlCol="0"/>
          <a:lstStyle>
            <a:lvl1pPr algn="l">
              <a:defRPr sz="1200"/>
            </a:lvl1pPr>
          </a:lstStyle>
          <a:p>
            <a:endParaRPr kumimoji="1" lang="ja-JP" altLang="en-US"/>
          </a:p>
        </p:txBody>
      </p:sp>
      <p:sp>
        <p:nvSpPr>
          <p:cNvPr id="3" name="日付プレースホルダー 2"/>
          <p:cNvSpPr>
            <a:spLocks noGrp="1"/>
          </p:cNvSpPr>
          <p:nvPr>
            <p:ph type="dt" sz="quarter" idx="1"/>
          </p:nvPr>
        </p:nvSpPr>
        <p:spPr>
          <a:xfrm>
            <a:off x="3855838" y="0"/>
            <a:ext cx="2949787" cy="498693"/>
          </a:xfrm>
          <a:prstGeom prst="rect">
            <a:avLst/>
          </a:prstGeom>
        </p:spPr>
        <p:txBody>
          <a:bodyPr vert="horz" lIns="92236" tIns="46118" rIns="92236" bIns="46118" rtlCol="0"/>
          <a:lstStyle>
            <a:lvl1pPr algn="r">
              <a:defRPr sz="1200"/>
            </a:lvl1pPr>
          </a:lstStyle>
          <a:p>
            <a:fld id="{CACF65CD-D010-48B1-80D2-F3FD1FFBA1F1}" type="datetimeFigureOut">
              <a:rPr kumimoji="1" lang="ja-JP" altLang="en-US" smtClean="0"/>
              <a:t>2022/9/2</a:t>
            </a:fld>
            <a:endParaRPr kumimoji="1" lang="ja-JP" altLang="en-US"/>
          </a:p>
        </p:txBody>
      </p:sp>
      <p:sp>
        <p:nvSpPr>
          <p:cNvPr id="4" name="フッター プレースホルダー 3"/>
          <p:cNvSpPr>
            <a:spLocks noGrp="1"/>
          </p:cNvSpPr>
          <p:nvPr>
            <p:ph type="ftr" sz="quarter" idx="2"/>
          </p:nvPr>
        </p:nvSpPr>
        <p:spPr>
          <a:xfrm>
            <a:off x="1" y="9440647"/>
            <a:ext cx="2949787" cy="498692"/>
          </a:xfrm>
          <a:prstGeom prst="rect">
            <a:avLst/>
          </a:prstGeom>
        </p:spPr>
        <p:txBody>
          <a:bodyPr vert="horz" lIns="92236" tIns="46118" rIns="92236" bIns="46118" rtlCol="0" anchor="b"/>
          <a:lstStyle>
            <a:lvl1pPr algn="l">
              <a:defRPr sz="1200"/>
            </a:lvl1pPr>
          </a:lstStyle>
          <a:p>
            <a:endParaRPr kumimoji="1" lang="ja-JP" altLang="en-US"/>
          </a:p>
        </p:txBody>
      </p:sp>
      <p:sp>
        <p:nvSpPr>
          <p:cNvPr id="5" name="スライド番号プレースホルダー 4"/>
          <p:cNvSpPr>
            <a:spLocks noGrp="1"/>
          </p:cNvSpPr>
          <p:nvPr>
            <p:ph type="sldNum" sz="quarter" idx="3"/>
          </p:nvPr>
        </p:nvSpPr>
        <p:spPr>
          <a:xfrm>
            <a:off x="3855838" y="9440647"/>
            <a:ext cx="2949787" cy="498692"/>
          </a:xfrm>
          <a:prstGeom prst="rect">
            <a:avLst/>
          </a:prstGeom>
        </p:spPr>
        <p:txBody>
          <a:bodyPr vert="horz" lIns="92236" tIns="46118" rIns="92236" bIns="46118" rtlCol="0" anchor="b"/>
          <a:lstStyle>
            <a:lvl1pPr algn="r">
              <a:defRPr sz="1200"/>
            </a:lvl1pPr>
          </a:lstStyle>
          <a:p>
            <a:fld id="{4FDAE6A9-017B-48AF-B420-7EED459BF68B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74596727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タイトル スライド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ja-JP" altLang="en-US"/>
              <a:t>マスター サブタイトルの書式設定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84890-85D2-4D7B-8EF5-15A9C1DB8F42}" type="datetimeFigureOut">
              <a:rPr lang="en-US" dirty="0"/>
              <a:t>9/2/2022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タイトルと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5661D-6934-4B32-B92C-470368BF1EC6}" type="datetimeFigureOut">
              <a:rPr lang="en-US" dirty="0"/>
              <a:t>9/2/2022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セクション見出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ja-JP" altLang="en-US"/>
              <a:t>マスター テキストの書式設定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C6F822A4-8DA6-4447-9B1F-C5DB58435268}" type="datetimeFigureOut">
              <a:rPr lang="en-US" dirty="0"/>
              <a:t>9/2/2022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2 つの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8D31E-DCDA-41A7-9C67-C4B11B94D21D}" type="datetimeFigureOut">
              <a:rPr lang="en-US" dirty="0"/>
              <a:t>9/2/2022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ja-JP" altLang="en-US"/>
              <a:t>マスター テキストの書式設定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ja-JP" altLang="en-US"/>
              <a:t>マスター テキストの書式設定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762C0-B258-48F1-ADE6-176B4174CCDD}" type="datetimeFigureOut">
              <a:rPr lang="en-US" dirty="0"/>
              <a:t>9/2/2022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タイトルのみ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919A6-33EB-49BD-A62F-1FA56B9F9712}" type="datetimeFigureOut">
              <a:rPr lang="en-US" dirty="0"/>
              <a:t>9/2/2022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白紙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E7D1B-D673-4CF6-8672-009D42ABD2A0}" type="datetimeFigureOut">
              <a:rPr lang="en-US" dirty="0"/>
              <a:t>9/2/2022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タイトル付きの&#10;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ja-JP" altLang="en-US"/>
              <a:t>マスター テキストの書式設定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6AA21-1863-4931-97CB-99D0A168701B}" type="datetimeFigureOut">
              <a:rPr lang="en-US" dirty="0"/>
              <a:t>9/2/2022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タイトル付きの図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ja-JP" altLang="en-US"/>
              <a:t>図を追加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ja-JP" altLang="en-US"/>
              <a:t>マスター テキストの書式設定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2C379-9A7C-4C87-A116-CBE9F58B04C5}" type="datetimeFigureOut">
              <a:rPr lang="en-US" dirty="0"/>
              <a:t>9/2/2022</a:t>
            </a:fld>
            <a:endParaRPr lang="en-US" dirty="0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タイトルと&#10;縦書きテキスト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57CC2-0FC8-4686-B024-99790E0F5162}" type="datetimeFigureOut">
              <a:rPr lang="en-US" dirty="0"/>
              <a:t>9/2/2022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縦書きタイトルと&#10;縦書きテキスト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764DA5-CD3D-4590-A511-FCD3BC7A793E}" type="datetimeFigureOut">
              <a:rPr lang="en-US" dirty="0"/>
              <a:t>9/2/2022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8664C608-40B1-4030-A28D-5B74BC98ADCE}" type="datetimeFigureOut">
              <a:rPr lang="en-US" dirty="0"/>
              <a:t>9/2/2022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1"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kumimoji="1"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kumimoji="1"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kumimoji="1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kumimoji="1"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kumimoji="1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kumimoji="1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kumimoji="1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.xm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7" Type="http://schemas.openxmlformats.org/officeDocument/2006/relationships/image" Target="../media/image5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JPG"/><Relationship Id="rId5" Type="http://schemas.openxmlformats.org/officeDocument/2006/relationships/image" Target="../media/image11.JPG"/><Relationship Id="rId4" Type="http://schemas.openxmlformats.org/officeDocument/2006/relationships/image" Target="../media/image10.JP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G"/><Relationship Id="rId3" Type="http://schemas.openxmlformats.org/officeDocument/2006/relationships/image" Target="../media/image13.JPG"/><Relationship Id="rId7" Type="http://schemas.openxmlformats.org/officeDocument/2006/relationships/image" Target="../media/image17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G"/><Relationship Id="rId5" Type="http://schemas.openxmlformats.org/officeDocument/2006/relationships/image" Target="../media/image15.JPG"/><Relationship Id="rId4" Type="http://schemas.openxmlformats.org/officeDocument/2006/relationships/image" Target="../media/image14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7" Type="http://schemas.openxmlformats.org/officeDocument/2006/relationships/image" Target="../media/image24.JPG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JPG"/><Relationship Id="rId5" Type="http://schemas.openxmlformats.org/officeDocument/2006/relationships/image" Target="../media/image22.JPG"/><Relationship Id="rId4" Type="http://schemas.openxmlformats.org/officeDocument/2006/relationships/image" Target="../media/image21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kumimoji="1" lang="ja-JP" altLang="en-US" sz="7200" b="1" dirty="0"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利用者の権利擁護と</a:t>
            </a:r>
            <a:br>
              <a:rPr kumimoji="1" lang="en-US" altLang="ja-JP" sz="7200" b="1" dirty="0"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</a:br>
            <a:r>
              <a:rPr kumimoji="1" lang="ja-JP" altLang="en-US" sz="7200" b="1" dirty="0"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コロナゼロは</a:t>
            </a:r>
            <a:br>
              <a:rPr kumimoji="1" lang="en-US" altLang="ja-JP" sz="7200" b="1" dirty="0"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</a:br>
            <a:r>
              <a:rPr kumimoji="1" lang="ja-JP" altLang="en-US" sz="7200" b="1" dirty="0"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ｏｎｅ</a:t>
            </a:r>
            <a:r>
              <a:rPr lang="ja-JP" altLang="en-US" sz="7200" b="1" dirty="0"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 </a:t>
            </a:r>
            <a:r>
              <a:rPr kumimoji="1" lang="ja-JP" altLang="en-US" sz="7200" b="1" dirty="0"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ＴＥＡＭ</a:t>
            </a:r>
          </a:p>
        </p:txBody>
      </p:sp>
      <p:sp>
        <p:nvSpPr>
          <p:cNvPr id="3" name="サブタイトル 2"/>
          <p:cNvSpPr>
            <a:spLocks noGrp="1"/>
          </p:cNvSpPr>
          <p:nvPr>
            <p:ph type="subTitle" idx="1"/>
          </p:nvPr>
        </p:nvSpPr>
        <p:spPr>
          <a:xfrm>
            <a:off x="1283208" y="4476669"/>
            <a:ext cx="8299704" cy="451778"/>
          </a:xfrm>
        </p:spPr>
        <p:txBody>
          <a:bodyPr>
            <a:normAutofit/>
          </a:bodyPr>
          <a:lstStyle/>
          <a:p>
            <a:pPr algn="ctr"/>
            <a:r>
              <a:rPr kumimoji="1" lang="ja-JP" altLang="en-US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～利用者が職員とともに、権利擁護を推進する～</a:t>
            </a:r>
          </a:p>
        </p:txBody>
      </p:sp>
      <p:sp>
        <p:nvSpPr>
          <p:cNvPr id="4" name="正方形/長方形 3"/>
          <p:cNvSpPr/>
          <p:nvPr/>
        </p:nvSpPr>
        <p:spPr>
          <a:xfrm>
            <a:off x="890016" y="0"/>
            <a:ext cx="10241280" cy="10795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ja-JP" altLang="en-US" sz="2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第</a:t>
            </a:r>
            <a:r>
              <a:rPr kumimoji="1" lang="en-US" altLang="ja-JP" sz="2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44</a:t>
            </a:r>
            <a:r>
              <a:rPr kumimoji="1" lang="ja-JP" altLang="en-US" sz="2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回 全国救護施設研究協議大会 分科会</a:t>
            </a:r>
            <a:endParaRPr kumimoji="1" lang="en-US" altLang="ja-JP" sz="2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  <a:p>
            <a:pPr algn="ctr"/>
            <a:r>
              <a:rPr kumimoji="1" lang="en-US" altLang="ja-JP" sz="2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【</a:t>
            </a:r>
            <a:r>
              <a:rPr kumimoji="1" lang="ja-JP" altLang="en-US" sz="2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テーマＩ</a:t>
            </a:r>
            <a:r>
              <a:rPr kumimoji="1" lang="en-US" altLang="ja-JP" sz="2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】</a:t>
            </a:r>
            <a:r>
              <a:rPr kumimoji="1" lang="ja-JP" altLang="en-US" sz="2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「ウィズコロナ時代の救護施設の取り組み」</a:t>
            </a:r>
          </a:p>
        </p:txBody>
      </p:sp>
      <p:sp>
        <p:nvSpPr>
          <p:cNvPr id="5" name="正方形/長方形 4"/>
          <p:cNvSpPr/>
          <p:nvPr/>
        </p:nvSpPr>
        <p:spPr>
          <a:xfrm>
            <a:off x="1969477" y="5425776"/>
            <a:ext cx="6794695" cy="126153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ja-JP" altLang="en-US" sz="24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    </a:t>
            </a:r>
            <a:r>
              <a:rPr kumimoji="1" lang="ja-JP" altLang="en-US" sz="2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社会福祉法人 恩賜財団 東京都同胞援護会　　　　　　　　　　　　　　　　　　　　　　　　　　　　　　　　　　　　　　　　　　  　　　　　　　　　　　　　　　救護施設　昭島荘</a:t>
            </a:r>
            <a:endParaRPr kumimoji="1" lang="en-US" altLang="ja-JP" sz="2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  <a:p>
            <a:pPr algn="ctr"/>
            <a:r>
              <a:rPr kumimoji="1" lang="ja-JP" altLang="en-US" sz="2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　　　　　　　   生活指導員　田尾　恵利佳　</a:t>
            </a:r>
            <a:endParaRPr kumimoji="1" lang="en-US" altLang="ja-JP" sz="2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</p:txBody>
      </p:sp>
      <p:pic>
        <p:nvPicPr>
          <p:cNvPr id="6" name="図 5">
            <a:extLst>
              <a:ext uri="{FF2B5EF4-FFF2-40B4-BE49-F238E27FC236}">
                <a16:creationId xmlns:a16="http://schemas.microsoft.com/office/drawing/2014/main" id="{D9C0CE44-B7A7-E6B2-BC52-4F439958DAB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51497" y="3971165"/>
            <a:ext cx="1679799" cy="125984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81469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図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04650" y="5142488"/>
            <a:ext cx="2287349" cy="171551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4" name="タイトル 3"/>
          <p:cNvSpPr>
            <a:spLocks noGrp="1"/>
          </p:cNvSpPr>
          <p:nvPr>
            <p:ph type="title"/>
          </p:nvPr>
        </p:nvSpPr>
        <p:spPr>
          <a:xfrm>
            <a:off x="1104900" y="0"/>
            <a:ext cx="9791700" cy="723901"/>
          </a:xfrm>
          <a:noFill/>
        </p:spPr>
        <p:txBody>
          <a:bodyPr>
            <a:normAutofit/>
          </a:bodyPr>
          <a:lstStyle/>
          <a:p>
            <a:pPr algn="ctr"/>
            <a:r>
              <a:rPr lang="ja-JP" altLang="en-US" sz="4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事業所</a:t>
            </a:r>
            <a:r>
              <a:rPr kumimoji="1" lang="ja-JP" altLang="en-US" sz="4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プロフィール</a:t>
            </a:r>
          </a:p>
        </p:txBody>
      </p:sp>
      <p:sp>
        <p:nvSpPr>
          <p:cNvPr id="5" name="正方形/長方形 4"/>
          <p:cNvSpPr/>
          <p:nvPr/>
        </p:nvSpPr>
        <p:spPr>
          <a:xfrm>
            <a:off x="1003300" y="857250"/>
            <a:ext cx="10909300" cy="565785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所在地：東京都昭島市中神町</a:t>
            </a:r>
            <a:r>
              <a:rPr kumimoji="1" lang="en-US" altLang="ja-JP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1260</a:t>
            </a:r>
          </a:p>
          <a:p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開　設：昭和</a:t>
            </a:r>
            <a:r>
              <a:rPr kumimoji="1" lang="en-US" altLang="ja-JP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32</a:t>
            </a:r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年</a:t>
            </a:r>
            <a:r>
              <a:rPr kumimoji="1" lang="en-US" altLang="ja-JP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12</a:t>
            </a:r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月</a:t>
            </a:r>
            <a:endParaRPr kumimoji="1" lang="en-US" altLang="ja-JP" sz="2800" b="1" dirty="0">
              <a:solidFill>
                <a:schemeClr val="tx1"/>
              </a:solidFill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  <a:p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定　員：</a:t>
            </a:r>
            <a:r>
              <a:rPr kumimoji="1" lang="en-US" altLang="ja-JP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100</a:t>
            </a:r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名（男性</a:t>
            </a:r>
            <a:r>
              <a:rPr kumimoji="1" lang="en-US" altLang="ja-JP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52</a:t>
            </a:r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名・女性</a:t>
            </a:r>
            <a:r>
              <a:rPr kumimoji="1" lang="en-US" altLang="ja-JP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48</a:t>
            </a:r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名）</a:t>
            </a:r>
            <a:endParaRPr kumimoji="1" lang="en-US" altLang="ja-JP" sz="2800" b="1" dirty="0">
              <a:solidFill>
                <a:schemeClr val="tx1"/>
              </a:solidFill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  <a:p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居　室：</a:t>
            </a:r>
            <a:r>
              <a:rPr kumimoji="1" lang="en-US" altLang="ja-JP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4</a:t>
            </a:r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人部屋</a:t>
            </a:r>
            <a:endParaRPr kumimoji="1" lang="en-US" altLang="ja-JP" sz="2800" b="1" dirty="0">
              <a:solidFill>
                <a:schemeClr val="tx1"/>
              </a:solidFill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  <a:p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事　業：一時入所事業定員：</a:t>
            </a:r>
            <a:r>
              <a:rPr kumimoji="1" lang="en-US" altLang="ja-JP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3</a:t>
            </a:r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名</a:t>
            </a:r>
            <a:endParaRPr kumimoji="1" lang="en-US" altLang="ja-JP" sz="2800" b="1" dirty="0">
              <a:solidFill>
                <a:schemeClr val="tx1"/>
              </a:solidFill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  <a:p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　　　　居宅生活訓練定員：</a:t>
            </a:r>
            <a:r>
              <a:rPr kumimoji="1" lang="en-US" altLang="ja-JP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2</a:t>
            </a:r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名（自主事業）</a:t>
            </a:r>
            <a:endParaRPr kumimoji="1" lang="en-US" altLang="ja-JP" sz="2800" b="1" dirty="0">
              <a:solidFill>
                <a:schemeClr val="tx1"/>
              </a:solidFill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  <a:p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職員数：</a:t>
            </a:r>
            <a:r>
              <a:rPr kumimoji="1" lang="en-US" altLang="ja-JP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50</a:t>
            </a:r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名</a:t>
            </a:r>
            <a:endParaRPr kumimoji="1" lang="en-US" altLang="ja-JP" sz="2800" b="1" dirty="0">
              <a:solidFill>
                <a:schemeClr val="tx1"/>
              </a:solidFill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  <a:p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建物構：鉄筋コンクリート</a:t>
            </a:r>
            <a:r>
              <a:rPr kumimoji="1" lang="en-US" altLang="ja-JP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2</a:t>
            </a:r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階建（一部</a:t>
            </a:r>
            <a:r>
              <a:rPr kumimoji="1" lang="en-US" altLang="ja-JP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3</a:t>
            </a:r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階建）</a:t>
            </a:r>
            <a:endParaRPr kumimoji="1" lang="en-US" altLang="ja-JP" sz="2800" b="1" dirty="0">
              <a:solidFill>
                <a:schemeClr val="tx1"/>
              </a:solidFill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  <a:p>
            <a:endParaRPr kumimoji="1" lang="en-US" altLang="ja-JP" sz="1400" b="1" dirty="0">
              <a:solidFill>
                <a:schemeClr val="tx1"/>
              </a:solidFill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  <a:p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施設数：当法人で</a:t>
            </a:r>
            <a:r>
              <a:rPr kumimoji="1" lang="en-US" altLang="ja-JP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30</a:t>
            </a:r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施設</a:t>
            </a:r>
            <a:endParaRPr kumimoji="1" lang="en-US" altLang="ja-JP" sz="2800" b="1" dirty="0">
              <a:solidFill>
                <a:schemeClr val="tx1"/>
              </a:solidFill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  <a:p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　　　　高齢者・障害者・保育・社会的養護</a:t>
            </a:r>
            <a:endParaRPr kumimoji="1" lang="en-US" altLang="ja-JP" sz="2800" b="1" dirty="0">
              <a:solidFill>
                <a:schemeClr val="tx1"/>
              </a:solidFill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  <a:p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　　　　病院・印刷局・他</a:t>
            </a:r>
            <a:endParaRPr kumimoji="1" lang="en-US" altLang="ja-JP" sz="2800" b="1" dirty="0">
              <a:solidFill>
                <a:schemeClr val="tx1"/>
              </a:solidFill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  <a:p>
            <a:endParaRPr kumimoji="1" lang="en-US" altLang="ja-JP" sz="1400" b="1" dirty="0">
              <a:solidFill>
                <a:schemeClr val="tx1"/>
              </a:solidFill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  <a:p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当法人：</a:t>
            </a:r>
            <a:r>
              <a:rPr kumimoji="1" lang="en-US" altLang="ja-JP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1</a:t>
            </a:r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日の利用者約</a:t>
            </a:r>
            <a:r>
              <a:rPr kumimoji="1" lang="en-US" altLang="ja-JP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3.000</a:t>
            </a:r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名・職員約</a:t>
            </a:r>
            <a:r>
              <a:rPr kumimoji="1" lang="en-US" altLang="ja-JP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1.600</a:t>
            </a:r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名</a:t>
            </a:r>
            <a:endParaRPr kumimoji="1" lang="en-US" altLang="ja-JP" sz="2800" b="1" dirty="0">
              <a:solidFill>
                <a:schemeClr val="tx1"/>
              </a:solidFill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7048453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図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04650" y="5142488"/>
            <a:ext cx="2287349" cy="171551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4" name="タイトル 3"/>
          <p:cNvSpPr>
            <a:spLocks noGrp="1"/>
          </p:cNvSpPr>
          <p:nvPr>
            <p:ph type="title"/>
          </p:nvPr>
        </p:nvSpPr>
        <p:spPr>
          <a:xfrm>
            <a:off x="2598821" y="0"/>
            <a:ext cx="6569241" cy="723901"/>
          </a:xfrm>
          <a:noFill/>
        </p:spPr>
        <p:txBody>
          <a:bodyPr>
            <a:normAutofit/>
          </a:bodyPr>
          <a:lstStyle/>
          <a:p>
            <a:pPr algn="ctr"/>
            <a:r>
              <a:rPr lang="ja-JP" altLang="en-US" sz="4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　</a:t>
            </a:r>
            <a:r>
              <a:rPr lang="ja-JP" altLang="en-US" sz="4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利用者</a:t>
            </a:r>
            <a:r>
              <a:rPr kumimoji="1" lang="ja-JP" altLang="en-US" sz="4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プロフィール</a:t>
            </a:r>
          </a:p>
        </p:txBody>
      </p:sp>
      <p:sp>
        <p:nvSpPr>
          <p:cNvPr id="5" name="正方形/長方形 4"/>
          <p:cNvSpPr/>
          <p:nvPr/>
        </p:nvSpPr>
        <p:spPr>
          <a:xfrm>
            <a:off x="1041400" y="558801"/>
            <a:ext cx="10617868" cy="594159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平均年齢：</a:t>
            </a:r>
            <a:r>
              <a:rPr kumimoji="1" lang="en-US" altLang="ja-JP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66.7</a:t>
            </a:r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歳　  （令和</a:t>
            </a:r>
            <a:r>
              <a:rPr kumimoji="1" lang="en-US" altLang="ja-JP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4</a:t>
            </a:r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年</a:t>
            </a:r>
            <a:r>
              <a:rPr kumimoji="1" lang="en-US" altLang="ja-JP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8</a:t>
            </a:r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月</a:t>
            </a:r>
            <a:r>
              <a:rPr kumimoji="1" lang="en-US" altLang="ja-JP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1</a:t>
            </a:r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日　現在）</a:t>
            </a:r>
            <a:endParaRPr kumimoji="1" lang="en-US" altLang="ja-JP" sz="2800" b="1" dirty="0">
              <a:solidFill>
                <a:schemeClr val="tx1"/>
              </a:solidFill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  <a:p>
            <a:endParaRPr kumimoji="1" lang="en-US" altLang="ja-JP" sz="1400" b="1" dirty="0">
              <a:solidFill>
                <a:schemeClr val="tx1"/>
              </a:solidFill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  <a:p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平均在園：</a:t>
            </a:r>
            <a:r>
              <a:rPr kumimoji="1" lang="en-US" altLang="ja-JP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12</a:t>
            </a:r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年</a:t>
            </a:r>
            <a:r>
              <a:rPr kumimoji="1" lang="en-US" altLang="ja-JP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7</a:t>
            </a:r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ヶ月（　同上　）</a:t>
            </a:r>
            <a:endParaRPr kumimoji="1" lang="en-US" altLang="ja-JP" sz="2800" b="1" dirty="0">
              <a:solidFill>
                <a:schemeClr val="tx1"/>
              </a:solidFill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  <a:p>
            <a:endParaRPr kumimoji="1" lang="en-US" altLang="ja-JP" sz="1400" b="1" dirty="0">
              <a:solidFill>
                <a:schemeClr val="tx1"/>
              </a:solidFill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  <a:p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作業内容：外注の製袋作業（園内外）・アルミ缶回収</a:t>
            </a:r>
            <a:endParaRPr kumimoji="1" lang="en-US" altLang="ja-JP" sz="2800" b="1" dirty="0">
              <a:solidFill>
                <a:schemeClr val="tx1"/>
              </a:solidFill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  <a:p>
            <a:endParaRPr kumimoji="1" lang="en-US" altLang="ja-JP" sz="1400" b="1" dirty="0">
              <a:solidFill>
                <a:schemeClr val="tx1"/>
              </a:solidFill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  <a:p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作業時間：園外・園内　</a:t>
            </a:r>
            <a:r>
              <a:rPr kumimoji="1" lang="en-US" altLang="ja-JP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09</a:t>
            </a:r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時</a:t>
            </a:r>
            <a:r>
              <a:rPr kumimoji="1" lang="en-US" altLang="ja-JP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30</a:t>
            </a:r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分～</a:t>
            </a:r>
            <a:r>
              <a:rPr kumimoji="1" lang="en-US" altLang="ja-JP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16</a:t>
            </a:r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時</a:t>
            </a:r>
            <a:r>
              <a:rPr kumimoji="1" lang="en-US" altLang="ja-JP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00</a:t>
            </a:r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分（平日）</a:t>
            </a:r>
            <a:endParaRPr kumimoji="1" lang="en-US" altLang="ja-JP" sz="2800" b="1" dirty="0">
              <a:solidFill>
                <a:schemeClr val="tx1"/>
              </a:solidFill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  <a:p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　　　　　アルミ缶　　</a:t>
            </a:r>
            <a:r>
              <a:rPr kumimoji="1" lang="en-US" altLang="ja-JP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10</a:t>
            </a:r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時</a:t>
            </a:r>
            <a:r>
              <a:rPr kumimoji="1" lang="en-US" altLang="ja-JP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00</a:t>
            </a:r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分～</a:t>
            </a:r>
            <a:r>
              <a:rPr kumimoji="1" lang="en-US" altLang="ja-JP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11</a:t>
            </a:r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時</a:t>
            </a:r>
            <a:r>
              <a:rPr kumimoji="1" lang="en-US" altLang="ja-JP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00</a:t>
            </a:r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分（平日）</a:t>
            </a:r>
            <a:endParaRPr kumimoji="1" lang="en-US" altLang="ja-JP" sz="2800" b="1" dirty="0">
              <a:solidFill>
                <a:schemeClr val="tx1"/>
              </a:solidFill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  <a:p>
            <a:endParaRPr kumimoji="1" lang="en-US" altLang="ja-JP" sz="1400" b="1" dirty="0">
              <a:solidFill>
                <a:schemeClr val="tx1"/>
              </a:solidFill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  <a:p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作業参加：園　外　　　</a:t>
            </a:r>
            <a:r>
              <a:rPr kumimoji="1" lang="en-US" altLang="ja-JP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19</a:t>
            </a:r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名</a:t>
            </a:r>
            <a:endParaRPr kumimoji="1" lang="en-US" altLang="ja-JP" sz="2800" b="1" dirty="0">
              <a:solidFill>
                <a:schemeClr val="tx1"/>
              </a:solidFill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  <a:p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　　　　　園　内　　　</a:t>
            </a:r>
            <a:r>
              <a:rPr kumimoji="1" lang="en-US" altLang="ja-JP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24</a:t>
            </a:r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名</a:t>
            </a:r>
            <a:endParaRPr kumimoji="1" lang="en-US" altLang="ja-JP" sz="2800" b="1" dirty="0">
              <a:solidFill>
                <a:schemeClr val="tx1"/>
              </a:solidFill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  <a:p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　　　　　アルミ缶        </a:t>
            </a:r>
            <a:r>
              <a:rPr kumimoji="1" lang="en-US" altLang="ja-JP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7</a:t>
            </a:r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名</a:t>
            </a:r>
            <a:endParaRPr kumimoji="1" lang="en-US" altLang="ja-JP" sz="2800" b="1" dirty="0">
              <a:solidFill>
                <a:schemeClr val="tx1"/>
              </a:solidFill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  <a:p>
            <a:endParaRPr kumimoji="1" lang="en-US" altLang="ja-JP" sz="1400" b="1" dirty="0">
              <a:solidFill>
                <a:schemeClr val="tx1"/>
              </a:solidFill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  <a:p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平均工賃：園外・園内　</a:t>
            </a:r>
            <a:r>
              <a:rPr kumimoji="1" lang="en-US" altLang="ja-JP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2.533</a:t>
            </a:r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円（直近３ヶ月）</a:t>
            </a:r>
            <a:endParaRPr kumimoji="1" lang="en-US" altLang="ja-JP" sz="2800" b="1" dirty="0">
              <a:solidFill>
                <a:schemeClr val="tx1"/>
              </a:solidFill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  <a:p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　　　　　アルミ缶　　　</a:t>
            </a:r>
            <a:r>
              <a:rPr kumimoji="1" lang="en-US" altLang="ja-JP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946</a:t>
            </a:r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円（直近３ヶ月）</a:t>
            </a:r>
            <a:endParaRPr kumimoji="1" lang="en-US" altLang="ja-JP" sz="2800" b="1" dirty="0">
              <a:solidFill>
                <a:schemeClr val="tx1"/>
              </a:solidFill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1067974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図 13">
            <a:extLst>
              <a:ext uri="{FF2B5EF4-FFF2-40B4-BE49-F238E27FC236}">
                <a16:creationId xmlns:a16="http://schemas.microsoft.com/office/drawing/2014/main" id="{D0B42DDC-158B-8C14-6D5F-B4D29162E5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0"/>
            <a:ext cx="12191999" cy="6858000"/>
          </a:xfrm>
          <a:prstGeom prst="rect">
            <a:avLst/>
          </a:prstGeom>
        </p:spPr>
      </p:pic>
      <p:sp>
        <p:nvSpPr>
          <p:cNvPr id="15" name="正方形/長方形 14">
            <a:extLst>
              <a:ext uri="{FF2B5EF4-FFF2-40B4-BE49-F238E27FC236}">
                <a16:creationId xmlns:a16="http://schemas.microsoft.com/office/drawing/2014/main" id="{567571E9-6732-0D74-EAF6-295CE3DFCBDB}"/>
              </a:ext>
            </a:extLst>
          </p:cNvPr>
          <p:cNvSpPr/>
          <p:nvPr/>
        </p:nvSpPr>
        <p:spPr>
          <a:xfrm>
            <a:off x="0" y="0"/>
            <a:ext cx="12191998" cy="59075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ja-JP" altLang="en-US" sz="4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事業所サービス紹介</a:t>
            </a:r>
          </a:p>
        </p:txBody>
      </p:sp>
      <p:sp>
        <p:nvSpPr>
          <p:cNvPr id="16" name="四角形: 角を丸くする 15">
            <a:extLst>
              <a:ext uri="{FF2B5EF4-FFF2-40B4-BE49-F238E27FC236}">
                <a16:creationId xmlns:a16="http://schemas.microsoft.com/office/drawing/2014/main" id="{7B5F1EC2-9AA0-3D16-EBFD-37CCF37998C7}"/>
              </a:ext>
            </a:extLst>
          </p:cNvPr>
          <p:cNvSpPr/>
          <p:nvPr/>
        </p:nvSpPr>
        <p:spPr>
          <a:xfrm>
            <a:off x="801007" y="947005"/>
            <a:ext cx="10834007" cy="3959678"/>
          </a:xfrm>
          <a:prstGeom prst="roundRect">
            <a:avLst/>
          </a:prstGeom>
          <a:solidFill>
            <a:srgbClr val="0070C0"/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ja-JP" altLang="en-US" sz="2800" b="1" dirty="0"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昭島荘は「一人ひとりの現在を支援する施設」を理念として</a:t>
            </a:r>
            <a:endParaRPr kumimoji="1" lang="en-US" altLang="ja-JP" sz="2800" b="1" dirty="0"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  <a:p>
            <a:pPr algn="ctr"/>
            <a:r>
              <a:rPr kumimoji="1" lang="ja-JP" altLang="en-US" sz="2800" b="1" dirty="0"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すべての利用者が人生における主人公であり、ともに集い</a:t>
            </a:r>
            <a:endParaRPr kumimoji="1" lang="en-US" altLang="ja-JP" sz="2800" b="1" dirty="0"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  <a:p>
            <a:pPr algn="ctr"/>
            <a:r>
              <a:rPr kumimoji="1" lang="ja-JP" altLang="en-US" sz="2800" b="1" dirty="0"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交わりながら新たな価値観を見つけ、自分の存在を</a:t>
            </a:r>
            <a:endParaRPr kumimoji="1" lang="en-US" altLang="ja-JP" sz="2800" b="1" dirty="0"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  <a:p>
            <a:pPr algn="ctr"/>
            <a:r>
              <a:rPr kumimoji="1" lang="ja-JP" altLang="en-US" sz="2800" b="1" dirty="0"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実感できる場所を目指します。</a:t>
            </a:r>
            <a:endParaRPr kumimoji="1" lang="en-US" altLang="ja-JP" sz="2800" b="1" dirty="0"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  <a:p>
            <a:pPr algn="ctr"/>
            <a:endParaRPr kumimoji="1" lang="en-US" altLang="ja-JP" sz="2200" b="1" dirty="0"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  <a:p>
            <a:r>
              <a:rPr kumimoji="1" lang="ja-JP" altLang="en-US" sz="2800" b="1" dirty="0"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　　　　　ミッション：社会の要請と多様性に応える</a:t>
            </a:r>
            <a:endParaRPr kumimoji="1" lang="en-US" altLang="ja-JP" sz="2800" b="1" dirty="0"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  <a:p>
            <a:r>
              <a:rPr kumimoji="1" lang="ja-JP" altLang="en-US" sz="2800" b="1" dirty="0"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　　　　　ビジョン　：地域共生社会のイノベーション</a:t>
            </a:r>
            <a:endParaRPr kumimoji="1" lang="en-US" altLang="ja-JP" sz="2800" b="1" dirty="0"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  <a:p>
            <a:r>
              <a:rPr kumimoji="1" lang="ja-JP" altLang="en-US" sz="2800" b="1" dirty="0"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　　　　　バリュー　：発言と行動に責任を持つ人材育成</a:t>
            </a:r>
          </a:p>
        </p:txBody>
      </p:sp>
      <p:pic>
        <p:nvPicPr>
          <p:cNvPr id="17" name="図 16">
            <a:extLst>
              <a:ext uri="{FF2B5EF4-FFF2-40B4-BE49-F238E27FC236}">
                <a16:creationId xmlns:a16="http://schemas.microsoft.com/office/drawing/2014/main" id="{E1844EF1-4F47-5F71-DED4-A6ADD93A544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04650" y="5142488"/>
            <a:ext cx="2287349" cy="171551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7023477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正方形/長方形 1">
            <a:extLst>
              <a:ext uri="{FF2B5EF4-FFF2-40B4-BE49-F238E27FC236}">
                <a16:creationId xmlns:a16="http://schemas.microsoft.com/office/drawing/2014/main" id="{7ED735F9-6DAE-2DFD-8684-8558CB80D952}"/>
              </a:ext>
            </a:extLst>
          </p:cNvPr>
          <p:cNvSpPr/>
          <p:nvPr/>
        </p:nvSpPr>
        <p:spPr>
          <a:xfrm>
            <a:off x="-1" y="0"/>
            <a:ext cx="12191999" cy="65151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ja-JP" altLang="en-US" sz="4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取り組み状況</a:t>
            </a:r>
            <a:endParaRPr kumimoji="1" lang="en-US" altLang="ja-JP" sz="1400" b="1" dirty="0">
              <a:solidFill>
                <a:schemeClr val="tx1"/>
              </a:solidFill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  <a:p>
            <a:pPr marL="514350" indent="-514350">
              <a:buAutoNum type="arabicParenBoth"/>
            </a:pPr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 第</a:t>
            </a:r>
            <a:r>
              <a:rPr kumimoji="1" lang="en-US" altLang="ja-JP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53</a:t>
            </a:r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回 関東地区救護施設研究協議会（</a:t>
            </a:r>
            <a:r>
              <a:rPr kumimoji="1" lang="en-US" altLang="ja-JP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2019</a:t>
            </a:r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）で「救護施設の見える化」を意見発表し、現在も継続して取り組んでいる。</a:t>
            </a:r>
            <a:endParaRPr kumimoji="1" lang="en-US" altLang="ja-JP" sz="2800" b="1" dirty="0">
              <a:solidFill>
                <a:schemeClr val="tx1"/>
              </a:solidFill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  <a:p>
            <a:endParaRPr kumimoji="1" lang="en-US" altLang="ja-JP" sz="1400" b="1" dirty="0">
              <a:solidFill>
                <a:schemeClr val="tx1"/>
              </a:solidFill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  <a:p>
            <a:r>
              <a:rPr kumimoji="1" lang="en-US" altLang="ja-JP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(2) </a:t>
            </a:r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苦情解決制度が適切に機能して、支援の質の向上に繋がるように、ス</a:t>
            </a:r>
            <a:endParaRPr kumimoji="1" lang="en-US" altLang="ja-JP" sz="2800" b="1" dirty="0">
              <a:solidFill>
                <a:schemeClr val="tx1"/>
              </a:solidFill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  <a:p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　  ピード解決を手順化して利用者へ周知している。</a:t>
            </a:r>
            <a:endParaRPr kumimoji="1" lang="en-US" altLang="ja-JP" sz="2800" b="1" dirty="0">
              <a:solidFill>
                <a:schemeClr val="tx1"/>
              </a:solidFill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  <a:p>
            <a:endParaRPr kumimoji="1" lang="en-US" altLang="ja-JP" sz="2800" b="1" dirty="0">
              <a:solidFill>
                <a:schemeClr val="tx1"/>
              </a:solidFill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  <a:p>
            <a:pPr algn="ctr"/>
            <a:r>
              <a:rPr lang="ja-JP" altLang="en-US" sz="4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コロナ禍で直面した問題</a:t>
            </a:r>
            <a:endParaRPr lang="en-US" altLang="ja-JP" sz="40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  <a:p>
            <a:endParaRPr lang="ja-JP" altLang="en-US" sz="1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  <a:p>
            <a:r>
              <a:rPr kumimoji="1" lang="en-US" altLang="ja-JP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(1) </a:t>
            </a:r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コロナ禍が長期化する中、利用者に我慢を強いるだけでなく、利用者</a:t>
            </a:r>
            <a:endParaRPr kumimoji="1" lang="en-US" altLang="ja-JP" sz="2800" b="1" dirty="0">
              <a:solidFill>
                <a:schemeClr val="tx1"/>
              </a:solidFill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  <a:p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　  の意向を尊重した施設生活の楽しみ、潤いを提供する具体的な取り組</a:t>
            </a:r>
            <a:endParaRPr kumimoji="1" lang="en-US" altLang="ja-JP" sz="2800" b="1" dirty="0">
              <a:solidFill>
                <a:schemeClr val="tx1"/>
              </a:solidFill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  <a:p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 　みは何か。</a:t>
            </a:r>
            <a:endParaRPr kumimoji="1" lang="en-US" altLang="ja-JP" sz="2800" b="1" dirty="0">
              <a:solidFill>
                <a:schemeClr val="tx1"/>
              </a:solidFill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  <a:p>
            <a:endParaRPr kumimoji="1" lang="en-US" altLang="ja-JP" sz="1400" b="1" dirty="0">
              <a:solidFill>
                <a:schemeClr val="tx1"/>
              </a:solidFill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  <a:p>
            <a:r>
              <a:rPr kumimoji="1" lang="en-US" altLang="ja-JP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(2) </a:t>
            </a:r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「利用者権利擁護」「生活困窮者支援」「人材育成」に</a:t>
            </a:r>
            <a:endParaRPr kumimoji="1" lang="en-US" altLang="ja-JP" sz="2800" b="1" dirty="0">
              <a:solidFill>
                <a:schemeClr val="tx1"/>
              </a:solidFill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  <a:p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　  ついて、いかに実践すれば良いかの課題が浮上した。</a:t>
            </a:r>
            <a:endParaRPr kumimoji="1" lang="en-US" altLang="ja-JP" sz="2800" b="1" dirty="0">
              <a:solidFill>
                <a:schemeClr val="tx1"/>
              </a:solidFill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</p:txBody>
      </p:sp>
      <p:pic>
        <p:nvPicPr>
          <p:cNvPr id="3" name="図 2">
            <a:extLst>
              <a:ext uri="{FF2B5EF4-FFF2-40B4-BE49-F238E27FC236}">
                <a16:creationId xmlns:a16="http://schemas.microsoft.com/office/drawing/2014/main" id="{D86F1DB5-645D-A220-C0A9-86C528D14B3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04650" y="5142488"/>
            <a:ext cx="2287349" cy="171551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9732123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正方形/長方形 3"/>
          <p:cNvSpPr/>
          <p:nvPr/>
        </p:nvSpPr>
        <p:spPr>
          <a:xfrm>
            <a:off x="355600" y="254000"/>
            <a:ext cx="11517531" cy="660400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kumimoji="1" lang="en-US" altLang="ja-JP" sz="2800" b="1" dirty="0">
              <a:solidFill>
                <a:schemeClr val="tx1"/>
              </a:solidFill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</p:txBody>
      </p:sp>
      <p:sp>
        <p:nvSpPr>
          <p:cNvPr id="3" name="タイトル 1">
            <a:extLst>
              <a:ext uri="{FF2B5EF4-FFF2-40B4-BE49-F238E27FC236}">
                <a16:creationId xmlns:a16="http://schemas.microsoft.com/office/drawing/2014/main" id="{A2A4328A-1697-B3D2-D96C-57C6ACA032C0}"/>
              </a:ext>
            </a:extLst>
          </p:cNvPr>
          <p:cNvSpPr txBox="1">
            <a:spLocks/>
          </p:cNvSpPr>
          <p:nvPr/>
        </p:nvSpPr>
        <p:spPr>
          <a:xfrm>
            <a:off x="0" y="25399"/>
            <a:ext cx="12191998" cy="698501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kumimoji="1" sz="5400" kern="1200" cap="all" baseline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ja-JP" altLang="en-US" sz="4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今年度の取り組みのねらい</a:t>
            </a:r>
          </a:p>
        </p:txBody>
      </p:sp>
      <p:sp>
        <p:nvSpPr>
          <p:cNvPr id="6" name="テキスト ボックス 5">
            <a:extLst>
              <a:ext uri="{FF2B5EF4-FFF2-40B4-BE49-F238E27FC236}">
                <a16:creationId xmlns:a16="http://schemas.microsoft.com/office/drawing/2014/main" id="{EA2C9B4E-3908-8EB4-6045-64A54B17F1B9}"/>
              </a:ext>
            </a:extLst>
          </p:cNvPr>
          <p:cNvSpPr txBox="1"/>
          <p:nvPr/>
        </p:nvSpPr>
        <p:spPr>
          <a:xfrm>
            <a:off x="0" y="850901"/>
            <a:ext cx="12191999" cy="47397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 algn="just">
              <a:buClr>
                <a:srgbClr val="000000"/>
              </a:buClr>
              <a:buFont typeface="+mj-lt"/>
              <a:buAutoNum type="arabicParenBoth"/>
            </a:pPr>
            <a:r>
              <a:rPr lang="en-US" altLang="ja-JP" sz="2800" b="1" kern="100" dirty="0">
                <a:solidFill>
                  <a:srgbClr val="000000"/>
                </a:solidFill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 </a:t>
            </a:r>
            <a:r>
              <a:rPr lang="ja-JP" altLang="ja-JP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利用者</a:t>
            </a:r>
            <a:r>
              <a:rPr lang="ja-JP" altLang="en-US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自身</a:t>
            </a:r>
            <a:r>
              <a:rPr lang="ja-JP" altLang="ja-JP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が「希望」「生きがい」</a:t>
            </a:r>
            <a:r>
              <a:rPr lang="ja-JP" altLang="en-US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「権利擁護」</a:t>
            </a:r>
            <a:r>
              <a:rPr lang="ja-JP" altLang="en-US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を改めて問い直す。</a:t>
            </a:r>
            <a:endParaRPr lang="en-US" altLang="ja-JP" sz="2800" b="1" kern="100" dirty="0">
              <a:effectLst/>
              <a:latin typeface="HG丸ｺﾞｼｯｸM-PRO" panose="020F0400000000000000" pitchFamily="50" charset="-128"/>
              <a:ea typeface="HG丸ｺﾞｼｯｸM-PRO" panose="020F0400000000000000" pitchFamily="50" charset="-128"/>
              <a:cs typeface="Times New Roman" panose="02020603050405020304" pitchFamily="18" charset="0"/>
            </a:endParaRPr>
          </a:p>
          <a:p>
            <a:pPr lvl="0" algn="just">
              <a:buClr>
                <a:srgbClr val="000000"/>
              </a:buClr>
            </a:pPr>
            <a:endParaRPr lang="ja-JP" altLang="ja-JP" sz="1400" b="1" kern="100" dirty="0">
              <a:noFill/>
              <a:effectLst/>
              <a:latin typeface="HG丸ｺﾞｼｯｸM-PRO" panose="020F0400000000000000" pitchFamily="50" charset="-128"/>
              <a:ea typeface="HG丸ｺﾞｼｯｸM-PRO" panose="020F0400000000000000" pitchFamily="50" charset="-128"/>
              <a:cs typeface="Times New Roman" panose="02020603050405020304" pitchFamily="18" charset="0"/>
            </a:endParaRPr>
          </a:p>
          <a:p>
            <a:pPr lvl="0" algn="just">
              <a:buClr>
                <a:srgbClr val="000000"/>
              </a:buClr>
            </a:pPr>
            <a:r>
              <a:rPr lang="en-US" altLang="ja-JP" sz="2800" b="1" kern="100" dirty="0">
                <a:solidFill>
                  <a:srgbClr val="000000"/>
                </a:solidFill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(2) </a:t>
            </a:r>
            <a:r>
              <a:rPr lang="ja-JP" altLang="ja-JP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安心・安全な「余</a:t>
            </a:r>
            <a:r>
              <a:rPr lang="ja-JP" altLang="en-US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暇活動」</a:t>
            </a:r>
            <a:r>
              <a:rPr lang="ja-JP" altLang="ja-JP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を利用者とともに考える。</a:t>
            </a:r>
            <a:endParaRPr lang="en-US" altLang="ja-JP" sz="2800" b="1" kern="100" dirty="0">
              <a:latin typeface="HG丸ｺﾞｼｯｸM-PRO" panose="020F0400000000000000" pitchFamily="50" charset="-128"/>
              <a:ea typeface="HG丸ｺﾞｼｯｸM-PRO" panose="020F0400000000000000" pitchFamily="50" charset="-128"/>
              <a:cs typeface="Times New Roman" panose="02020603050405020304" pitchFamily="18" charset="0"/>
            </a:endParaRPr>
          </a:p>
          <a:p>
            <a:pPr lvl="0" algn="just">
              <a:buClr>
                <a:srgbClr val="000000"/>
              </a:buClr>
            </a:pPr>
            <a:endParaRPr lang="ja-JP" altLang="ja-JP" sz="1400" b="1" kern="100" dirty="0">
              <a:noFill/>
              <a:effectLst/>
              <a:latin typeface="HG丸ｺﾞｼｯｸM-PRO" panose="020F0400000000000000" pitchFamily="50" charset="-128"/>
              <a:ea typeface="HG丸ｺﾞｼｯｸM-PRO" panose="020F0400000000000000" pitchFamily="50" charset="-128"/>
              <a:cs typeface="Times New Roman" panose="02020603050405020304" pitchFamily="18" charset="0"/>
            </a:endParaRPr>
          </a:p>
          <a:p>
            <a:pPr lvl="0" algn="just">
              <a:buClr>
                <a:srgbClr val="000000"/>
              </a:buClr>
            </a:pPr>
            <a:r>
              <a:rPr lang="en-US" altLang="ja-JP" sz="2800" b="1" kern="100" dirty="0">
                <a:solidFill>
                  <a:srgbClr val="000000"/>
                </a:solidFill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(3) </a:t>
            </a:r>
            <a:r>
              <a:rPr lang="ja-JP" altLang="en-US" sz="2800" b="1" kern="100" dirty="0">
                <a:solidFill>
                  <a:srgbClr val="000000"/>
                </a:solidFill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職員の</a:t>
            </a:r>
            <a:r>
              <a:rPr lang="ja-JP" altLang="en-US" sz="2800" b="1" kern="100" dirty="0">
                <a:solidFill>
                  <a:srgbClr val="000000"/>
                </a:solidFill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人</a:t>
            </a:r>
            <a:r>
              <a:rPr lang="ja-JP" altLang="ja-JP" sz="2800" b="1" kern="100" dirty="0">
                <a:solidFill>
                  <a:srgbClr val="000000"/>
                </a:solidFill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材育成と人材確保の門戸を拡大する。</a:t>
            </a:r>
            <a:endParaRPr lang="en-US" altLang="ja-JP" sz="2800" b="1" kern="100" dirty="0">
              <a:solidFill>
                <a:srgbClr val="000000"/>
              </a:solidFill>
              <a:effectLst/>
              <a:latin typeface="HG丸ｺﾞｼｯｸM-PRO" panose="020F0400000000000000" pitchFamily="50" charset="-128"/>
              <a:ea typeface="HG丸ｺﾞｼｯｸM-PRO" panose="020F0400000000000000" pitchFamily="50" charset="-128"/>
              <a:cs typeface="Times New Roman" panose="02020603050405020304" pitchFamily="18" charset="0"/>
            </a:endParaRPr>
          </a:p>
          <a:p>
            <a:pPr lvl="0" algn="just">
              <a:buClr>
                <a:srgbClr val="000000"/>
              </a:buClr>
            </a:pPr>
            <a:endParaRPr lang="en-US" altLang="ja-JP" sz="2800" b="1" kern="100" dirty="0">
              <a:solidFill>
                <a:srgbClr val="000000"/>
              </a:solidFill>
              <a:effectLst/>
              <a:latin typeface="HG丸ｺﾞｼｯｸM-PRO" panose="020F0400000000000000" pitchFamily="50" charset="-128"/>
              <a:ea typeface="HG丸ｺﾞｼｯｸM-PRO" panose="020F0400000000000000" pitchFamily="50" charset="-128"/>
              <a:cs typeface="Times New Roman" panose="02020603050405020304" pitchFamily="18" charset="0"/>
            </a:endParaRPr>
          </a:p>
          <a:p>
            <a:pPr algn="ctr">
              <a:buClr>
                <a:srgbClr val="000000"/>
              </a:buClr>
            </a:pPr>
            <a:r>
              <a:rPr lang="ja-JP" altLang="en-US" sz="36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期待する効果</a:t>
            </a:r>
            <a:endParaRPr lang="en-US" altLang="ja-JP" sz="36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  <a:p>
            <a:pPr algn="ctr">
              <a:buClr>
                <a:srgbClr val="000000"/>
              </a:buClr>
            </a:pPr>
            <a:endParaRPr lang="en-US" altLang="ja-JP" sz="1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  <a:p>
            <a:pPr marL="342900" lvl="0" indent="-342900" algn="just">
              <a:buFont typeface="+mj-lt"/>
              <a:buAutoNum type="arabicParenBoth"/>
            </a:pPr>
            <a:r>
              <a:rPr lang="en-US" altLang="ja-JP" sz="2800" b="1" kern="100" dirty="0">
                <a:solidFill>
                  <a:srgbClr val="000000"/>
                </a:solidFill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 </a:t>
            </a:r>
            <a:r>
              <a:rPr lang="ja-JP" altLang="ja-JP" sz="2800" b="1" kern="100" dirty="0">
                <a:solidFill>
                  <a:srgbClr val="000000"/>
                </a:solidFill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利用者</a:t>
            </a:r>
            <a:r>
              <a:rPr lang="ja-JP" altLang="en-US" sz="2800" b="1" kern="100" dirty="0">
                <a:solidFill>
                  <a:srgbClr val="000000"/>
                </a:solidFill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が</a:t>
            </a:r>
            <a:r>
              <a:rPr lang="ja-JP" altLang="ja-JP" sz="2800" b="1" kern="100" dirty="0">
                <a:solidFill>
                  <a:srgbClr val="000000"/>
                </a:solidFill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地域生活移行</a:t>
            </a:r>
            <a:r>
              <a:rPr lang="ja-JP" altLang="en-US" sz="2800" b="1" kern="100" dirty="0">
                <a:solidFill>
                  <a:srgbClr val="000000"/>
                </a:solidFill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をする際の</a:t>
            </a:r>
            <a:r>
              <a:rPr lang="ja-JP" altLang="ja-JP" sz="2800" b="1" kern="100" dirty="0">
                <a:solidFill>
                  <a:srgbClr val="000000"/>
                </a:solidFill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自信に</a:t>
            </a:r>
            <a:r>
              <a:rPr lang="ja-JP" altLang="en-US" sz="2800" b="1" kern="100" dirty="0">
                <a:solidFill>
                  <a:srgbClr val="000000"/>
                </a:solidFill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繋がる</a:t>
            </a:r>
            <a:r>
              <a:rPr lang="ja-JP" altLang="ja-JP" sz="2800" b="1" kern="100" dirty="0">
                <a:solidFill>
                  <a:srgbClr val="000000"/>
                </a:solidFill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。</a:t>
            </a:r>
            <a:endParaRPr lang="en-US" altLang="ja-JP" sz="2800" b="1" kern="100" dirty="0">
              <a:solidFill>
                <a:srgbClr val="000000"/>
              </a:solidFill>
              <a:effectLst/>
              <a:latin typeface="HG丸ｺﾞｼｯｸM-PRO" panose="020F0400000000000000" pitchFamily="50" charset="-128"/>
              <a:ea typeface="HG丸ｺﾞｼｯｸM-PRO" panose="020F0400000000000000" pitchFamily="50" charset="-128"/>
              <a:cs typeface="Times New Roman" panose="02020603050405020304" pitchFamily="18" charset="0"/>
            </a:endParaRPr>
          </a:p>
          <a:p>
            <a:pPr lvl="0" algn="just"/>
            <a:endParaRPr lang="ja-JP" altLang="ja-JP" sz="1400" b="1" kern="100" dirty="0">
              <a:effectLst/>
              <a:latin typeface="HG丸ｺﾞｼｯｸM-PRO" panose="020F0400000000000000" pitchFamily="50" charset="-128"/>
              <a:ea typeface="HG丸ｺﾞｼｯｸM-PRO" panose="020F0400000000000000" pitchFamily="50" charset="-128"/>
              <a:cs typeface="Times New Roman" panose="02020603050405020304" pitchFamily="18" charset="0"/>
            </a:endParaRPr>
          </a:p>
          <a:p>
            <a:pPr lvl="0" algn="just"/>
            <a:r>
              <a:rPr lang="en-US" altLang="ja-JP" sz="2800" b="1" kern="100" dirty="0">
                <a:solidFill>
                  <a:srgbClr val="000000"/>
                </a:solidFill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(2) </a:t>
            </a:r>
            <a:r>
              <a:rPr lang="ja-JP" altLang="ja-JP" sz="2800" b="1" kern="100" dirty="0">
                <a:solidFill>
                  <a:srgbClr val="000000"/>
                </a:solidFill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教育機関</a:t>
            </a:r>
            <a:r>
              <a:rPr lang="ja-JP" altLang="en-US" sz="2800" b="1" kern="100" dirty="0">
                <a:solidFill>
                  <a:srgbClr val="000000"/>
                </a:solidFill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への</a:t>
            </a:r>
            <a:r>
              <a:rPr lang="ja-JP" altLang="ja-JP" sz="2800" b="1" kern="100" dirty="0">
                <a:solidFill>
                  <a:srgbClr val="000000"/>
                </a:solidFill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広報活動は、福祉業界の発展</a:t>
            </a:r>
            <a:r>
              <a:rPr lang="ja-JP" altLang="en-US" sz="2800" b="1" kern="100" dirty="0">
                <a:solidFill>
                  <a:srgbClr val="000000"/>
                </a:solidFill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及び</a:t>
            </a:r>
            <a:r>
              <a:rPr lang="ja-JP" altLang="ja-JP" sz="2800" b="1" kern="100" dirty="0">
                <a:solidFill>
                  <a:srgbClr val="000000"/>
                </a:solidFill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職員の資質向上となる。</a:t>
            </a:r>
            <a:endParaRPr lang="en-US" altLang="ja-JP" sz="2800" b="1" kern="100" dirty="0">
              <a:solidFill>
                <a:srgbClr val="000000"/>
              </a:solidFill>
              <a:effectLst/>
              <a:latin typeface="HG丸ｺﾞｼｯｸM-PRO" panose="020F0400000000000000" pitchFamily="50" charset="-128"/>
              <a:ea typeface="HG丸ｺﾞｼｯｸM-PRO" panose="020F0400000000000000" pitchFamily="50" charset="-128"/>
              <a:cs typeface="Times New Roman" panose="02020603050405020304" pitchFamily="18" charset="0"/>
            </a:endParaRPr>
          </a:p>
          <a:p>
            <a:pPr lvl="0" algn="just"/>
            <a:endParaRPr lang="ja-JP" altLang="ja-JP" sz="1400" b="1" kern="100" dirty="0">
              <a:effectLst/>
              <a:latin typeface="HG丸ｺﾞｼｯｸM-PRO" panose="020F0400000000000000" pitchFamily="50" charset="-128"/>
              <a:ea typeface="HG丸ｺﾞｼｯｸM-PRO" panose="020F0400000000000000" pitchFamily="50" charset="-128"/>
              <a:cs typeface="Times New Roman" panose="02020603050405020304" pitchFamily="18" charset="0"/>
            </a:endParaRPr>
          </a:p>
          <a:p>
            <a:r>
              <a:rPr lang="en-US" altLang="ja-JP" sz="2800" b="1" dirty="0">
                <a:solidFill>
                  <a:srgbClr val="000000"/>
                </a:solidFill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(3) </a:t>
            </a:r>
            <a:r>
              <a:rPr lang="ja-JP" altLang="ja-JP" sz="2800" b="1" dirty="0">
                <a:solidFill>
                  <a:srgbClr val="000000"/>
                </a:solidFill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潜在的な生活困窮者の把握と</a:t>
            </a:r>
            <a:r>
              <a:rPr lang="ja-JP" altLang="en-US" sz="2800" b="1" dirty="0">
                <a:solidFill>
                  <a:srgbClr val="000000"/>
                </a:solidFill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支援</a:t>
            </a:r>
            <a:r>
              <a:rPr lang="ja-JP" altLang="en-US" sz="2800" b="1" dirty="0">
                <a:solidFill>
                  <a:srgbClr val="000000"/>
                </a:solidFill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が</a:t>
            </a:r>
            <a:r>
              <a:rPr lang="ja-JP" altLang="en-US" sz="2800" b="1" dirty="0">
                <a:solidFill>
                  <a:srgbClr val="000000"/>
                </a:solidFill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可能となる。</a:t>
            </a:r>
            <a:endParaRPr lang="en-US" altLang="ja-JP" sz="2800" b="1" dirty="0">
              <a:solidFill>
                <a:srgbClr val="000000"/>
              </a:solidFill>
              <a:effectLst/>
              <a:latin typeface="HG丸ｺﾞｼｯｸM-PRO" panose="020F0400000000000000" pitchFamily="50" charset="-128"/>
              <a:ea typeface="HG丸ｺﾞｼｯｸM-PRO" panose="020F0400000000000000" pitchFamily="50" charset="-128"/>
              <a:cs typeface="Times New Roman" panose="02020603050405020304" pitchFamily="18" charset="0"/>
            </a:endParaRPr>
          </a:p>
        </p:txBody>
      </p:sp>
      <p:sp>
        <p:nvSpPr>
          <p:cNvPr id="5" name="正方形/長方形 4">
            <a:extLst>
              <a:ext uri="{FF2B5EF4-FFF2-40B4-BE49-F238E27FC236}">
                <a16:creationId xmlns:a16="http://schemas.microsoft.com/office/drawing/2014/main" id="{46B72A1E-E295-61EA-643B-EE02E621CACB}"/>
              </a:ext>
            </a:extLst>
          </p:cNvPr>
          <p:cNvSpPr/>
          <p:nvPr/>
        </p:nvSpPr>
        <p:spPr>
          <a:xfrm>
            <a:off x="11291207" y="6098721"/>
            <a:ext cx="693964" cy="66947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pic>
        <p:nvPicPr>
          <p:cNvPr id="2" name="図 1">
            <a:extLst>
              <a:ext uri="{FF2B5EF4-FFF2-40B4-BE49-F238E27FC236}">
                <a16:creationId xmlns:a16="http://schemas.microsoft.com/office/drawing/2014/main" id="{1B74EEC3-29D7-2F17-740A-88BB72689CE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19607" y="5153706"/>
            <a:ext cx="2272393" cy="170429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8530490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正方形/長方形 3"/>
          <p:cNvSpPr/>
          <p:nvPr/>
        </p:nvSpPr>
        <p:spPr>
          <a:xfrm>
            <a:off x="355600" y="254000"/>
            <a:ext cx="11517531" cy="660400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kumimoji="1" lang="en-US" altLang="ja-JP" sz="2800" b="1" dirty="0">
              <a:solidFill>
                <a:schemeClr val="tx1"/>
              </a:solidFill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</p:txBody>
      </p:sp>
      <p:pic>
        <p:nvPicPr>
          <p:cNvPr id="2" name="図 1">
            <a:extLst>
              <a:ext uri="{FF2B5EF4-FFF2-40B4-BE49-F238E27FC236}">
                <a16:creationId xmlns:a16="http://schemas.microsoft.com/office/drawing/2014/main" id="{58B6A59B-B723-6D51-8F70-E00B155716F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04650" y="5142488"/>
            <a:ext cx="2287349" cy="171551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タイトル 1">
            <a:extLst>
              <a:ext uri="{FF2B5EF4-FFF2-40B4-BE49-F238E27FC236}">
                <a16:creationId xmlns:a16="http://schemas.microsoft.com/office/drawing/2014/main" id="{A2A4328A-1697-B3D2-D96C-57C6ACA032C0}"/>
              </a:ext>
            </a:extLst>
          </p:cNvPr>
          <p:cNvSpPr txBox="1">
            <a:spLocks/>
          </p:cNvSpPr>
          <p:nvPr/>
        </p:nvSpPr>
        <p:spPr>
          <a:xfrm>
            <a:off x="1383820" y="1"/>
            <a:ext cx="9664504" cy="727512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kumimoji="1" sz="5400" kern="1200" cap="all" baseline="0">
                <a:blipFill>
                  <a:blip r:embed="rId4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ja-JP" altLang="en-US" sz="4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G丸ｺﾞｼｯｸM-PRO" panose="020F0400000000000000" pitchFamily="34" charset="-128"/>
                <a:ea typeface="HG丸ｺﾞｼｯｸM-PRO" panose="020F0400000000000000" pitchFamily="34" charset="-128"/>
              </a:rPr>
              <a:t>具体的な取り組み内容</a:t>
            </a:r>
          </a:p>
        </p:txBody>
      </p:sp>
      <p:sp>
        <p:nvSpPr>
          <p:cNvPr id="6" name="テキスト ボックス 5">
            <a:extLst>
              <a:ext uri="{FF2B5EF4-FFF2-40B4-BE49-F238E27FC236}">
                <a16:creationId xmlns:a16="http://schemas.microsoft.com/office/drawing/2014/main" id="{7C6399F0-2452-94AF-E91C-6232F6D58699}"/>
              </a:ext>
            </a:extLst>
          </p:cNvPr>
          <p:cNvSpPr txBox="1"/>
          <p:nvPr/>
        </p:nvSpPr>
        <p:spPr>
          <a:xfrm>
            <a:off x="1" y="775294"/>
            <a:ext cx="12191998" cy="61247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altLang="ja-JP" sz="2800" b="1" kern="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G丸ｺﾞｼｯｸM-PRO" panose="020F0600000000000000" pitchFamily="50" charset="-128"/>
                <a:ea typeface="游明朝" panose="02020400000000000000" pitchFamily="18" charset="-128"/>
                <a:cs typeface="Times New Roman" panose="02020603050405020304" pitchFamily="18" charset="0"/>
              </a:rPr>
              <a:t>1</a:t>
            </a:r>
            <a:r>
              <a:rPr lang="ja-JP" altLang="ja-JP" sz="2800" b="1" kern="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G丸ｺﾞｼｯｸM-PRO" panose="020F0600000000000000" pitchFamily="50" charset="-128"/>
                <a:ea typeface="HG丸ｺﾞｼｯｸM-PRO" panose="020F0600000000000000" pitchFamily="50" charset="-128"/>
                <a:cs typeface="Times New Roman" panose="02020603050405020304" pitchFamily="18" charset="0"/>
              </a:rPr>
              <a:t>　利用者の権利擁護</a:t>
            </a:r>
            <a:endParaRPr lang="en-US" altLang="ja-JP" sz="2800" b="1" kern="1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G丸ｺﾞｼｯｸM-PRO" panose="020F0600000000000000" pitchFamily="50" charset="-128"/>
              <a:ea typeface="HG丸ｺﾞｼｯｸM-PRO" panose="020F0600000000000000" pitchFamily="50" charset="-128"/>
              <a:cs typeface="Times New Roman" panose="02020603050405020304" pitchFamily="18" charset="0"/>
            </a:endParaRPr>
          </a:p>
          <a:p>
            <a:pPr algn="just"/>
            <a:endParaRPr lang="ja-JP" altLang="ja-JP" sz="1400" b="1" kern="100" dirty="0">
              <a:effectLst/>
              <a:latin typeface="HG丸ｺﾞｼｯｸM-PRO" panose="020F0600000000000000" pitchFamily="50" charset="-128"/>
              <a:ea typeface="HG丸ｺﾞｼｯｸM-PRO" panose="020F0600000000000000" pitchFamily="50" charset="-128"/>
              <a:cs typeface="Times New Roman" panose="02020603050405020304" pitchFamily="18" charset="0"/>
            </a:endParaRPr>
          </a:p>
          <a:p>
            <a:pPr marL="342900" lvl="0" indent="-342900" algn="just">
              <a:buFont typeface="+mj-lt"/>
              <a:buAutoNum type="arabicParenBoth"/>
            </a:pPr>
            <a:r>
              <a:rPr lang="en-US" altLang="ja-JP" sz="2800" b="1" kern="100" dirty="0">
                <a:effectLst/>
                <a:latin typeface="HG丸ｺﾞｼｯｸM-PRO" panose="020F0600000000000000" pitchFamily="50" charset="-128"/>
                <a:ea typeface="HG丸ｺﾞｼｯｸM-PRO" panose="020F0600000000000000" pitchFamily="50" charset="-128"/>
                <a:cs typeface="Times New Roman" panose="02020603050405020304" pitchFamily="18" charset="0"/>
              </a:rPr>
              <a:t> </a:t>
            </a:r>
            <a:r>
              <a:rPr lang="ja-JP" altLang="ja-JP" sz="2800" b="1" kern="100" dirty="0">
                <a:effectLst/>
                <a:latin typeface="HG丸ｺﾞｼｯｸM-PRO" panose="020F0600000000000000" pitchFamily="50" charset="-128"/>
                <a:ea typeface="HG丸ｺﾞｼｯｸM-PRO" panose="020F0600000000000000" pitchFamily="50" charset="-128"/>
                <a:cs typeface="Times New Roman" panose="02020603050405020304" pitchFamily="18" charset="0"/>
              </a:rPr>
              <a:t>令和</a:t>
            </a:r>
            <a:r>
              <a:rPr lang="en-US" altLang="ja-JP" sz="2800" b="1" kern="100" dirty="0">
                <a:effectLst/>
                <a:latin typeface="HG丸ｺﾞｼｯｸM-PRO" panose="020F0600000000000000" pitchFamily="50" charset="-128"/>
                <a:ea typeface="HG丸ｺﾞｼｯｸM-PRO" panose="020F0600000000000000" pitchFamily="50" charset="-128"/>
                <a:cs typeface="Times New Roman" panose="02020603050405020304" pitchFamily="18" charset="0"/>
              </a:rPr>
              <a:t>4</a:t>
            </a:r>
            <a:r>
              <a:rPr lang="ja-JP" altLang="ja-JP" sz="2800" b="1" kern="100" dirty="0">
                <a:effectLst/>
                <a:latin typeface="HG丸ｺﾞｼｯｸM-PRO" panose="020F0600000000000000" pitchFamily="50" charset="-128"/>
                <a:ea typeface="HG丸ｺﾞｼｯｸM-PRO" panose="020F0600000000000000" pitchFamily="50" charset="-128"/>
                <a:cs typeface="Times New Roman" panose="02020603050405020304" pitchFamily="18" charset="0"/>
              </a:rPr>
              <a:t>年度より「苦情解決委員会」を「権利擁護委員会」に名称</a:t>
            </a:r>
            <a:r>
              <a:rPr lang="ja-JP" altLang="en-US" sz="2800" b="1" kern="100" dirty="0">
                <a:latin typeface="HG丸ｺﾞｼｯｸM-PRO" panose="020F0600000000000000" pitchFamily="50" charset="-128"/>
                <a:ea typeface="HG丸ｺﾞｼｯｸM-PRO" panose="020F0600000000000000" pitchFamily="50" charset="-128"/>
                <a:cs typeface="Times New Roman" panose="02020603050405020304" pitchFamily="18" charset="0"/>
              </a:rPr>
              <a:t>変更、</a:t>
            </a:r>
            <a:endParaRPr lang="en-US" altLang="ja-JP" sz="2800" b="1" kern="100" dirty="0">
              <a:effectLst/>
              <a:latin typeface="HG丸ｺﾞｼｯｸM-PRO" panose="020F0600000000000000" pitchFamily="50" charset="-128"/>
              <a:ea typeface="HG丸ｺﾞｼｯｸM-PRO" panose="020F0600000000000000" pitchFamily="50" charset="-128"/>
              <a:cs typeface="Times New Roman" panose="02020603050405020304" pitchFamily="18" charset="0"/>
            </a:endParaRPr>
          </a:p>
          <a:p>
            <a:pPr lvl="0" algn="just"/>
            <a:r>
              <a:rPr lang="en-US" altLang="ja-JP" sz="2800" b="1" kern="100" dirty="0">
                <a:latin typeface="HG丸ｺﾞｼｯｸM-PRO" panose="020F0600000000000000" pitchFamily="50" charset="-128"/>
                <a:ea typeface="HG丸ｺﾞｼｯｸM-PRO" panose="020F0600000000000000" pitchFamily="50" charset="-128"/>
                <a:cs typeface="Times New Roman" panose="02020603050405020304" pitchFamily="18" charset="0"/>
              </a:rPr>
              <a:t>    </a:t>
            </a:r>
            <a:r>
              <a:rPr lang="en-US" altLang="ja-JP" sz="2800" b="1" kern="100" dirty="0">
                <a:effectLst/>
                <a:latin typeface="HG丸ｺﾞｼｯｸM-PRO" panose="020F0600000000000000" pitchFamily="50" charset="-128"/>
                <a:ea typeface="HG丸ｺﾞｼｯｸM-PRO" panose="020F0600000000000000" pitchFamily="50" charset="-128"/>
                <a:cs typeface="Times New Roman" panose="02020603050405020304" pitchFamily="18" charset="0"/>
              </a:rPr>
              <a:t> </a:t>
            </a:r>
            <a:r>
              <a:rPr lang="ja-JP" altLang="ja-JP" sz="2800" b="1" kern="100" dirty="0">
                <a:effectLst/>
                <a:latin typeface="HG丸ｺﾞｼｯｸM-PRO" panose="020F0600000000000000" pitchFamily="50" charset="-128"/>
                <a:ea typeface="HG丸ｺﾞｼｯｸM-PRO" panose="020F0600000000000000" pitchFamily="50" charset="-128"/>
                <a:cs typeface="Times New Roman" panose="02020603050405020304" pitchFamily="18" charset="0"/>
              </a:rPr>
              <a:t>利用者自身の考え・意見・要望</a:t>
            </a:r>
            <a:r>
              <a:rPr lang="ja-JP" altLang="en-US" sz="2800" b="1" kern="100" dirty="0">
                <a:effectLst/>
                <a:latin typeface="HG丸ｺﾞｼｯｸM-PRO" panose="020F0600000000000000" pitchFamily="50" charset="-128"/>
                <a:ea typeface="HG丸ｺﾞｼｯｸM-PRO" panose="020F0600000000000000" pitchFamily="50" charset="-128"/>
                <a:cs typeface="Times New Roman" panose="02020603050405020304" pitchFamily="18" charset="0"/>
              </a:rPr>
              <a:t>が</a:t>
            </a:r>
            <a:r>
              <a:rPr lang="ja-JP" altLang="ja-JP" sz="2800" b="1" kern="100" dirty="0">
                <a:effectLst/>
                <a:latin typeface="HG丸ｺﾞｼｯｸM-PRO" panose="020F0600000000000000" pitchFamily="50" charset="-128"/>
                <a:ea typeface="HG丸ｺﾞｼｯｸM-PRO" panose="020F0600000000000000" pitchFamily="50" charset="-128"/>
                <a:cs typeface="Times New Roman" panose="02020603050405020304" pitchFamily="18" charset="0"/>
              </a:rPr>
              <a:t>発信</a:t>
            </a:r>
            <a:r>
              <a:rPr lang="ja-JP" altLang="en-US" sz="2800" b="1" kern="100" dirty="0">
                <a:effectLst/>
                <a:latin typeface="HG丸ｺﾞｼｯｸM-PRO" panose="020F0600000000000000" pitchFamily="50" charset="-128"/>
                <a:ea typeface="HG丸ｺﾞｼｯｸM-PRO" panose="020F0600000000000000" pitchFamily="50" charset="-128"/>
                <a:cs typeface="Times New Roman" panose="02020603050405020304" pitchFamily="18" charset="0"/>
              </a:rPr>
              <a:t>できる</a:t>
            </a:r>
            <a:r>
              <a:rPr lang="ja-JP" altLang="ja-JP" sz="2800" b="1" kern="100" dirty="0">
                <a:effectLst/>
                <a:latin typeface="HG丸ｺﾞｼｯｸM-PRO" panose="020F0600000000000000" pitchFamily="50" charset="-128"/>
                <a:ea typeface="HG丸ｺﾞｼｯｸM-PRO" panose="020F0600000000000000" pitchFamily="50" charset="-128"/>
                <a:cs typeface="Times New Roman" panose="02020603050405020304" pitchFamily="18" charset="0"/>
              </a:rPr>
              <a:t>「本人会」を設置</a:t>
            </a:r>
            <a:r>
              <a:rPr lang="ja-JP" altLang="en-US" sz="2800" b="1" kern="100" dirty="0">
                <a:effectLst/>
                <a:latin typeface="HG丸ｺﾞｼｯｸM-PRO" panose="020F0600000000000000" pitchFamily="50" charset="-128"/>
                <a:ea typeface="HG丸ｺﾞｼｯｸM-PRO" panose="020F0600000000000000" pitchFamily="50" charset="-128"/>
                <a:cs typeface="Times New Roman" panose="02020603050405020304" pitchFamily="18" charset="0"/>
              </a:rPr>
              <a:t>した。</a:t>
            </a:r>
            <a:endParaRPr lang="en-US" altLang="ja-JP" sz="2800" b="1" kern="100" dirty="0">
              <a:effectLst/>
              <a:latin typeface="HG丸ｺﾞｼｯｸM-PRO" panose="020F0600000000000000" pitchFamily="50" charset="-128"/>
              <a:ea typeface="HG丸ｺﾞｼｯｸM-PRO" panose="020F0600000000000000" pitchFamily="50" charset="-128"/>
              <a:cs typeface="Times New Roman" panose="02020603050405020304" pitchFamily="18" charset="0"/>
            </a:endParaRPr>
          </a:p>
          <a:p>
            <a:pPr lvl="0" algn="just"/>
            <a:r>
              <a:rPr lang="ja-JP" altLang="en-US" sz="2800" b="1" kern="100" dirty="0">
                <a:latin typeface="HG丸ｺﾞｼｯｸM-PRO" panose="020F0600000000000000" pitchFamily="50" charset="-128"/>
                <a:ea typeface="HG丸ｺﾞｼｯｸM-PRO" panose="020F0600000000000000" pitchFamily="50" charset="-128"/>
                <a:cs typeface="Times New Roman" panose="02020603050405020304" pitchFamily="18" charset="0"/>
              </a:rPr>
              <a:t>　  本人会は現在</a:t>
            </a:r>
            <a:r>
              <a:rPr lang="en-US" altLang="ja-JP" sz="2800" b="1" kern="100" dirty="0">
                <a:latin typeface="HG丸ｺﾞｼｯｸM-PRO" panose="020F0600000000000000" pitchFamily="50" charset="-128"/>
                <a:ea typeface="HG丸ｺﾞｼｯｸM-PRO" panose="020F0600000000000000" pitchFamily="50" charset="-128"/>
                <a:cs typeface="Times New Roman" panose="02020603050405020304" pitchFamily="18" charset="0"/>
              </a:rPr>
              <a:t>7</a:t>
            </a:r>
            <a:r>
              <a:rPr lang="ja-JP" altLang="en-US" sz="2800" b="1" kern="100" dirty="0">
                <a:latin typeface="HG丸ｺﾞｼｯｸM-PRO" panose="020F0600000000000000" pitchFamily="50" charset="-128"/>
                <a:ea typeface="HG丸ｺﾞｼｯｸM-PRO" panose="020F0600000000000000" pitchFamily="50" charset="-128"/>
                <a:cs typeface="Times New Roman" panose="02020603050405020304" pitchFamily="18" charset="0"/>
              </a:rPr>
              <a:t>名であり、参加し易い工夫が必要である。</a:t>
            </a:r>
            <a:endParaRPr lang="en-US" altLang="ja-JP" sz="2800" b="1" kern="100" dirty="0">
              <a:latin typeface="HG丸ｺﾞｼｯｸM-PRO" panose="020F0600000000000000" pitchFamily="50" charset="-128"/>
              <a:ea typeface="HG丸ｺﾞｼｯｸM-PRO" panose="020F0600000000000000" pitchFamily="50" charset="-128"/>
              <a:cs typeface="Times New Roman" panose="02020603050405020304" pitchFamily="18" charset="0"/>
            </a:endParaRPr>
          </a:p>
          <a:p>
            <a:pPr lvl="0" algn="just"/>
            <a:endParaRPr lang="en-US" altLang="ja-JP" sz="1400" b="1" kern="100" dirty="0">
              <a:effectLst/>
              <a:latin typeface="HG丸ｺﾞｼｯｸM-PRO" panose="020F0600000000000000" pitchFamily="50" charset="-128"/>
              <a:ea typeface="HG丸ｺﾞｼｯｸM-PRO" panose="020F0600000000000000" pitchFamily="50" charset="-128"/>
              <a:cs typeface="Times New Roman" panose="02020603050405020304" pitchFamily="18" charset="0"/>
            </a:endParaRPr>
          </a:p>
          <a:p>
            <a:r>
              <a:rPr lang="en-US" altLang="ja-JP" sz="2800" b="1" kern="100" dirty="0">
                <a:effectLst/>
                <a:latin typeface="HG丸ｺﾞｼｯｸM-PRO" panose="020F0600000000000000" pitchFamily="50" charset="-128"/>
                <a:ea typeface="HG丸ｺﾞｼｯｸM-PRO" panose="020F0600000000000000" pitchFamily="50" charset="-128"/>
                <a:cs typeface="Times New Roman" panose="02020603050405020304" pitchFamily="18" charset="0"/>
              </a:rPr>
              <a:t>(2) </a:t>
            </a:r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利用者と職員が、</a:t>
            </a:r>
            <a:r>
              <a:rPr kumimoji="1" lang="en-US" altLang="ja-JP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ONE TEAM</a:t>
            </a:r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で「より良い施設づくり」の参加を目</a:t>
            </a:r>
            <a:endParaRPr kumimoji="1" lang="en-US" altLang="ja-JP" sz="2800" b="1" dirty="0">
              <a:solidFill>
                <a:schemeClr val="tx1"/>
              </a:solidFill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  <a:p>
            <a:r>
              <a:rPr kumimoji="1" lang="ja-JP" altLang="en-US" sz="2800" b="1" dirty="0"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　  </a:t>
            </a:r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的</a:t>
            </a:r>
            <a:r>
              <a:rPr kumimoji="1" lang="ja-JP" altLang="en-US" sz="2800" b="1" dirty="0"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とした</a:t>
            </a:r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。</a:t>
            </a:r>
            <a:endParaRPr kumimoji="1" lang="en-US" altLang="ja-JP" sz="2800" b="1" dirty="0">
              <a:solidFill>
                <a:schemeClr val="tx1"/>
              </a:solidFill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  <a:p>
            <a:endParaRPr kumimoji="1" lang="en-US" altLang="ja-JP" sz="2800" b="1" dirty="0">
              <a:solidFill>
                <a:schemeClr val="tx1"/>
              </a:solidFill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  <a:p>
            <a:pPr lvl="0" algn="just"/>
            <a:endParaRPr lang="en-US" altLang="ja-JP" sz="2800" b="1" kern="100" dirty="0">
              <a:effectLst/>
              <a:latin typeface="HG丸ｺﾞｼｯｸM-PRO" panose="020F0600000000000000" pitchFamily="50" charset="-128"/>
              <a:ea typeface="HG丸ｺﾞｼｯｸM-PRO" panose="020F0600000000000000" pitchFamily="50" charset="-128"/>
              <a:cs typeface="Times New Roman" panose="02020603050405020304" pitchFamily="18" charset="0"/>
            </a:endParaRPr>
          </a:p>
          <a:p>
            <a:pPr lvl="0" algn="just"/>
            <a:endParaRPr lang="en-US" altLang="ja-JP" sz="2800" b="1" kern="100" dirty="0">
              <a:latin typeface="HG丸ｺﾞｼｯｸM-PRO" panose="020F0600000000000000" pitchFamily="50" charset="-128"/>
              <a:ea typeface="HG丸ｺﾞｼｯｸM-PRO" panose="020F0600000000000000" pitchFamily="50" charset="-128"/>
              <a:cs typeface="Times New Roman" panose="02020603050405020304" pitchFamily="18" charset="0"/>
            </a:endParaRPr>
          </a:p>
          <a:p>
            <a:pPr lvl="0" algn="just"/>
            <a:endParaRPr lang="en-US" altLang="ja-JP" sz="2800" b="1" kern="100" dirty="0">
              <a:effectLst/>
              <a:latin typeface="HG丸ｺﾞｼｯｸM-PRO" panose="020F0600000000000000" pitchFamily="50" charset="-128"/>
              <a:ea typeface="HG丸ｺﾞｼｯｸM-PRO" panose="020F0600000000000000" pitchFamily="50" charset="-128"/>
              <a:cs typeface="Times New Roman" panose="02020603050405020304" pitchFamily="18" charset="0"/>
            </a:endParaRPr>
          </a:p>
          <a:p>
            <a:pPr lvl="0" algn="just"/>
            <a:endParaRPr lang="en-US" altLang="ja-JP" sz="2800" b="1" kern="100" dirty="0">
              <a:latin typeface="HG丸ｺﾞｼｯｸM-PRO" panose="020F0600000000000000" pitchFamily="50" charset="-128"/>
              <a:ea typeface="HG丸ｺﾞｼｯｸM-PRO" panose="020F0600000000000000" pitchFamily="50" charset="-128"/>
              <a:cs typeface="Times New Roman" panose="02020603050405020304" pitchFamily="18" charset="0"/>
            </a:endParaRPr>
          </a:p>
          <a:p>
            <a:pPr lvl="0" algn="just"/>
            <a:endParaRPr lang="en-US" altLang="ja-JP" sz="2800" b="1" kern="100" dirty="0">
              <a:effectLst/>
              <a:latin typeface="HG丸ｺﾞｼｯｸM-PRO" panose="020F0600000000000000" pitchFamily="50" charset="-128"/>
              <a:ea typeface="HG丸ｺﾞｼｯｸM-PRO" panose="020F0600000000000000" pitchFamily="50" charset="-128"/>
              <a:cs typeface="Times New Roman" panose="02020603050405020304" pitchFamily="18" charset="0"/>
            </a:endParaRPr>
          </a:p>
          <a:p>
            <a:pPr lvl="0" algn="just"/>
            <a:endParaRPr lang="en-US" altLang="ja-JP" sz="2800" b="1" kern="100" dirty="0">
              <a:latin typeface="HG丸ｺﾞｼｯｸM-PRO" panose="020F0600000000000000" pitchFamily="50" charset="-128"/>
              <a:ea typeface="HG丸ｺﾞｼｯｸM-PRO" panose="020F0600000000000000" pitchFamily="50" charset="-128"/>
              <a:cs typeface="Times New Roman" panose="02020603050405020304" pitchFamily="18" charset="0"/>
            </a:endParaRPr>
          </a:p>
        </p:txBody>
      </p:sp>
      <p:sp>
        <p:nvSpPr>
          <p:cNvPr id="5" name="正方形/長方形 4">
            <a:extLst>
              <a:ext uri="{FF2B5EF4-FFF2-40B4-BE49-F238E27FC236}">
                <a16:creationId xmlns:a16="http://schemas.microsoft.com/office/drawing/2014/main" id="{0132CCDA-C7BF-F505-0442-DC319420E476}"/>
              </a:ext>
            </a:extLst>
          </p:cNvPr>
          <p:cNvSpPr/>
          <p:nvPr/>
        </p:nvSpPr>
        <p:spPr>
          <a:xfrm>
            <a:off x="3861161" y="4188577"/>
            <a:ext cx="2802801" cy="8168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ja-JP" alt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苦情・要望</a:t>
            </a:r>
          </a:p>
        </p:txBody>
      </p:sp>
      <p:cxnSp>
        <p:nvCxnSpPr>
          <p:cNvPr id="7" name="直線コネクタ 6">
            <a:extLst>
              <a:ext uri="{FF2B5EF4-FFF2-40B4-BE49-F238E27FC236}">
                <a16:creationId xmlns:a16="http://schemas.microsoft.com/office/drawing/2014/main" id="{45A445CF-C0D9-DFC8-623E-A51FED4EC9DC}"/>
              </a:ext>
            </a:extLst>
          </p:cNvPr>
          <p:cNvCxnSpPr>
            <a:cxnSpLocks/>
          </p:cNvCxnSpPr>
          <p:nvPr/>
        </p:nvCxnSpPr>
        <p:spPr>
          <a:xfrm>
            <a:off x="1403460" y="5318414"/>
            <a:ext cx="7399233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正方形/長方形 7">
            <a:extLst>
              <a:ext uri="{FF2B5EF4-FFF2-40B4-BE49-F238E27FC236}">
                <a16:creationId xmlns:a16="http://schemas.microsoft.com/office/drawing/2014/main" id="{83EC9706-249E-6AF6-24FB-A8A15EF61A11}"/>
              </a:ext>
            </a:extLst>
          </p:cNvPr>
          <p:cNvSpPr/>
          <p:nvPr/>
        </p:nvSpPr>
        <p:spPr>
          <a:xfrm>
            <a:off x="469180" y="5818742"/>
            <a:ext cx="1721956" cy="81686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ja-JP" alt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意見箱</a:t>
            </a:r>
          </a:p>
        </p:txBody>
      </p:sp>
      <p:sp>
        <p:nvSpPr>
          <p:cNvPr id="9" name="正方形/長方形 8">
            <a:extLst>
              <a:ext uri="{FF2B5EF4-FFF2-40B4-BE49-F238E27FC236}">
                <a16:creationId xmlns:a16="http://schemas.microsoft.com/office/drawing/2014/main" id="{EBEF084A-08FC-B2BC-3985-AEC0A4031AB1}"/>
              </a:ext>
            </a:extLst>
          </p:cNvPr>
          <p:cNvSpPr/>
          <p:nvPr/>
        </p:nvSpPr>
        <p:spPr>
          <a:xfrm>
            <a:off x="2491987" y="5810451"/>
            <a:ext cx="2475524" cy="81686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ja-JP" alt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苦情解決委員</a:t>
            </a:r>
          </a:p>
        </p:txBody>
      </p:sp>
      <p:sp>
        <p:nvSpPr>
          <p:cNvPr id="10" name="正方形/長方形 9">
            <a:extLst>
              <a:ext uri="{FF2B5EF4-FFF2-40B4-BE49-F238E27FC236}">
                <a16:creationId xmlns:a16="http://schemas.microsoft.com/office/drawing/2014/main" id="{59A5DE54-E042-9ACB-A21C-C59365257C29}"/>
              </a:ext>
            </a:extLst>
          </p:cNvPr>
          <p:cNvSpPr/>
          <p:nvPr/>
        </p:nvSpPr>
        <p:spPr>
          <a:xfrm>
            <a:off x="5268361" y="5810451"/>
            <a:ext cx="2376941" cy="81686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ja-JP" alt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オンブズマン</a:t>
            </a:r>
          </a:p>
        </p:txBody>
      </p:sp>
      <p:sp>
        <p:nvSpPr>
          <p:cNvPr id="11" name="正方形/長方形 10">
            <a:extLst>
              <a:ext uri="{FF2B5EF4-FFF2-40B4-BE49-F238E27FC236}">
                <a16:creationId xmlns:a16="http://schemas.microsoft.com/office/drawing/2014/main" id="{8DAAA104-BD5A-9E7E-B056-62C5CE9A4DE1}"/>
              </a:ext>
            </a:extLst>
          </p:cNvPr>
          <p:cNvSpPr/>
          <p:nvPr/>
        </p:nvSpPr>
        <p:spPr>
          <a:xfrm>
            <a:off x="7946203" y="5818742"/>
            <a:ext cx="1720423" cy="8168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ja-JP" altLang="en-US" sz="28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本人会</a:t>
            </a:r>
          </a:p>
        </p:txBody>
      </p:sp>
      <p:cxnSp>
        <p:nvCxnSpPr>
          <p:cNvPr id="15" name="直線コネクタ 14">
            <a:extLst>
              <a:ext uri="{FF2B5EF4-FFF2-40B4-BE49-F238E27FC236}">
                <a16:creationId xmlns:a16="http://schemas.microsoft.com/office/drawing/2014/main" id="{3C67131F-F002-7D75-9759-8F7321B0C45B}"/>
              </a:ext>
            </a:extLst>
          </p:cNvPr>
          <p:cNvCxnSpPr>
            <a:cxnSpLocks/>
          </p:cNvCxnSpPr>
          <p:nvPr/>
        </p:nvCxnSpPr>
        <p:spPr>
          <a:xfrm>
            <a:off x="8802693" y="5349245"/>
            <a:ext cx="0" cy="492037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線コネクタ 15">
            <a:extLst>
              <a:ext uri="{FF2B5EF4-FFF2-40B4-BE49-F238E27FC236}">
                <a16:creationId xmlns:a16="http://schemas.microsoft.com/office/drawing/2014/main" id="{B2EBC993-150F-720C-E16E-5F0CC2CC15A1}"/>
              </a:ext>
            </a:extLst>
          </p:cNvPr>
          <p:cNvCxnSpPr>
            <a:cxnSpLocks/>
          </p:cNvCxnSpPr>
          <p:nvPr/>
        </p:nvCxnSpPr>
        <p:spPr>
          <a:xfrm>
            <a:off x="6436663" y="5332557"/>
            <a:ext cx="0" cy="508725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線コネクタ 16">
            <a:extLst>
              <a:ext uri="{FF2B5EF4-FFF2-40B4-BE49-F238E27FC236}">
                <a16:creationId xmlns:a16="http://schemas.microsoft.com/office/drawing/2014/main" id="{13DAA785-F172-7FBB-7ED6-31D8FE40300A}"/>
              </a:ext>
            </a:extLst>
          </p:cNvPr>
          <p:cNvCxnSpPr>
            <a:cxnSpLocks/>
          </p:cNvCxnSpPr>
          <p:nvPr/>
        </p:nvCxnSpPr>
        <p:spPr>
          <a:xfrm>
            <a:off x="1437960" y="5332557"/>
            <a:ext cx="0" cy="477894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直線コネクタ 17">
            <a:extLst>
              <a:ext uri="{FF2B5EF4-FFF2-40B4-BE49-F238E27FC236}">
                <a16:creationId xmlns:a16="http://schemas.microsoft.com/office/drawing/2014/main" id="{17FB83C9-DE82-6FA9-76E0-5E0608D90B2C}"/>
              </a:ext>
            </a:extLst>
          </p:cNvPr>
          <p:cNvCxnSpPr>
            <a:cxnSpLocks/>
          </p:cNvCxnSpPr>
          <p:nvPr/>
        </p:nvCxnSpPr>
        <p:spPr>
          <a:xfrm>
            <a:off x="3861161" y="5332557"/>
            <a:ext cx="1" cy="508725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直線コネクタ 21">
            <a:extLst>
              <a:ext uri="{FF2B5EF4-FFF2-40B4-BE49-F238E27FC236}">
                <a16:creationId xmlns:a16="http://schemas.microsoft.com/office/drawing/2014/main" id="{3757E293-4B9F-8AA9-F952-1EDDAAD35D15}"/>
              </a:ext>
            </a:extLst>
          </p:cNvPr>
          <p:cNvCxnSpPr>
            <a:cxnSpLocks/>
          </p:cNvCxnSpPr>
          <p:nvPr/>
        </p:nvCxnSpPr>
        <p:spPr>
          <a:xfrm>
            <a:off x="5268361" y="4914900"/>
            <a:ext cx="0" cy="403514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タイトル 1">
            <a:extLst>
              <a:ext uri="{FF2B5EF4-FFF2-40B4-BE49-F238E27FC236}">
                <a16:creationId xmlns:a16="http://schemas.microsoft.com/office/drawing/2014/main" id="{D7C36827-1D30-FFB5-061B-019753EA5DC0}"/>
              </a:ext>
            </a:extLst>
          </p:cNvPr>
          <p:cNvSpPr txBox="1">
            <a:spLocks/>
          </p:cNvSpPr>
          <p:nvPr/>
        </p:nvSpPr>
        <p:spPr>
          <a:xfrm>
            <a:off x="1403460" y="1"/>
            <a:ext cx="9664504" cy="775294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kumimoji="1" sz="5400" kern="1200" cap="all" baseline="0">
                <a:blipFill>
                  <a:blip r:embed="rId4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ja-JP" altLang="en-US" sz="40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　　　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1726146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正方形/長方形 2">
            <a:extLst>
              <a:ext uri="{FF2B5EF4-FFF2-40B4-BE49-F238E27FC236}">
                <a16:creationId xmlns:a16="http://schemas.microsoft.com/office/drawing/2014/main" id="{A1C7EC9F-2580-3A16-DA35-0ED7B45C855D}"/>
              </a:ext>
            </a:extLst>
          </p:cNvPr>
          <p:cNvSpPr/>
          <p:nvPr/>
        </p:nvSpPr>
        <p:spPr>
          <a:xfrm>
            <a:off x="2524502" y="0"/>
            <a:ext cx="6727179" cy="60157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ja-JP" altLang="en-US" sz="4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「本人会」意見と解決策</a:t>
            </a:r>
          </a:p>
        </p:txBody>
      </p:sp>
      <p:sp>
        <p:nvSpPr>
          <p:cNvPr id="4" name="正方形/長方形 3">
            <a:extLst>
              <a:ext uri="{FF2B5EF4-FFF2-40B4-BE49-F238E27FC236}">
                <a16:creationId xmlns:a16="http://schemas.microsoft.com/office/drawing/2014/main" id="{2A3CC7E6-D964-5AB9-3D43-ECE56CFC0F7C}"/>
              </a:ext>
            </a:extLst>
          </p:cNvPr>
          <p:cNvSpPr/>
          <p:nvPr/>
        </p:nvSpPr>
        <p:spPr>
          <a:xfrm>
            <a:off x="-1" y="184151"/>
            <a:ext cx="12191999" cy="64896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en-US" altLang="ja-JP" sz="2000" b="1" dirty="0"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  <a:p>
            <a:r>
              <a:rPr kumimoji="1" lang="en-US" altLang="ja-JP" sz="28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(3) </a:t>
            </a:r>
            <a:r>
              <a:rPr kumimoji="1" lang="ja-JP" altLang="en-US" sz="28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利用者の意見</a:t>
            </a:r>
            <a:endParaRPr kumimoji="1" lang="en-US" altLang="ja-JP" sz="2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  <a:p>
            <a:endParaRPr kumimoji="1" lang="en-US" altLang="ja-JP" sz="1400" b="1" dirty="0">
              <a:solidFill>
                <a:schemeClr val="tx1"/>
              </a:solidFill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  <a:p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・コロナ感染予防のため買い物は平日のみ、作業参加の利用者は作業を休</a:t>
            </a:r>
            <a:endParaRPr kumimoji="1" lang="en-US" altLang="ja-JP" sz="2800" b="1" dirty="0">
              <a:solidFill>
                <a:schemeClr val="tx1"/>
              </a:solidFill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  <a:p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　んで買い物に行く　⇒　作業を休んだ分だけ工賃が減る。</a:t>
            </a:r>
            <a:endParaRPr kumimoji="1" lang="en-US" altLang="ja-JP" sz="2800" b="1" dirty="0">
              <a:solidFill>
                <a:schemeClr val="tx1"/>
              </a:solidFill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  <a:p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・利用者自身が作業を休むことに、マイナスのイメージを持っている。</a:t>
            </a:r>
            <a:endParaRPr kumimoji="1" lang="en-US" altLang="ja-JP" sz="2800" b="1" dirty="0">
              <a:solidFill>
                <a:schemeClr val="tx1"/>
              </a:solidFill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  <a:p>
            <a:endParaRPr kumimoji="1" lang="en-US" altLang="ja-JP" sz="2800" b="1" dirty="0">
              <a:solidFill>
                <a:schemeClr val="tx1"/>
              </a:solidFill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  <a:p>
            <a:r>
              <a:rPr kumimoji="1" lang="en-US" altLang="ja-JP" sz="28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(4) </a:t>
            </a:r>
            <a:r>
              <a:rPr kumimoji="1" lang="ja-JP" altLang="en-US" sz="28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年次有給休暇制度の導入</a:t>
            </a:r>
            <a:endParaRPr kumimoji="1" lang="en-US" altLang="ja-JP" sz="2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  <a:p>
            <a:endParaRPr kumimoji="1" lang="en-US" altLang="ja-JP" sz="1400" b="1" dirty="0">
              <a:solidFill>
                <a:schemeClr val="tx1"/>
              </a:solidFill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  <a:p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・付与日数：月</a:t>
            </a:r>
            <a:r>
              <a:rPr kumimoji="1" lang="en-US" altLang="ja-JP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1</a:t>
            </a:r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日、年間</a:t>
            </a:r>
            <a:r>
              <a:rPr kumimoji="1" lang="en-US" altLang="ja-JP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12</a:t>
            </a:r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日間とする。（時間休取得も可能）</a:t>
            </a:r>
            <a:endParaRPr kumimoji="1" lang="en-US" altLang="ja-JP" sz="2800" b="1" dirty="0">
              <a:solidFill>
                <a:schemeClr val="tx1"/>
              </a:solidFill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  <a:p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・条　件   ：買い物・体調不良・リフレッシュ休暇など</a:t>
            </a:r>
            <a:endParaRPr kumimoji="1" lang="en-US" altLang="ja-JP" sz="2800" b="1" dirty="0">
              <a:solidFill>
                <a:schemeClr val="tx1"/>
              </a:solidFill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  <a:p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・申請方法：受注作業の納期があるため、前週迄の事前申請とする。</a:t>
            </a:r>
            <a:endParaRPr kumimoji="1" lang="en-US" altLang="ja-JP" sz="1400" b="1" dirty="0">
              <a:solidFill>
                <a:schemeClr val="tx1"/>
              </a:solidFill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  <a:p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・導入効果：地域生活移行などで就労した際、効果的な有給</a:t>
            </a:r>
            <a:endParaRPr kumimoji="1" lang="en-US" altLang="ja-JP" sz="2800" b="1" dirty="0">
              <a:solidFill>
                <a:schemeClr val="tx1"/>
              </a:solidFill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  <a:p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　  　　　　 休暇の取得により、生活の潤い・ゆとり・感染</a:t>
            </a:r>
            <a:endParaRPr kumimoji="1" lang="en-US" altLang="ja-JP" sz="2800" b="1" dirty="0">
              <a:solidFill>
                <a:schemeClr val="tx1"/>
              </a:solidFill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  <a:p>
            <a:r>
              <a:rPr kumimoji="1" lang="ja-JP" altLang="en-US" sz="2800" b="1" dirty="0">
                <a:solidFill>
                  <a:schemeClr val="tx1"/>
                </a:solidFill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　　　　　　リスクの回避などに繋がる。</a:t>
            </a:r>
            <a:endParaRPr kumimoji="1" lang="en-US" altLang="ja-JP" sz="2800" dirty="0">
              <a:solidFill>
                <a:schemeClr val="tx1"/>
              </a:solidFill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</p:txBody>
      </p:sp>
      <p:pic>
        <p:nvPicPr>
          <p:cNvPr id="2" name="図 1">
            <a:extLst>
              <a:ext uri="{FF2B5EF4-FFF2-40B4-BE49-F238E27FC236}">
                <a16:creationId xmlns:a16="http://schemas.microsoft.com/office/drawing/2014/main" id="{3DF87F2C-8991-0253-BC02-19B5F00B96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9320" y="5318490"/>
            <a:ext cx="2052679" cy="153950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5" name="図 4">
            <a:extLst>
              <a:ext uri="{FF2B5EF4-FFF2-40B4-BE49-F238E27FC236}">
                <a16:creationId xmlns:a16="http://schemas.microsoft.com/office/drawing/2014/main" id="{8C8EFB24-348F-D24A-FFBD-B476BB85672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9321" y="5318491"/>
            <a:ext cx="2052679" cy="153950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1076211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正方形/長方形 3"/>
          <p:cNvSpPr/>
          <p:nvPr/>
        </p:nvSpPr>
        <p:spPr>
          <a:xfrm>
            <a:off x="355600" y="254000"/>
            <a:ext cx="11517531" cy="660400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kumimoji="1" lang="en-US" altLang="ja-JP" sz="2800" b="1" dirty="0">
              <a:solidFill>
                <a:schemeClr val="tx1"/>
              </a:solidFill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</p:txBody>
      </p:sp>
      <p:pic>
        <p:nvPicPr>
          <p:cNvPr id="2" name="図 1">
            <a:extLst>
              <a:ext uri="{FF2B5EF4-FFF2-40B4-BE49-F238E27FC236}">
                <a16:creationId xmlns:a16="http://schemas.microsoft.com/office/drawing/2014/main" id="{58B6A59B-B723-6D51-8F70-E00B155716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04650" y="5142488"/>
            <a:ext cx="2287349" cy="171551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6" name="テキスト ボックス 5">
            <a:extLst>
              <a:ext uri="{FF2B5EF4-FFF2-40B4-BE49-F238E27FC236}">
                <a16:creationId xmlns:a16="http://schemas.microsoft.com/office/drawing/2014/main" id="{7C6399F0-2452-94AF-E91C-6232F6D58699}"/>
              </a:ext>
            </a:extLst>
          </p:cNvPr>
          <p:cNvSpPr txBox="1"/>
          <p:nvPr/>
        </p:nvSpPr>
        <p:spPr>
          <a:xfrm>
            <a:off x="0" y="914399"/>
            <a:ext cx="12191999" cy="41857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just"/>
            <a:r>
              <a:rPr lang="en-US" altLang="ja-JP" sz="2800" b="1" kern="100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2</a:t>
            </a:r>
            <a:r>
              <a:rPr lang="ja-JP" altLang="en-US" sz="2800" b="1" kern="100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　目標は利用者のコロナゼロ</a:t>
            </a:r>
            <a:endParaRPr lang="en-US" altLang="ja-JP" sz="2800" b="1" kern="100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G丸ｺﾞｼｯｸM-PRO" panose="020F0400000000000000" pitchFamily="50" charset="-128"/>
              <a:ea typeface="HG丸ｺﾞｼｯｸM-PRO" panose="020F0400000000000000" pitchFamily="50" charset="-128"/>
              <a:cs typeface="Times New Roman" panose="02020603050405020304" pitchFamily="18" charset="0"/>
            </a:endParaRPr>
          </a:p>
          <a:p>
            <a:pPr lvl="0" algn="just"/>
            <a:endParaRPr lang="en-US" altLang="ja-JP" sz="1400" b="1" kern="100" dirty="0">
              <a:solidFill>
                <a:srgbClr val="000000"/>
              </a:solidFill>
              <a:latin typeface="HG丸ｺﾞｼｯｸM-PRO" panose="020F0400000000000000" pitchFamily="50" charset="-128"/>
              <a:ea typeface="HG丸ｺﾞｼｯｸM-PRO" panose="020F0400000000000000" pitchFamily="50" charset="-128"/>
              <a:cs typeface="Times New Roman" panose="02020603050405020304" pitchFamily="18" charset="0"/>
            </a:endParaRPr>
          </a:p>
          <a:p>
            <a:pPr marL="342900" lvl="0" indent="-342900" algn="just">
              <a:buFont typeface="+mj-lt"/>
              <a:buAutoNum type="arabicParenBoth"/>
            </a:pPr>
            <a:r>
              <a:rPr lang="en-US" altLang="ja-JP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 </a:t>
            </a:r>
            <a:r>
              <a:rPr lang="ja-JP" altLang="ja-JP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利用者のコロナワクチン</a:t>
            </a:r>
            <a:r>
              <a:rPr lang="en-US" altLang="ja-JP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4</a:t>
            </a:r>
            <a:r>
              <a:rPr lang="ja-JP" altLang="en-US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回接種</a:t>
            </a:r>
            <a:r>
              <a:rPr lang="ja-JP" altLang="en-US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者は約</a:t>
            </a:r>
            <a:r>
              <a:rPr lang="en-US" altLang="ja-JP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90</a:t>
            </a:r>
            <a:r>
              <a:rPr lang="ja-JP" altLang="en-US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％である。</a:t>
            </a:r>
            <a:r>
              <a:rPr lang="en-US" altLang="ja-JP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4</a:t>
            </a:r>
            <a:r>
              <a:rPr lang="ja-JP" altLang="ja-JP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回目</a:t>
            </a:r>
            <a:r>
              <a:rPr lang="ja-JP" altLang="en-US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の接種は、</a:t>
            </a:r>
            <a:endParaRPr lang="en-US" altLang="ja-JP" sz="2800" b="1" kern="100" dirty="0">
              <a:effectLst/>
              <a:latin typeface="HG丸ｺﾞｼｯｸM-PRO" panose="020F0400000000000000" pitchFamily="50" charset="-128"/>
              <a:ea typeface="HG丸ｺﾞｼｯｸM-PRO" panose="020F0400000000000000" pitchFamily="50" charset="-128"/>
              <a:cs typeface="Times New Roman" panose="02020603050405020304" pitchFamily="18" charset="0"/>
            </a:endParaRPr>
          </a:p>
          <a:p>
            <a:pPr lvl="0" algn="just"/>
            <a:r>
              <a:rPr lang="ja-JP" altLang="en-US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　  </a:t>
            </a:r>
            <a:r>
              <a:rPr lang="ja-JP" altLang="ja-JP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東京都の移動ワクチン接種バスを</a:t>
            </a:r>
            <a:r>
              <a:rPr lang="ja-JP" altLang="en-US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活用した。</a:t>
            </a:r>
            <a:endParaRPr lang="en-US" altLang="ja-JP" sz="2800" b="1" kern="100" dirty="0">
              <a:latin typeface="HG丸ｺﾞｼｯｸM-PRO" panose="020F0400000000000000" pitchFamily="50" charset="-128"/>
              <a:ea typeface="HG丸ｺﾞｼｯｸM-PRO" panose="020F0400000000000000" pitchFamily="50" charset="-128"/>
              <a:cs typeface="Times New Roman" panose="02020603050405020304" pitchFamily="18" charset="0"/>
            </a:endParaRPr>
          </a:p>
          <a:p>
            <a:pPr lvl="0" algn="just"/>
            <a:endParaRPr lang="en-US" altLang="ja-JP" sz="2800" b="1" kern="100" dirty="0">
              <a:latin typeface="HG丸ｺﾞｼｯｸM-PRO" panose="020F0400000000000000" pitchFamily="50" charset="-128"/>
              <a:ea typeface="HG丸ｺﾞｼｯｸM-PRO" panose="020F0400000000000000" pitchFamily="50" charset="-128"/>
              <a:cs typeface="Times New Roman" panose="02020603050405020304" pitchFamily="18" charset="0"/>
            </a:endParaRPr>
          </a:p>
          <a:p>
            <a:pPr lvl="0" algn="just"/>
            <a:r>
              <a:rPr lang="en-US" altLang="ja-JP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(2) </a:t>
            </a:r>
            <a:r>
              <a:rPr lang="ja-JP" altLang="ja-JP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利用者の行動自粛・マスク着用など感染予防に努めたが、</a:t>
            </a:r>
            <a:r>
              <a:rPr lang="en-US" altLang="ja-JP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8</a:t>
            </a:r>
            <a:r>
              <a:rPr lang="ja-JP" altLang="en-US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月</a:t>
            </a:r>
            <a:r>
              <a:rPr lang="en-US" altLang="ja-JP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15</a:t>
            </a:r>
            <a:r>
              <a:rPr lang="ja-JP" altLang="en-US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日～</a:t>
            </a:r>
            <a:endParaRPr lang="en-US" altLang="ja-JP" sz="2800" b="1" kern="100" dirty="0">
              <a:effectLst/>
              <a:latin typeface="HG丸ｺﾞｼｯｸM-PRO" panose="020F0400000000000000" pitchFamily="50" charset="-128"/>
              <a:ea typeface="HG丸ｺﾞｼｯｸM-PRO" panose="020F0400000000000000" pitchFamily="50" charset="-128"/>
              <a:cs typeface="Times New Roman" panose="02020603050405020304" pitchFamily="18" charset="0"/>
            </a:endParaRPr>
          </a:p>
          <a:p>
            <a:pPr lvl="0" algn="just"/>
            <a:r>
              <a:rPr lang="ja-JP" altLang="en-US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　 </a:t>
            </a:r>
            <a:r>
              <a:rPr lang="en-US" altLang="ja-JP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 8</a:t>
            </a:r>
            <a:r>
              <a:rPr lang="ja-JP" altLang="en-US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月</a:t>
            </a:r>
            <a:r>
              <a:rPr lang="en-US" altLang="ja-JP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25</a:t>
            </a:r>
            <a:r>
              <a:rPr lang="ja-JP" altLang="en-US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日現在、</a:t>
            </a:r>
            <a:r>
              <a:rPr lang="ja-JP" altLang="ja-JP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利用者</a:t>
            </a:r>
            <a:r>
              <a:rPr lang="en-US" altLang="ja-JP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9</a:t>
            </a:r>
            <a:r>
              <a:rPr lang="ja-JP" altLang="ja-JP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名</a:t>
            </a:r>
            <a:r>
              <a:rPr lang="ja-JP" altLang="en-US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・職員</a:t>
            </a:r>
            <a:r>
              <a:rPr lang="en-US" altLang="ja-JP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5</a:t>
            </a:r>
            <a:r>
              <a:rPr lang="ja-JP" altLang="en-US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名が</a:t>
            </a:r>
            <a:r>
              <a:rPr lang="ja-JP" altLang="ja-JP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コロナ陽性となった。</a:t>
            </a:r>
            <a:endParaRPr lang="en-US" altLang="ja-JP" sz="2800" b="1" kern="100" dirty="0">
              <a:latin typeface="HG丸ｺﾞｼｯｸM-PRO" panose="020F0400000000000000" pitchFamily="50" charset="-128"/>
              <a:ea typeface="HG丸ｺﾞｼｯｸM-PRO" panose="020F0400000000000000" pitchFamily="50" charset="-128"/>
              <a:cs typeface="Times New Roman" panose="02020603050405020304" pitchFamily="18" charset="0"/>
            </a:endParaRPr>
          </a:p>
          <a:p>
            <a:pPr lvl="0" algn="just"/>
            <a:endParaRPr lang="en-US" altLang="ja-JP" sz="2800" b="1" kern="100" dirty="0">
              <a:effectLst/>
              <a:latin typeface="HG丸ｺﾞｼｯｸM-PRO" panose="020F0400000000000000" pitchFamily="50" charset="-128"/>
              <a:ea typeface="HG丸ｺﾞｼｯｸM-PRO" panose="020F0400000000000000" pitchFamily="50" charset="-128"/>
              <a:cs typeface="Times New Roman" panose="02020603050405020304" pitchFamily="18" charset="0"/>
            </a:endParaRPr>
          </a:p>
          <a:p>
            <a:pPr lvl="0" algn="just"/>
            <a:r>
              <a:rPr lang="en-US" altLang="ja-JP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(3) </a:t>
            </a:r>
            <a:r>
              <a:rPr lang="ja-JP" altLang="en-US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現在、利用者・職員・法人内施設の応援職員が、「</a:t>
            </a:r>
            <a:r>
              <a:rPr lang="en-US" altLang="ja-JP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ONE TEAM</a:t>
            </a:r>
            <a:r>
              <a:rPr lang="ja-JP" altLang="en-US" sz="2800" b="1" kern="10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」で</a:t>
            </a:r>
            <a:endParaRPr lang="en-US" altLang="ja-JP" sz="2800" b="1" kern="100" dirty="0">
              <a:latin typeface="HG丸ｺﾞｼｯｸM-PRO" panose="020F0400000000000000" pitchFamily="50" charset="-128"/>
              <a:ea typeface="HG丸ｺﾞｼｯｸM-PRO" panose="020F0400000000000000" pitchFamily="50" charset="-128"/>
              <a:cs typeface="Times New Roman" panose="02020603050405020304" pitchFamily="18" charset="0"/>
            </a:endParaRPr>
          </a:p>
          <a:p>
            <a:pPr lvl="0" algn="just"/>
            <a:r>
              <a:rPr lang="en-US" altLang="ja-JP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     </a:t>
            </a:r>
            <a:r>
              <a:rPr lang="ja-JP" altLang="en-US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コロナ終息に向け奮闘中である。</a:t>
            </a:r>
            <a:endParaRPr lang="ja-JP" altLang="ja-JP" sz="2800" b="1" kern="100" dirty="0">
              <a:effectLst/>
              <a:latin typeface="HG丸ｺﾞｼｯｸM-PRO" panose="020F0400000000000000" pitchFamily="50" charset="-128"/>
              <a:ea typeface="HG丸ｺﾞｼｯｸM-PRO" panose="020F0400000000000000" pitchFamily="50" charset="-128"/>
              <a:cs typeface="Times New Roman" panose="02020603050405020304" pitchFamily="18" charset="0"/>
            </a:endParaRPr>
          </a:p>
        </p:txBody>
      </p:sp>
      <p:sp>
        <p:nvSpPr>
          <p:cNvPr id="7" name="タイトル 1">
            <a:extLst>
              <a:ext uri="{FF2B5EF4-FFF2-40B4-BE49-F238E27FC236}">
                <a16:creationId xmlns:a16="http://schemas.microsoft.com/office/drawing/2014/main" id="{5F7E24B8-6246-9A52-9C88-844363BE7CE4}"/>
              </a:ext>
            </a:extLst>
          </p:cNvPr>
          <p:cNvSpPr txBox="1">
            <a:spLocks/>
          </p:cNvSpPr>
          <p:nvPr/>
        </p:nvSpPr>
        <p:spPr>
          <a:xfrm>
            <a:off x="1403460" y="1"/>
            <a:ext cx="9664504" cy="775294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kumimoji="1" sz="5400" kern="1200" cap="all" baseline="0">
                <a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ja-JP" altLang="en-US" sz="4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具体的な取り組み内容</a:t>
            </a:r>
          </a:p>
        </p:txBody>
      </p:sp>
    </p:spTree>
    <p:extLst>
      <p:ext uri="{BB962C8B-B14F-4D97-AF65-F5344CB8AC3E}">
        <p14:creationId xmlns:p14="http://schemas.microsoft.com/office/powerpoint/2010/main" val="9380138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正方形/長方形 3"/>
          <p:cNvSpPr/>
          <p:nvPr/>
        </p:nvSpPr>
        <p:spPr>
          <a:xfrm>
            <a:off x="355600" y="254000"/>
            <a:ext cx="11517531" cy="660400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kumimoji="1" lang="en-US" altLang="ja-JP" sz="2800" b="1" dirty="0">
              <a:solidFill>
                <a:schemeClr val="tx1"/>
              </a:solidFill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</p:txBody>
      </p:sp>
      <p:pic>
        <p:nvPicPr>
          <p:cNvPr id="2" name="図 1">
            <a:extLst>
              <a:ext uri="{FF2B5EF4-FFF2-40B4-BE49-F238E27FC236}">
                <a16:creationId xmlns:a16="http://schemas.microsoft.com/office/drawing/2014/main" id="{58B6A59B-B723-6D51-8F70-E00B155716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04650" y="5142488"/>
            <a:ext cx="2287349" cy="171551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6" name="テキスト ボックス 5">
            <a:extLst>
              <a:ext uri="{FF2B5EF4-FFF2-40B4-BE49-F238E27FC236}">
                <a16:creationId xmlns:a16="http://schemas.microsoft.com/office/drawing/2014/main" id="{7C6399F0-2452-94AF-E91C-6232F6D58699}"/>
              </a:ext>
            </a:extLst>
          </p:cNvPr>
          <p:cNvSpPr txBox="1"/>
          <p:nvPr/>
        </p:nvSpPr>
        <p:spPr>
          <a:xfrm>
            <a:off x="0" y="914399"/>
            <a:ext cx="12191999" cy="41857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just"/>
            <a:r>
              <a:rPr lang="en-US" altLang="ja-JP" sz="2800" b="1" kern="100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3</a:t>
            </a:r>
            <a:r>
              <a:rPr lang="ja-JP" altLang="en-US" sz="2800" b="1" kern="100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　実習生及び人材確保と育成</a:t>
            </a:r>
            <a:endParaRPr lang="en-US" altLang="ja-JP" sz="2800" b="1" kern="100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G丸ｺﾞｼｯｸM-PRO" panose="020F0400000000000000" pitchFamily="50" charset="-128"/>
              <a:ea typeface="HG丸ｺﾞｼｯｸM-PRO" panose="020F0400000000000000" pitchFamily="50" charset="-128"/>
              <a:cs typeface="Times New Roman" panose="02020603050405020304" pitchFamily="18" charset="0"/>
            </a:endParaRPr>
          </a:p>
          <a:p>
            <a:pPr lvl="0" algn="just"/>
            <a:endParaRPr lang="en-US" altLang="ja-JP" sz="1400" b="1" kern="100" dirty="0">
              <a:solidFill>
                <a:srgbClr val="000000"/>
              </a:solidFill>
              <a:latin typeface="HG丸ｺﾞｼｯｸM-PRO" panose="020F0400000000000000" pitchFamily="50" charset="-128"/>
              <a:ea typeface="HG丸ｺﾞｼｯｸM-PRO" panose="020F0400000000000000" pitchFamily="50" charset="-128"/>
              <a:cs typeface="Times New Roman" panose="02020603050405020304" pitchFamily="18" charset="0"/>
            </a:endParaRPr>
          </a:p>
          <a:p>
            <a:pPr marL="342900" lvl="0" indent="-342900" algn="just">
              <a:buFont typeface="+mj-lt"/>
              <a:buAutoNum type="arabicParenBoth"/>
            </a:pPr>
            <a:r>
              <a:rPr lang="en-US" altLang="ja-JP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 </a:t>
            </a:r>
            <a:r>
              <a:rPr lang="ja-JP" altLang="en-US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例年、社会福祉士養成実習生は</a:t>
            </a:r>
            <a:r>
              <a:rPr lang="en-US" altLang="ja-JP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1</a:t>
            </a:r>
            <a:r>
              <a:rPr lang="ja-JP" altLang="en-US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名程度、</a:t>
            </a:r>
            <a:r>
              <a:rPr lang="ja-JP" altLang="ja-JP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令和</a:t>
            </a:r>
            <a:r>
              <a:rPr lang="en-US" altLang="ja-JP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3</a:t>
            </a:r>
            <a:r>
              <a:rPr lang="ja-JP" altLang="ja-JP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年度</a:t>
            </a:r>
            <a:r>
              <a:rPr lang="ja-JP" altLang="en-US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は</a:t>
            </a:r>
            <a:r>
              <a:rPr lang="ja-JP" altLang="ja-JP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実習生</a:t>
            </a:r>
            <a:r>
              <a:rPr lang="en-US" altLang="ja-JP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4</a:t>
            </a:r>
            <a:r>
              <a:rPr lang="ja-JP" altLang="en-US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名を受</a:t>
            </a:r>
            <a:endParaRPr lang="en-US" altLang="ja-JP" sz="2800" b="1" kern="100" dirty="0">
              <a:latin typeface="HG丸ｺﾞｼｯｸM-PRO" panose="020F0400000000000000" pitchFamily="50" charset="-128"/>
              <a:ea typeface="HG丸ｺﾞｼｯｸM-PRO" panose="020F0400000000000000" pitchFamily="50" charset="-128"/>
              <a:cs typeface="Times New Roman" panose="02020603050405020304" pitchFamily="18" charset="0"/>
            </a:endParaRPr>
          </a:p>
          <a:p>
            <a:pPr lvl="0" algn="just"/>
            <a:r>
              <a:rPr lang="ja-JP" altLang="en-US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　  け入れた。</a:t>
            </a:r>
            <a:endParaRPr lang="en-US" altLang="ja-JP" sz="2800" b="1" kern="100" dirty="0">
              <a:effectLst/>
              <a:latin typeface="HG丸ｺﾞｼｯｸM-PRO" panose="020F0400000000000000" pitchFamily="50" charset="-128"/>
              <a:ea typeface="HG丸ｺﾞｼｯｸM-PRO" panose="020F0400000000000000" pitchFamily="50" charset="-128"/>
              <a:cs typeface="Times New Roman" panose="02020603050405020304" pitchFamily="18" charset="0"/>
            </a:endParaRPr>
          </a:p>
          <a:p>
            <a:pPr lvl="0" algn="just"/>
            <a:endParaRPr lang="ja-JP" altLang="ja-JP" sz="2800" b="1" kern="100" dirty="0">
              <a:effectLst/>
              <a:latin typeface="HG丸ｺﾞｼｯｸM-PRO" panose="020F0400000000000000" pitchFamily="50" charset="-128"/>
              <a:ea typeface="HG丸ｺﾞｼｯｸM-PRO" panose="020F0400000000000000" pitchFamily="50" charset="-128"/>
              <a:cs typeface="Times New Roman" panose="02020603050405020304" pitchFamily="18" charset="0"/>
            </a:endParaRPr>
          </a:p>
          <a:p>
            <a:pPr lvl="0" algn="just"/>
            <a:r>
              <a:rPr lang="en-US" altLang="ja-JP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(2) </a:t>
            </a:r>
            <a:r>
              <a:rPr lang="ja-JP" altLang="ja-JP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救護施設の認知度が低</a:t>
            </a:r>
            <a:r>
              <a:rPr lang="ja-JP" altLang="en-US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く</a:t>
            </a:r>
            <a:r>
              <a:rPr lang="ja-JP" altLang="ja-JP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実習生</a:t>
            </a:r>
            <a:r>
              <a:rPr lang="ja-JP" altLang="en-US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、</a:t>
            </a:r>
            <a:r>
              <a:rPr lang="ja-JP" altLang="ja-JP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求人エントリー者</a:t>
            </a:r>
            <a:r>
              <a:rPr lang="ja-JP" altLang="en-US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を増やすため大学</a:t>
            </a:r>
            <a:endParaRPr lang="en-US" altLang="ja-JP" sz="2800" b="1" kern="100" dirty="0">
              <a:effectLst/>
              <a:latin typeface="HG丸ｺﾞｼｯｸM-PRO" panose="020F0400000000000000" pitchFamily="50" charset="-128"/>
              <a:ea typeface="HG丸ｺﾞｼｯｸM-PRO" panose="020F0400000000000000" pitchFamily="50" charset="-128"/>
              <a:cs typeface="Times New Roman" panose="02020603050405020304" pitchFamily="18" charset="0"/>
            </a:endParaRPr>
          </a:p>
          <a:p>
            <a:pPr lvl="0" algn="just"/>
            <a:r>
              <a:rPr lang="ja-JP" altLang="en-US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　  </a:t>
            </a:r>
            <a:r>
              <a:rPr lang="en-US" altLang="ja-JP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2</a:t>
            </a:r>
            <a:r>
              <a:rPr lang="ja-JP" altLang="ja-JP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校</a:t>
            </a:r>
            <a:r>
              <a:rPr lang="ja-JP" altLang="en-US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・</a:t>
            </a:r>
            <a:r>
              <a:rPr lang="ja-JP" altLang="ja-JP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専門学校</a:t>
            </a:r>
            <a:r>
              <a:rPr lang="en-US" altLang="ja-JP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3</a:t>
            </a:r>
            <a:r>
              <a:rPr lang="ja-JP" altLang="ja-JP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校へ</a:t>
            </a:r>
            <a:r>
              <a:rPr lang="ja-JP" altLang="en-US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訪問し、</a:t>
            </a:r>
            <a:r>
              <a:rPr lang="ja-JP" altLang="ja-JP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広報活動を実施した。</a:t>
            </a:r>
            <a:endParaRPr lang="en-US" altLang="ja-JP" sz="2800" b="1" kern="100" dirty="0">
              <a:effectLst/>
              <a:latin typeface="HG丸ｺﾞｼｯｸM-PRO" panose="020F0400000000000000" pitchFamily="50" charset="-128"/>
              <a:ea typeface="HG丸ｺﾞｼｯｸM-PRO" panose="020F0400000000000000" pitchFamily="50" charset="-128"/>
              <a:cs typeface="Times New Roman" panose="02020603050405020304" pitchFamily="18" charset="0"/>
            </a:endParaRPr>
          </a:p>
          <a:p>
            <a:pPr lvl="0" algn="just"/>
            <a:endParaRPr lang="ja-JP" altLang="ja-JP" sz="2800" b="1" kern="100" dirty="0">
              <a:effectLst/>
              <a:latin typeface="HG丸ｺﾞｼｯｸM-PRO" panose="020F0400000000000000" pitchFamily="50" charset="-128"/>
              <a:ea typeface="HG丸ｺﾞｼｯｸM-PRO" panose="020F0400000000000000" pitchFamily="50" charset="-128"/>
              <a:cs typeface="Times New Roman" panose="02020603050405020304" pitchFamily="18" charset="0"/>
            </a:endParaRPr>
          </a:p>
          <a:p>
            <a:pPr lvl="0" algn="just"/>
            <a:r>
              <a:rPr lang="en-US" altLang="ja-JP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(3) </a:t>
            </a:r>
            <a:r>
              <a:rPr lang="ja-JP" altLang="ja-JP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広報活動の目的は</a:t>
            </a:r>
            <a:r>
              <a:rPr lang="ja-JP" altLang="en-US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「</a:t>
            </a:r>
            <a:r>
              <a:rPr lang="ja-JP" altLang="ja-JP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救護施設の認知度アップ</a:t>
            </a:r>
            <a:r>
              <a:rPr lang="ja-JP" altLang="en-US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」</a:t>
            </a:r>
            <a:r>
              <a:rPr lang="ja-JP" altLang="en-US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、</a:t>
            </a:r>
            <a:r>
              <a:rPr lang="ja-JP" altLang="ja-JP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実習生受け入れ</a:t>
            </a:r>
            <a:r>
              <a:rPr lang="ja-JP" altLang="en-US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目的</a:t>
            </a:r>
            <a:endParaRPr lang="en-US" altLang="ja-JP" sz="2800" b="1" kern="100" dirty="0">
              <a:effectLst/>
              <a:latin typeface="HG丸ｺﾞｼｯｸM-PRO" panose="020F0400000000000000" pitchFamily="50" charset="-128"/>
              <a:ea typeface="HG丸ｺﾞｼｯｸM-PRO" panose="020F0400000000000000" pitchFamily="50" charset="-128"/>
              <a:cs typeface="Times New Roman" panose="02020603050405020304" pitchFamily="18" charset="0"/>
            </a:endParaRPr>
          </a:p>
          <a:p>
            <a:pPr lvl="0" algn="just"/>
            <a:r>
              <a:rPr lang="ja-JP" altLang="en-US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　  </a:t>
            </a:r>
            <a:r>
              <a:rPr lang="ja-JP" altLang="en-US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は</a:t>
            </a:r>
            <a:r>
              <a:rPr lang="ja-JP" altLang="en-US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「</a:t>
            </a:r>
            <a:r>
              <a:rPr lang="ja-JP" altLang="en-US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職</a:t>
            </a:r>
            <a:r>
              <a:rPr lang="ja-JP" altLang="ja-JP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員の資質向上</a:t>
            </a:r>
            <a:r>
              <a:rPr lang="ja-JP" altLang="en-US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」と</a:t>
            </a:r>
            <a:r>
              <a:rPr lang="ja-JP" altLang="ja-JP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将来的な</a:t>
            </a:r>
            <a:r>
              <a:rPr lang="ja-JP" altLang="en-US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「</a:t>
            </a:r>
            <a:r>
              <a:rPr lang="ja-JP" altLang="ja-JP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人材確保と育成</a:t>
            </a:r>
            <a:r>
              <a:rPr lang="ja-JP" altLang="en-US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」</a:t>
            </a:r>
            <a:r>
              <a:rPr lang="ja-JP" altLang="ja-JP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の</a:t>
            </a:r>
            <a:r>
              <a:rPr lang="en-US" altLang="ja-JP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3</a:t>
            </a:r>
            <a:r>
              <a:rPr lang="ja-JP" altLang="ja-JP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点である。</a:t>
            </a:r>
          </a:p>
        </p:txBody>
      </p:sp>
      <p:sp>
        <p:nvSpPr>
          <p:cNvPr id="7" name="タイトル 1">
            <a:extLst>
              <a:ext uri="{FF2B5EF4-FFF2-40B4-BE49-F238E27FC236}">
                <a16:creationId xmlns:a16="http://schemas.microsoft.com/office/drawing/2014/main" id="{5F7E24B8-6246-9A52-9C88-844363BE7CE4}"/>
              </a:ext>
            </a:extLst>
          </p:cNvPr>
          <p:cNvSpPr txBox="1">
            <a:spLocks/>
          </p:cNvSpPr>
          <p:nvPr/>
        </p:nvSpPr>
        <p:spPr>
          <a:xfrm>
            <a:off x="1383820" y="0"/>
            <a:ext cx="9664504" cy="660399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kumimoji="1" sz="5400" kern="1200" cap="all" baseline="0">
                <a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ja-JP" altLang="en-US" sz="4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具体的な取り組み内容</a:t>
            </a:r>
          </a:p>
        </p:txBody>
      </p:sp>
    </p:spTree>
    <p:extLst>
      <p:ext uri="{BB962C8B-B14F-4D97-AF65-F5344CB8AC3E}">
        <p14:creationId xmlns:p14="http://schemas.microsoft.com/office/powerpoint/2010/main" val="14197247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正方形/長方形 3"/>
          <p:cNvSpPr/>
          <p:nvPr/>
        </p:nvSpPr>
        <p:spPr>
          <a:xfrm>
            <a:off x="355600" y="254000"/>
            <a:ext cx="11517531" cy="660400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kumimoji="1" lang="en-US" altLang="ja-JP" sz="2800" b="1" dirty="0">
              <a:solidFill>
                <a:schemeClr val="tx1"/>
              </a:solidFill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</p:txBody>
      </p:sp>
      <p:pic>
        <p:nvPicPr>
          <p:cNvPr id="2" name="図 1">
            <a:extLst>
              <a:ext uri="{FF2B5EF4-FFF2-40B4-BE49-F238E27FC236}">
                <a16:creationId xmlns:a16="http://schemas.microsoft.com/office/drawing/2014/main" id="{58B6A59B-B723-6D51-8F70-E00B155716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04650" y="5142488"/>
            <a:ext cx="2287349" cy="171551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6" name="テキスト ボックス 5">
            <a:extLst>
              <a:ext uri="{FF2B5EF4-FFF2-40B4-BE49-F238E27FC236}">
                <a16:creationId xmlns:a16="http://schemas.microsoft.com/office/drawing/2014/main" id="{7C6399F0-2452-94AF-E91C-6232F6D58699}"/>
              </a:ext>
            </a:extLst>
          </p:cNvPr>
          <p:cNvSpPr txBox="1"/>
          <p:nvPr/>
        </p:nvSpPr>
        <p:spPr>
          <a:xfrm>
            <a:off x="0" y="694690"/>
            <a:ext cx="12141200" cy="41857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just"/>
            <a:r>
              <a:rPr lang="en-US" altLang="ja-JP" sz="2800" b="1" kern="100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4</a:t>
            </a:r>
            <a:r>
              <a:rPr lang="ja-JP" altLang="en-US" sz="2800" b="1" kern="100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　生活困窮者支援</a:t>
            </a:r>
            <a:endParaRPr lang="en-US" altLang="ja-JP" sz="2800" b="1" kern="100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G丸ｺﾞｼｯｸM-PRO" panose="020F0400000000000000" pitchFamily="50" charset="-128"/>
              <a:ea typeface="HG丸ｺﾞｼｯｸM-PRO" panose="020F0400000000000000" pitchFamily="50" charset="-128"/>
              <a:cs typeface="Times New Roman" panose="02020603050405020304" pitchFamily="18" charset="0"/>
            </a:endParaRPr>
          </a:p>
          <a:p>
            <a:pPr lvl="0" algn="just"/>
            <a:endParaRPr lang="en-US" altLang="ja-JP" sz="1400" b="1" kern="100" dirty="0">
              <a:solidFill>
                <a:srgbClr val="000000"/>
              </a:solidFill>
              <a:latin typeface="HG丸ｺﾞｼｯｸM-PRO" panose="020F0400000000000000" pitchFamily="50" charset="-128"/>
              <a:ea typeface="HG丸ｺﾞｼｯｸM-PRO" panose="020F0400000000000000" pitchFamily="50" charset="-128"/>
              <a:cs typeface="Times New Roman" panose="02020603050405020304" pitchFamily="18" charset="0"/>
            </a:endParaRPr>
          </a:p>
          <a:p>
            <a:pPr marL="342900" lvl="0" indent="-342900" algn="just">
              <a:buFont typeface="+mj-lt"/>
              <a:buAutoNum type="arabicParenBoth"/>
            </a:pPr>
            <a:r>
              <a:rPr lang="en-US" altLang="ja-JP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 </a:t>
            </a:r>
            <a:r>
              <a:rPr lang="ja-JP" altLang="ja-JP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救護施設の役割は、施設利用者の支援に留まらず、地域の生活</a:t>
            </a:r>
            <a:r>
              <a:rPr lang="ja-JP" altLang="en-US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困窮者</a:t>
            </a:r>
            <a:endParaRPr lang="en-US" altLang="ja-JP" sz="2800" b="1" kern="100" dirty="0">
              <a:effectLst/>
              <a:latin typeface="HG丸ｺﾞｼｯｸM-PRO" panose="020F0400000000000000" pitchFamily="50" charset="-128"/>
              <a:ea typeface="HG丸ｺﾞｼｯｸM-PRO" panose="020F0400000000000000" pitchFamily="50" charset="-128"/>
              <a:cs typeface="Times New Roman" panose="02020603050405020304" pitchFamily="18" charset="0"/>
            </a:endParaRPr>
          </a:p>
          <a:p>
            <a:pPr lvl="0" algn="just"/>
            <a:r>
              <a:rPr lang="ja-JP" altLang="en-US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　  </a:t>
            </a:r>
            <a:r>
              <a:rPr lang="ja-JP" altLang="ja-JP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支援も</a:t>
            </a:r>
            <a:r>
              <a:rPr lang="ja-JP" altLang="en-US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求められている</a:t>
            </a:r>
            <a:r>
              <a:rPr lang="ja-JP" altLang="en-US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。現在、</a:t>
            </a:r>
            <a:r>
              <a:rPr lang="ja-JP" altLang="ja-JP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その手段を模索</a:t>
            </a:r>
            <a:r>
              <a:rPr lang="ja-JP" altLang="en-US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中である</a:t>
            </a:r>
            <a:r>
              <a:rPr lang="ja-JP" altLang="ja-JP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。</a:t>
            </a:r>
            <a:endParaRPr lang="en-US" altLang="ja-JP" sz="2800" b="1" kern="100" dirty="0">
              <a:effectLst/>
              <a:latin typeface="HG丸ｺﾞｼｯｸM-PRO" panose="020F0400000000000000" pitchFamily="50" charset="-128"/>
              <a:ea typeface="HG丸ｺﾞｼｯｸM-PRO" panose="020F0400000000000000" pitchFamily="50" charset="-128"/>
              <a:cs typeface="Times New Roman" panose="02020603050405020304" pitchFamily="18" charset="0"/>
            </a:endParaRPr>
          </a:p>
          <a:p>
            <a:pPr lvl="0" algn="just"/>
            <a:endParaRPr lang="ja-JP" altLang="ja-JP" sz="2800" b="1" kern="100" dirty="0">
              <a:effectLst/>
              <a:latin typeface="HG丸ｺﾞｼｯｸM-PRO" panose="020F0400000000000000" pitchFamily="50" charset="-128"/>
              <a:ea typeface="HG丸ｺﾞｼｯｸM-PRO" panose="020F0400000000000000" pitchFamily="50" charset="-128"/>
              <a:cs typeface="Times New Roman" panose="02020603050405020304" pitchFamily="18" charset="0"/>
            </a:endParaRPr>
          </a:p>
          <a:p>
            <a:pPr lvl="0" algn="just"/>
            <a:r>
              <a:rPr lang="en-US" altLang="ja-JP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(2) </a:t>
            </a:r>
            <a:r>
              <a:rPr lang="ja-JP" altLang="ja-JP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昭島市民生児童委員より、</a:t>
            </a:r>
            <a:r>
              <a:rPr lang="ja-JP" altLang="en-US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救護施設の</a:t>
            </a:r>
            <a:r>
              <a:rPr lang="ja-JP" altLang="ja-JP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事業説明依頼があり</a:t>
            </a:r>
            <a:r>
              <a:rPr lang="ja-JP" altLang="en-US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、本年</a:t>
            </a:r>
            <a:r>
              <a:rPr lang="en-US" altLang="ja-JP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7</a:t>
            </a:r>
            <a:r>
              <a:rPr lang="ja-JP" altLang="en-US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月</a:t>
            </a:r>
            <a:endParaRPr lang="en-US" altLang="ja-JP" sz="2800" b="1" kern="100" dirty="0">
              <a:effectLst/>
              <a:latin typeface="HG丸ｺﾞｼｯｸM-PRO" panose="020F0400000000000000" pitchFamily="50" charset="-128"/>
              <a:ea typeface="HG丸ｺﾞｼｯｸM-PRO" panose="020F0400000000000000" pitchFamily="50" charset="-128"/>
              <a:cs typeface="Times New Roman" panose="02020603050405020304" pitchFamily="18" charset="0"/>
            </a:endParaRPr>
          </a:p>
          <a:p>
            <a:pPr lvl="0" algn="just"/>
            <a:r>
              <a:rPr lang="ja-JP" altLang="en-US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　  に</a:t>
            </a:r>
            <a:r>
              <a:rPr lang="ja-JP" altLang="ja-JP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「説</a:t>
            </a:r>
            <a:r>
              <a:rPr lang="ja-JP" altLang="en-US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明会」</a:t>
            </a:r>
            <a:r>
              <a:rPr lang="ja-JP" altLang="en-US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を実施して</a:t>
            </a:r>
            <a:r>
              <a:rPr lang="en-US" altLang="ja-JP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15</a:t>
            </a:r>
            <a:r>
              <a:rPr lang="ja-JP" altLang="en-US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名が参加</a:t>
            </a:r>
            <a:r>
              <a:rPr lang="ja-JP" altLang="ja-JP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した。</a:t>
            </a:r>
            <a:endParaRPr lang="en-US" altLang="ja-JP" sz="2800" b="1" kern="100" dirty="0">
              <a:effectLst/>
              <a:latin typeface="HG丸ｺﾞｼｯｸM-PRO" panose="020F0400000000000000" pitchFamily="50" charset="-128"/>
              <a:ea typeface="HG丸ｺﾞｼｯｸM-PRO" panose="020F0400000000000000" pitchFamily="50" charset="-128"/>
              <a:cs typeface="Times New Roman" panose="02020603050405020304" pitchFamily="18" charset="0"/>
            </a:endParaRPr>
          </a:p>
          <a:p>
            <a:pPr lvl="0" algn="just"/>
            <a:endParaRPr lang="ja-JP" altLang="ja-JP" sz="2800" b="1" kern="100" dirty="0">
              <a:effectLst/>
              <a:latin typeface="HG丸ｺﾞｼｯｸM-PRO" panose="020F0400000000000000" pitchFamily="50" charset="-128"/>
              <a:ea typeface="HG丸ｺﾞｼｯｸM-PRO" panose="020F0400000000000000" pitchFamily="50" charset="-128"/>
              <a:cs typeface="Times New Roman" panose="02020603050405020304" pitchFamily="18" charset="0"/>
            </a:endParaRPr>
          </a:p>
          <a:p>
            <a:r>
              <a:rPr lang="en-US" altLang="ja-JP" sz="2800" b="1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(3) </a:t>
            </a:r>
            <a:r>
              <a:rPr lang="ja-JP" altLang="ja-JP" sz="2800" b="1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生活困窮者支援</a:t>
            </a:r>
            <a:r>
              <a:rPr lang="ja-JP" altLang="en-US" sz="2800" b="1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を実践する</a:t>
            </a:r>
            <a:r>
              <a:rPr lang="ja-JP" altLang="en-US" sz="2800" b="1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手段として</a:t>
            </a:r>
            <a:r>
              <a:rPr lang="ja-JP" altLang="ja-JP" sz="2800" b="1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、</a:t>
            </a:r>
            <a:r>
              <a:rPr lang="ja-JP" altLang="ja-JP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民生児童委員</a:t>
            </a:r>
            <a:r>
              <a:rPr lang="ja-JP" altLang="en-US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と</a:t>
            </a:r>
            <a:r>
              <a:rPr lang="ja-JP" altLang="ja-JP" sz="2800" b="1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定期的</a:t>
            </a:r>
            <a:r>
              <a:rPr lang="ja-JP" altLang="en-US" sz="2800" b="1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な</a:t>
            </a:r>
            <a:r>
              <a:rPr lang="ja-JP" altLang="ja-JP" sz="2800" b="1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懇</a:t>
            </a:r>
            <a:r>
              <a:rPr lang="ja-JP" altLang="en-US" sz="2800" b="1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談</a:t>
            </a:r>
            <a:endParaRPr lang="en-US" altLang="ja-JP" sz="2800" b="1" dirty="0">
              <a:effectLst/>
              <a:latin typeface="HG丸ｺﾞｼｯｸM-PRO" panose="020F0400000000000000" pitchFamily="50" charset="-128"/>
              <a:ea typeface="HG丸ｺﾞｼｯｸM-PRO" panose="020F0400000000000000" pitchFamily="50" charset="-128"/>
              <a:cs typeface="Times New Roman" panose="02020603050405020304" pitchFamily="18" charset="0"/>
            </a:endParaRPr>
          </a:p>
          <a:p>
            <a:r>
              <a:rPr lang="ja-JP" altLang="en-US" sz="2800" b="1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　  </a:t>
            </a:r>
            <a:r>
              <a:rPr lang="ja-JP" altLang="en-US" sz="2800" b="1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会を開催することが有効である。</a:t>
            </a:r>
            <a:r>
              <a:rPr lang="ja-JP" altLang="ja-JP" sz="2800" b="1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次回は</a:t>
            </a:r>
            <a:r>
              <a:rPr lang="en-US" altLang="ja-JP" sz="2800" b="1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10</a:t>
            </a:r>
            <a:r>
              <a:rPr lang="ja-JP" altLang="ja-JP" sz="2800" b="1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月を予定して</a:t>
            </a:r>
            <a:r>
              <a:rPr lang="ja-JP" altLang="en-US" sz="2800" b="1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いる。</a:t>
            </a:r>
            <a:endParaRPr lang="en-US" altLang="ja-JP" sz="2800" b="1" dirty="0">
              <a:effectLst/>
              <a:latin typeface="HG丸ｺﾞｼｯｸM-PRO" panose="020F0400000000000000" pitchFamily="50" charset="-128"/>
              <a:ea typeface="HG丸ｺﾞｼｯｸM-PRO" panose="020F0400000000000000" pitchFamily="50" charset="-128"/>
              <a:cs typeface="Times New Roman" panose="02020603050405020304" pitchFamily="18" charset="0"/>
            </a:endParaRPr>
          </a:p>
        </p:txBody>
      </p:sp>
      <p:sp>
        <p:nvSpPr>
          <p:cNvPr id="7" name="タイトル 1">
            <a:extLst>
              <a:ext uri="{FF2B5EF4-FFF2-40B4-BE49-F238E27FC236}">
                <a16:creationId xmlns:a16="http://schemas.microsoft.com/office/drawing/2014/main" id="{5F7E24B8-6246-9A52-9C88-844363BE7CE4}"/>
              </a:ext>
            </a:extLst>
          </p:cNvPr>
          <p:cNvSpPr txBox="1">
            <a:spLocks/>
          </p:cNvSpPr>
          <p:nvPr/>
        </p:nvSpPr>
        <p:spPr>
          <a:xfrm>
            <a:off x="1403460" y="1"/>
            <a:ext cx="9664504" cy="775294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kumimoji="1" sz="5400" kern="1200" cap="all" baseline="0">
                <a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ja-JP" altLang="en-US" sz="4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具体的な取り組み内容</a:t>
            </a:r>
          </a:p>
        </p:txBody>
      </p:sp>
    </p:spTree>
    <p:extLst>
      <p:ext uri="{BB962C8B-B14F-4D97-AF65-F5344CB8AC3E}">
        <p14:creationId xmlns:p14="http://schemas.microsoft.com/office/powerpoint/2010/main" val="1546859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正方形/長方形 3"/>
          <p:cNvSpPr/>
          <p:nvPr/>
        </p:nvSpPr>
        <p:spPr>
          <a:xfrm>
            <a:off x="355600" y="254000"/>
            <a:ext cx="11517531" cy="660400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kumimoji="1" lang="en-US" altLang="ja-JP" sz="2800" b="1" dirty="0">
              <a:solidFill>
                <a:schemeClr val="tx1"/>
              </a:solidFill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</p:txBody>
      </p:sp>
      <p:pic>
        <p:nvPicPr>
          <p:cNvPr id="2" name="図 1">
            <a:extLst>
              <a:ext uri="{FF2B5EF4-FFF2-40B4-BE49-F238E27FC236}">
                <a16:creationId xmlns:a16="http://schemas.microsoft.com/office/drawing/2014/main" id="{58B6A59B-B723-6D51-8F70-E00B155716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04650" y="5142488"/>
            <a:ext cx="2287349" cy="171551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6" name="テキスト ボックス 5">
            <a:extLst>
              <a:ext uri="{FF2B5EF4-FFF2-40B4-BE49-F238E27FC236}">
                <a16:creationId xmlns:a16="http://schemas.microsoft.com/office/drawing/2014/main" id="{7C6399F0-2452-94AF-E91C-6232F6D58699}"/>
              </a:ext>
            </a:extLst>
          </p:cNvPr>
          <p:cNvSpPr txBox="1"/>
          <p:nvPr/>
        </p:nvSpPr>
        <p:spPr>
          <a:xfrm>
            <a:off x="0" y="601345"/>
            <a:ext cx="12090399" cy="61247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just"/>
            <a:r>
              <a:rPr lang="en-US" altLang="ja-JP" sz="2800" b="1" kern="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1</a:t>
            </a:r>
            <a:r>
              <a:rPr lang="ja-JP" altLang="en-US" sz="2800" b="1" kern="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　取り組み結果</a:t>
            </a:r>
            <a:endParaRPr lang="en-US" altLang="ja-JP" sz="2800" b="1" kern="100" dirty="0">
              <a:latin typeface="HG丸ｺﾞｼｯｸM-PRO" panose="020F0400000000000000" pitchFamily="50" charset="-128"/>
              <a:ea typeface="HG丸ｺﾞｼｯｸM-PRO" panose="020F0400000000000000" pitchFamily="50" charset="-128"/>
              <a:cs typeface="Times New Roman" panose="02020603050405020304" pitchFamily="18" charset="0"/>
            </a:endParaRPr>
          </a:p>
          <a:p>
            <a:pPr lvl="0" algn="just"/>
            <a:endParaRPr lang="ja-JP" altLang="ja-JP" sz="1400" b="1" kern="100" dirty="0">
              <a:effectLst/>
              <a:latin typeface="HG丸ｺﾞｼｯｸM-PRO" panose="020F0400000000000000" pitchFamily="50" charset="-128"/>
              <a:ea typeface="HG丸ｺﾞｼｯｸM-PRO" panose="020F0400000000000000" pitchFamily="50" charset="-128"/>
              <a:cs typeface="Times New Roman" panose="02020603050405020304" pitchFamily="18" charset="0"/>
            </a:endParaRPr>
          </a:p>
          <a:p>
            <a:pPr marL="514350" lvl="0" indent="-514350" algn="just">
              <a:buAutoNum type="arabicParenBoth"/>
            </a:pPr>
            <a:r>
              <a:rPr lang="en-US" altLang="ja-JP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 </a:t>
            </a:r>
            <a:r>
              <a:rPr lang="ja-JP" altLang="en-US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年次有給休</a:t>
            </a:r>
            <a:r>
              <a:rPr lang="ja-JP" altLang="ja-JP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暇</a:t>
            </a:r>
            <a:r>
              <a:rPr lang="ja-JP" altLang="en-US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の</a:t>
            </a:r>
            <a:r>
              <a:rPr lang="ja-JP" altLang="ja-JP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付与は、今後</a:t>
            </a:r>
            <a:r>
              <a:rPr lang="ja-JP" altLang="en-US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、</a:t>
            </a:r>
            <a:r>
              <a:rPr lang="ja-JP" altLang="ja-JP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地域生活移行・就労</a:t>
            </a:r>
            <a:r>
              <a:rPr lang="ja-JP" altLang="en-US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した際の労働意欲に繋がる。</a:t>
            </a:r>
            <a:endParaRPr lang="en-US" altLang="ja-JP" sz="2800" b="1" kern="100" dirty="0">
              <a:latin typeface="HG丸ｺﾞｼｯｸM-PRO" panose="020F0400000000000000" pitchFamily="50" charset="-128"/>
              <a:ea typeface="HG丸ｺﾞｼｯｸM-PRO" panose="020F0400000000000000" pitchFamily="50" charset="-128"/>
              <a:cs typeface="Times New Roman" panose="02020603050405020304" pitchFamily="18" charset="0"/>
            </a:endParaRPr>
          </a:p>
          <a:p>
            <a:pPr lvl="0" algn="just"/>
            <a:endParaRPr lang="en-US" altLang="ja-JP" sz="1400" b="1" kern="100" dirty="0">
              <a:latin typeface="HG丸ｺﾞｼｯｸM-PRO" panose="020F0400000000000000" pitchFamily="50" charset="-128"/>
              <a:ea typeface="HG丸ｺﾞｼｯｸM-PRO" panose="020F0400000000000000" pitchFamily="50" charset="-128"/>
              <a:cs typeface="Times New Roman" panose="02020603050405020304" pitchFamily="18" charset="0"/>
            </a:endParaRPr>
          </a:p>
          <a:p>
            <a:pPr lvl="0" algn="just"/>
            <a:r>
              <a:rPr lang="en-US" altLang="ja-JP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(2) </a:t>
            </a:r>
            <a:r>
              <a:rPr lang="ja-JP" altLang="en-US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昭島荘の施設長が、法務省矯正研修所の高等科研修生</a:t>
            </a:r>
            <a:r>
              <a:rPr lang="ja-JP" altLang="en-US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へ</a:t>
            </a:r>
            <a:r>
              <a:rPr lang="ja-JP" altLang="en-US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「利</a:t>
            </a:r>
            <a:r>
              <a:rPr lang="ja-JP" altLang="en-US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用者の権</a:t>
            </a:r>
            <a:endParaRPr lang="en-US" altLang="ja-JP" sz="2800" b="1" kern="100" dirty="0">
              <a:latin typeface="HG丸ｺﾞｼｯｸM-PRO" panose="020F0400000000000000" pitchFamily="50" charset="-128"/>
              <a:ea typeface="HG丸ｺﾞｼｯｸM-PRO" panose="020F0400000000000000" pitchFamily="50" charset="-128"/>
              <a:cs typeface="Times New Roman" panose="02020603050405020304" pitchFamily="18" charset="0"/>
            </a:endParaRPr>
          </a:p>
          <a:p>
            <a:pPr lvl="0" algn="just"/>
            <a:r>
              <a:rPr lang="ja-JP" altLang="en-US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　  利擁護」関するビデオ講義をする予定である。</a:t>
            </a:r>
            <a:endParaRPr lang="en-US" altLang="ja-JP" sz="2800" b="1" kern="100" dirty="0">
              <a:effectLst/>
              <a:latin typeface="HG丸ｺﾞｼｯｸM-PRO" panose="020F0400000000000000" pitchFamily="50" charset="-128"/>
              <a:ea typeface="HG丸ｺﾞｼｯｸM-PRO" panose="020F0400000000000000" pitchFamily="50" charset="-128"/>
              <a:cs typeface="Times New Roman" panose="02020603050405020304" pitchFamily="18" charset="0"/>
            </a:endParaRPr>
          </a:p>
          <a:p>
            <a:pPr lvl="0" algn="just"/>
            <a:endParaRPr lang="en-US" altLang="ja-JP" sz="1400" b="1" kern="100" dirty="0">
              <a:latin typeface="HG丸ｺﾞｼｯｸM-PRO" panose="020F0400000000000000" pitchFamily="50" charset="-128"/>
              <a:ea typeface="HG丸ｺﾞｼｯｸM-PRO" panose="020F0400000000000000" pitchFamily="50" charset="-128"/>
              <a:cs typeface="Times New Roman" panose="02020603050405020304" pitchFamily="18" charset="0"/>
            </a:endParaRPr>
          </a:p>
          <a:p>
            <a:pPr lvl="0" algn="just"/>
            <a:r>
              <a:rPr lang="en-US" altLang="ja-JP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(3) </a:t>
            </a:r>
            <a:r>
              <a:rPr lang="ja-JP" altLang="en-US" sz="2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職員ひとり一人が、専門職としての自覚と誇りを持ち、</a:t>
            </a:r>
            <a:r>
              <a:rPr lang="ja-JP" altLang="en-US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積極的で主体</a:t>
            </a:r>
            <a:endParaRPr lang="en-US" altLang="ja-JP" sz="2800" b="1" kern="100" dirty="0">
              <a:latin typeface="HG丸ｺﾞｼｯｸM-PRO" panose="020F0400000000000000" pitchFamily="50" charset="-128"/>
              <a:ea typeface="HG丸ｺﾞｼｯｸM-PRO" panose="020F0400000000000000" pitchFamily="50" charset="-128"/>
              <a:cs typeface="Times New Roman" panose="02020603050405020304" pitchFamily="18" charset="0"/>
            </a:endParaRPr>
          </a:p>
          <a:p>
            <a:pPr lvl="0" algn="just"/>
            <a:r>
              <a:rPr lang="ja-JP" altLang="en-US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　  的な業務遂行が可能となる。</a:t>
            </a:r>
            <a:endParaRPr lang="en-US" altLang="ja-JP" sz="2800" b="1" kern="100" dirty="0">
              <a:latin typeface="HG丸ｺﾞｼｯｸM-PRO" panose="020F0400000000000000" pitchFamily="50" charset="-128"/>
              <a:ea typeface="HG丸ｺﾞｼｯｸM-PRO" panose="020F0400000000000000" pitchFamily="50" charset="-128"/>
              <a:cs typeface="Times New Roman" panose="02020603050405020304" pitchFamily="18" charset="0"/>
            </a:endParaRPr>
          </a:p>
          <a:p>
            <a:pPr lvl="0" algn="just"/>
            <a:endParaRPr lang="en-US" altLang="ja-JP" sz="1400" b="1" kern="100" dirty="0">
              <a:latin typeface="HG丸ｺﾞｼｯｸM-PRO" panose="020F0400000000000000" pitchFamily="50" charset="-128"/>
              <a:ea typeface="HG丸ｺﾞｼｯｸM-PRO" panose="020F0400000000000000" pitchFamily="50" charset="-128"/>
              <a:cs typeface="Times New Roman" panose="02020603050405020304" pitchFamily="18" charset="0"/>
            </a:endParaRPr>
          </a:p>
          <a:p>
            <a:pPr lvl="0" algn="just"/>
            <a:r>
              <a:rPr lang="en-US" altLang="ja-JP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※</a:t>
            </a:r>
            <a:r>
              <a:rPr lang="ja-JP" altLang="en-US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．上記は昭島荘の</a:t>
            </a:r>
            <a:endParaRPr lang="en-US" altLang="ja-JP" sz="2800" b="1" kern="100" dirty="0">
              <a:latin typeface="HG丸ｺﾞｼｯｸM-PRO" panose="020F0400000000000000" pitchFamily="50" charset="-128"/>
              <a:ea typeface="HG丸ｺﾞｼｯｸM-PRO" panose="020F0400000000000000" pitchFamily="50" charset="-128"/>
              <a:cs typeface="Times New Roman" panose="02020603050405020304" pitchFamily="18" charset="0"/>
            </a:endParaRPr>
          </a:p>
          <a:p>
            <a:pPr lvl="0" algn="just"/>
            <a:r>
              <a:rPr lang="ja-JP" altLang="en-US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　　　　ミッション：社会の要請と多様性に応える</a:t>
            </a:r>
            <a:endParaRPr lang="en-US" altLang="ja-JP" sz="2800" b="1" kern="100" dirty="0">
              <a:latin typeface="HG丸ｺﾞｼｯｸM-PRO" panose="020F0400000000000000" pitchFamily="50" charset="-128"/>
              <a:ea typeface="HG丸ｺﾞｼｯｸM-PRO" panose="020F0400000000000000" pitchFamily="50" charset="-128"/>
              <a:cs typeface="Times New Roman" panose="02020603050405020304" pitchFamily="18" charset="0"/>
            </a:endParaRPr>
          </a:p>
          <a:p>
            <a:pPr lvl="0" algn="just"/>
            <a:r>
              <a:rPr lang="ja-JP" altLang="en-US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　　　　ビジョン　：地域共生社会のイノベーション</a:t>
            </a:r>
            <a:endParaRPr lang="en-US" altLang="ja-JP" sz="2800" b="1" kern="100" dirty="0">
              <a:latin typeface="HG丸ｺﾞｼｯｸM-PRO" panose="020F0400000000000000" pitchFamily="50" charset="-128"/>
              <a:ea typeface="HG丸ｺﾞｼｯｸM-PRO" panose="020F0400000000000000" pitchFamily="50" charset="-128"/>
              <a:cs typeface="Times New Roman" panose="02020603050405020304" pitchFamily="18" charset="0"/>
            </a:endParaRPr>
          </a:p>
          <a:p>
            <a:pPr lvl="0" algn="just"/>
            <a:r>
              <a:rPr lang="ja-JP" altLang="en-US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　　　　バリュー　：発言と行動に責任を持つ人材育成</a:t>
            </a:r>
            <a:endParaRPr lang="en-US" altLang="ja-JP" sz="2800" b="1" kern="100" dirty="0">
              <a:latin typeface="HG丸ｺﾞｼｯｸM-PRO" panose="020F0400000000000000" pitchFamily="50" charset="-128"/>
              <a:ea typeface="HG丸ｺﾞｼｯｸM-PRO" panose="020F0400000000000000" pitchFamily="50" charset="-128"/>
              <a:cs typeface="Times New Roman" panose="02020603050405020304" pitchFamily="18" charset="0"/>
            </a:endParaRPr>
          </a:p>
          <a:p>
            <a:pPr lvl="0" algn="just"/>
            <a:r>
              <a:rPr lang="ja-JP" altLang="en-US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　　　　　　　　　　　　　　　　　　　　　　　に繋がる。</a:t>
            </a:r>
            <a:endParaRPr lang="en-US" altLang="ja-JP" sz="2800" b="1" kern="100" dirty="0">
              <a:latin typeface="HG丸ｺﾞｼｯｸM-PRO" panose="020F0400000000000000" pitchFamily="50" charset="-128"/>
              <a:ea typeface="HG丸ｺﾞｼｯｸM-PRO" panose="020F0400000000000000" pitchFamily="50" charset="-128"/>
              <a:cs typeface="Times New Roman" panose="02020603050405020304" pitchFamily="18" charset="0"/>
            </a:endParaRPr>
          </a:p>
        </p:txBody>
      </p:sp>
      <p:sp>
        <p:nvSpPr>
          <p:cNvPr id="7" name="タイトル 1">
            <a:extLst>
              <a:ext uri="{FF2B5EF4-FFF2-40B4-BE49-F238E27FC236}">
                <a16:creationId xmlns:a16="http://schemas.microsoft.com/office/drawing/2014/main" id="{5F7E24B8-6246-9A52-9C88-844363BE7CE4}"/>
              </a:ext>
            </a:extLst>
          </p:cNvPr>
          <p:cNvSpPr txBox="1">
            <a:spLocks/>
          </p:cNvSpPr>
          <p:nvPr/>
        </p:nvSpPr>
        <p:spPr>
          <a:xfrm>
            <a:off x="1403460" y="1"/>
            <a:ext cx="9664504" cy="775294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kumimoji="1" sz="5400" kern="1200" cap="all" baseline="0">
                <a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ja-JP" altLang="en-US" sz="4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取り組み結果と評価</a:t>
            </a:r>
          </a:p>
        </p:txBody>
      </p:sp>
    </p:spTree>
    <p:extLst>
      <p:ext uri="{BB962C8B-B14F-4D97-AF65-F5344CB8AC3E}">
        <p14:creationId xmlns:p14="http://schemas.microsoft.com/office/powerpoint/2010/main" val="32400234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正方形/長方形 3"/>
          <p:cNvSpPr/>
          <p:nvPr/>
        </p:nvSpPr>
        <p:spPr>
          <a:xfrm>
            <a:off x="355600" y="254000"/>
            <a:ext cx="11517531" cy="660400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kumimoji="1" lang="en-US" altLang="ja-JP" sz="2800" b="1" dirty="0">
              <a:solidFill>
                <a:schemeClr val="tx1"/>
              </a:solidFill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</p:txBody>
      </p:sp>
      <p:pic>
        <p:nvPicPr>
          <p:cNvPr id="2" name="図 1">
            <a:extLst>
              <a:ext uri="{FF2B5EF4-FFF2-40B4-BE49-F238E27FC236}">
                <a16:creationId xmlns:a16="http://schemas.microsoft.com/office/drawing/2014/main" id="{58B6A59B-B723-6D51-8F70-E00B155716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24289" y="5142488"/>
            <a:ext cx="2287349" cy="171551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6" name="テキスト ボックス 5">
            <a:extLst>
              <a:ext uri="{FF2B5EF4-FFF2-40B4-BE49-F238E27FC236}">
                <a16:creationId xmlns:a16="http://schemas.microsoft.com/office/drawing/2014/main" id="{7C6399F0-2452-94AF-E91C-6232F6D58699}"/>
              </a:ext>
            </a:extLst>
          </p:cNvPr>
          <p:cNvSpPr txBox="1"/>
          <p:nvPr/>
        </p:nvSpPr>
        <p:spPr>
          <a:xfrm>
            <a:off x="0" y="556359"/>
            <a:ext cx="12065000" cy="61247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just"/>
            <a:r>
              <a:rPr lang="en-US" altLang="ja-JP" sz="2800" b="1" kern="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2</a:t>
            </a:r>
            <a:r>
              <a:rPr lang="ja-JP" altLang="en-US" sz="2800" b="1" kern="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　取り組みの評価</a:t>
            </a:r>
            <a:endParaRPr lang="en-US" altLang="ja-JP" sz="2800" b="1" kern="1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G丸ｺﾞｼｯｸM-PRO" panose="020F0400000000000000" pitchFamily="50" charset="-128"/>
              <a:ea typeface="HG丸ｺﾞｼｯｸM-PRO" panose="020F0400000000000000" pitchFamily="50" charset="-128"/>
              <a:cs typeface="Times New Roman" panose="02020603050405020304" pitchFamily="18" charset="0"/>
            </a:endParaRPr>
          </a:p>
          <a:p>
            <a:pPr lvl="0" algn="just"/>
            <a:endParaRPr lang="en-US" altLang="ja-JP" sz="1400" b="1" kern="1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G丸ｺﾞｼｯｸM-PRO" panose="020F0400000000000000" pitchFamily="50" charset="-128"/>
              <a:ea typeface="HG丸ｺﾞｼｯｸM-PRO" panose="020F0400000000000000" pitchFamily="50" charset="-128"/>
              <a:cs typeface="Times New Roman" panose="02020603050405020304" pitchFamily="18" charset="0"/>
            </a:endParaRPr>
          </a:p>
          <a:p>
            <a:pPr marL="342900" lvl="0" indent="-342900" algn="just">
              <a:buFont typeface="+mj-lt"/>
              <a:buAutoNum type="arabicParenBoth"/>
            </a:pPr>
            <a:r>
              <a:rPr lang="en-US" altLang="ja-JP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 </a:t>
            </a:r>
            <a:r>
              <a:rPr lang="ja-JP" altLang="ja-JP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利用者</a:t>
            </a:r>
            <a:r>
              <a:rPr lang="ja-JP" altLang="en-US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に対して</a:t>
            </a:r>
            <a:endParaRPr lang="en-US" altLang="ja-JP" sz="2800" b="1" kern="100" dirty="0">
              <a:latin typeface="HG丸ｺﾞｼｯｸM-PRO" panose="020F0400000000000000" pitchFamily="50" charset="-128"/>
              <a:ea typeface="HG丸ｺﾞｼｯｸM-PRO" panose="020F0400000000000000" pitchFamily="50" charset="-128"/>
              <a:cs typeface="Times New Roman" panose="02020603050405020304" pitchFamily="18" charset="0"/>
            </a:endParaRPr>
          </a:p>
          <a:p>
            <a:pPr lvl="0" algn="just"/>
            <a:endParaRPr lang="en-US" altLang="ja-JP" sz="1400" b="1" kern="100" dirty="0">
              <a:latin typeface="HG丸ｺﾞｼｯｸM-PRO" panose="020F0400000000000000" pitchFamily="50" charset="-128"/>
              <a:ea typeface="HG丸ｺﾞｼｯｸM-PRO" panose="020F0400000000000000" pitchFamily="50" charset="-128"/>
              <a:cs typeface="Times New Roman" panose="02020603050405020304" pitchFamily="18" charset="0"/>
            </a:endParaRPr>
          </a:p>
          <a:p>
            <a:pPr lvl="0" algn="just"/>
            <a:r>
              <a:rPr lang="ja-JP" altLang="en-US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・「</a:t>
            </a:r>
            <a:r>
              <a:rPr lang="ja-JP" altLang="ja-JP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本人会</a:t>
            </a:r>
            <a:r>
              <a:rPr lang="ja-JP" altLang="en-US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」</a:t>
            </a:r>
            <a:r>
              <a:rPr lang="ja-JP" altLang="ja-JP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の設置は、今後</a:t>
            </a:r>
            <a:r>
              <a:rPr lang="ja-JP" altLang="en-US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、</a:t>
            </a:r>
            <a:r>
              <a:rPr lang="ja-JP" altLang="ja-JP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様々な場面で利用者の「自主創造」</a:t>
            </a:r>
            <a:r>
              <a:rPr lang="ja-JP" altLang="en-US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養う機</a:t>
            </a:r>
            <a:endParaRPr lang="en-US" altLang="ja-JP" sz="2800" b="1" kern="100" dirty="0">
              <a:latin typeface="HG丸ｺﾞｼｯｸM-PRO" panose="020F0400000000000000" pitchFamily="50" charset="-128"/>
              <a:ea typeface="HG丸ｺﾞｼｯｸM-PRO" panose="020F0400000000000000" pitchFamily="50" charset="-128"/>
              <a:cs typeface="Times New Roman" panose="02020603050405020304" pitchFamily="18" charset="0"/>
            </a:endParaRPr>
          </a:p>
          <a:p>
            <a:pPr lvl="0" algn="just"/>
            <a:r>
              <a:rPr lang="ja-JP" altLang="en-US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　 </a:t>
            </a:r>
            <a:r>
              <a:rPr lang="ja-JP" altLang="ja-JP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会とな</a:t>
            </a:r>
            <a:r>
              <a:rPr lang="ja-JP" altLang="en-US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った</a:t>
            </a:r>
            <a:r>
              <a:rPr lang="ja-JP" altLang="ja-JP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。</a:t>
            </a:r>
            <a:endParaRPr lang="en-US" altLang="ja-JP" sz="2800" b="1" kern="100" dirty="0">
              <a:latin typeface="HG丸ｺﾞｼｯｸM-PRO" panose="020F0400000000000000" pitchFamily="50" charset="-128"/>
              <a:ea typeface="HG丸ｺﾞｼｯｸM-PRO" panose="020F0400000000000000" pitchFamily="50" charset="-128"/>
              <a:cs typeface="Times New Roman" panose="02020603050405020304" pitchFamily="18" charset="0"/>
            </a:endParaRPr>
          </a:p>
          <a:p>
            <a:pPr lvl="0" algn="just"/>
            <a:r>
              <a:rPr lang="ja-JP" altLang="en-US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・利用者のコロナ感染により、利用者自身のマスク着用・手洗いなどの感</a:t>
            </a:r>
            <a:endParaRPr lang="en-US" altLang="ja-JP" sz="2800" b="1" kern="100" dirty="0">
              <a:latin typeface="HG丸ｺﾞｼｯｸM-PRO" panose="020F0400000000000000" pitchFamily="50" charset="-128"/>
              <a:ea typeface="HG丸ｺﾞｼｯｸM-PRO" panose="020F0400000000000000" pitchFamily="50" charset="-128"/>
              <a:cs typeface="Times New Roman" panose="02020603050405020304" pitchFamily="18" charset="0"/>
            </a:endParaRPr>
          </a:p>
          <a:p>
            <a:pPr lvl="0" algn="just"/>
            <a:r>
              <a:rPr lang="ja-JP" altLang="en-US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　染予防意識が高揚した。</a:t>
            </a:r>
            <a:endParaRPr lang="en-US" altLang="ja-JP" sz="2800" b="1" kern="100" dirty="0">
              <a:latin typeface="HG丸ｺﾞｼｯｸM-PRO" panose="020F0400000000000000" pitchFamily="50" charset="-128"/>
              <a:ea typeface="HG丸ｺﾞｼｯｸM-PRO" panose="020F0400000000000000" pitchFamily="50" charset="-128"/>
              <a:cs typeface="Times New Roman" panose="02020603050405020304" pitchFamily="18" charset="0"/>
            </a:endParaRPr>
          </a:p>
          <a:p>
            <a:pPr indent="279400" algn="just"/>
            <a:endParaRPr lang="ja-JP" altLang="ja-JP" sz="2800" b="1" kern="100" dirty="0">
              <a:latin typeface="HG丸ｺﾞｼｯｸM-PRO" panose="020F0400000000000000" pitchFamily="50" charset="-128"/>
              <a:ea typeface="HG丸ｺﾞｼｯｸM-PRO" panose="020F0400000000000000" pitchFamily="50" charset="-128"/>
              <a:cs typeface="Times New Roman" panose="02020603050405020304" pitchFamily="18" charset="0"/>
            </a:endParaRPr>
          </a:p>
          <a:p>
            <a:pPr lvl="0" algn="just"/>
            <a:r>
              <a:rPr lang="en-US" altLang="ja-JP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(2) </a:t>
            </a:r>
            <a:r>
              <a:rPr lang="ja-JP" altLang="ja-JP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職員</a:t>
            </a:r>
            <a:r>
              <a:rPr lang="ja-JP" altLang="en-US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に対して</a:t>
            </a:r>
            <a:endParaRPr lang="en-US" altLang="ja-JP" sz="2800" b="1" kern="100" dirty="0">
              <a:latin typeface="HG丸ｺﾞｼｯｸM-PRO" panose="020F0400000000000000" pitchFamily="50" charset="-128"/>
              <a:ea typeface="HG丸ｺﾞｼｯｸM-PRO" panose="020F0400000000000000" pitchFamily="50" charset="-128"/>
              <a:cs typeface="Times New Roman" panose="02020603050405020304" pitchFamily="18" charset="0"/>
            </a:endParaRPr>
          </a:p>
          <a:p>
            <a:pPr lvl="0" algn="just"/>
            <a:endParaRPr lang="en-US" altLang="ja-JP" sz="1400" b="1" kern="100" dirty="0">
              <a:latin typeface="HG丸ｺﾞｼｯｸM-PRO" panose="020F0400000000000000" pitchFamily="50" charset="-128"/>
              <a:ea typeface="HG丸ｺﾞｼｯｸM-PRO" panose="020F0400000000000000" pitchFamily="50" charset="-128"/>
              <a:cs typeface="Times New Roman" panose="02020603050405020304" pitchFamily="18" charset="0"/>
            </a:endParaRPr>
          </a:p>
          <a:p>
            <a:pPr lvl="0" algn="just"/>
            <a:r>
              <a:rPr lang="ja-JP" altLang="en-US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・生</a:t>
            </a:r>
            <a:r>
              <a:rPr lang="ja-JP" altLang="ja-JP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活困窮者支援は手探り状態であ</a:t>
            </a:r>
            <a:r>
              <a:rPr lang="ja-JP" altLang="en-US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るが</a:t>
            </a:r>
            <a:r>
              <a:rPr lang="ja-JP" altLang="ja-JP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、</a:t>
            </a:r>
            <a:r>
              <a:rPr lang="ja-JP" altLang="en-US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民生児童委員などと連携を深め</a:t>
            </a:r>
            <a:endParaRPr lang="en-US" altLang="ja-JP" sz="2800" b="1" kern="100" dirty="0">
              <a:latin typeface="HG丸ｺﾞｼｯｸM-PRO" panose="020F0400000000000000" pitchFamily="50" charset="-128"/>
              <a:ea typeface="HG丸ｺﾞｼｯｸM-PRO" panose="020F0400000000000000" pitchFamily="50" charset="-128"/>
              <a:cs typeface="Times New Roman" panose="02020603050405020304" pitchFamily="18" charset="0"/>
            </a:endParaRPr>
          </a:p>
          <a:p>
            <a:pPr lvl="0" algn="just"/>
            <a:r>
              <a:rPr lang="ja-JP" altLang="en-US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　最終</a:t>
            </a:r>
            <a:r>
              <a:rPr lang="ja-JP" altLang="ja-JP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目標</a:t>
            </a:r>
            <a:r>
              <a:rPr lang="ja-JP" altLang="en-US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は、地域包括ケアシステムの中核施設を目指す。</a:t>
            </a:r>
            <a:endParaRPr lang="en-US" altLang="ja-JP" sz="2800" b="1" kern="100" dirty="0">
              <a:latin typeface="HG丸ｺﾞｼｯｸM-PRO" panose="020F0400000000000000" pitchFamily="50" charset="-128"/>
              <a:ea typeface="HG丸ｺﾞｼｯｸM-PRO" panose="020F0400000000000000" pitchFamily="50" charset="-128"/>
              <a:cs typeface="Times New Roman" panose="02020603050405020304" pitchFamily="18" charset="0"/>
            </a:endParaRPr>
          </a:p>
          <a:p>
            <a:pPr lvl="0" algn="just"/>
            <a:r>
              <a:rPr lang="ja-JP" altLang="en-US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・就労支援の一環として、社会的養護施設の利用者・卒業生</a:t>
            </a:r>
            <a:endParaRPr lang="en-US" altLang="ja-JP" sz="2800" b="1" kern="100" dirty="0">
              <a:latin typeface="HG丸ｺﾞｼｯｸM-PRO" panose="020F0400000000000000" pitchFamily="50" charset="-128"/>
              <a:ea typeface="HG丸ｺﾞｼｯｸM-PRO" panose="020F0400000000000000" pitchFamily="50" charset="-128"/>
              <a:cs typeface="Times New Roman" panose="02020603050405020304" pitchFamily="18" charset="0"/>
            </a:endParaRPr>
          </a:p>
          <a:p>
            <a:pPr lvl="0" algn="just"/>
            <a:r>
              <a:rPr lang="ja-JP" altLang="en-US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　などを職員採用した。</a:t>
            </a:r>
            <a:endParaRPr lang="en-US" altLang="ja-JP" sz="2800" b="1" kern="100" dirty="0">
              <a:latin typeface="HG丸ｺﾞｼｯｸM-PRO" panose="020F0400000000000000" pitchFamily="50" charset="-128"/>
              <a:ea typeface="HG丸ｺﾞｼｯｸM-PRO" panose="020F0400000000000000" pitchFamily="50" charset="-128"/>
              <a:cs typeface="Times New Roman" panose="02020603050405020304" pitchFamily="18" charset="0"/>
            </a:endParaRPr>
          </a:p>
        </p:txBody>
      </p:sp>
      <p:sp>
        <p:nvSpPr>
          <p:cNvPr id="7" name="タイトル 1">
            <a:extLst>
              <a:ext uri="{FF2B5EF4-FFF2-40B4-BE49-F238E27FC236}">
                <a16:creationId xmlns:a16="http://schemas.microsoft.com/office/drawing/2014/main" id="{5F7E24B8-6246-9A52-9C88-844363BE7CE4}"/>
              </a:ext>
            </a:extLst>
          </p:cNvPr>
          <p:cNvSpPr txBox="1">
            <a:spLocks/>
          </p:cNvSpPr>
          <p:nvPr/>
        </p:nvSpPr>
        <p:spPr>
          <a:xfrm>
            <a:off x="1403460" y="1"/>
            <a:ext cx="9664504" cy="775294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kumimoji="1" sz="5400" kern="1200" cap="all" baseline="0">
                <a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ja-JP" altLang="en-US" sz="4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取り組み結果と評価</a:t>
            </a:r>
          </a:p>
        </p:txBody>
      </p:sp>
    </p:spTree>
    <p:extLst>
      <p:ext uri="{BB962C8B-B14F-4D97-AF65-F5344CB8AC3E}">
        <p14:creationId xmlns:p14="http://schemas.microsoft.com/office/powerpoint/2010/main" val="18654900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>
          <a:xfrm>
            <a:off x="525119" y="0"/>
            <a:ext cx="10633798" cy="682828"/>
          </a:xfrm>
        </p:spPr>
        <p:txBody>
          <a:bodyPr>
            <a:normAutofit fontScale="90000"/>
          </a:bodyPr>
          <a:lstStyle/>
          <a:p>
            <a:pPr algn="ctr"/>
            <a:r>
              <a:rPr lang="ja-JP" altLang="en-US" sz="4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G丸ｺﾞｼｯｸM-PRO" panose="020F0400000000000000" pitchFamily="50" charset="-128"/>
                <a:ea typeface="HG丸ｺﾞｼｯｸM-PRO" panose="020F0400000000000000" pitchFamily="50" charset="-128"/>
              </a:rPr>
              <a:t>コロナ禍で実施した行事</a:t>
            </a:r>
            <a:endParaRPr kumimoji="1" lang="ja-JP" altLang="en-US" sz="4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G丸ｺﾞｼｯｸM-PRO" panose="020F0400000000000000" pitchFamily="50" charset="-128"/>
              <a:ea typeface="HG丸ｺﾞｼｯｸM-PRO" panose="020F0400000000000000" pitchFamily="50" charset="-128"/>
            </a:endParaRPr>
          </a:p>
        </p:txBody>
      </p:sp>
      <p:sp>
        <p:nvSpPr>
          <p:cNvPr id="4" name="正方形/長方形 3"/>
          <p:cNvSpPr/>
          <p:nvPr/>
        </p:nvSpPr>
        <p:spPr>
          <a:xfrm>
            <a:off x="1901371" y="1032684"/>
            <a:ext cx="3538723" cy="6828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ja-JP" altLang="en-US" sz="2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G丸ｺﾞｼｯｸM-PRO" panose="020F0400000000000000" pitchFamily="50" charset="-128"/>
                <a:ea typeface="HG丸ｺﾞｼｯｸM-PRO" panose="020F0400000000000000" pitchFamily="50" charset="-128"/>
              </a:rPr>
              <a:t>移動水族館が到着</a:t>
            </a:r>
          </a:p>
        </p:txBody>
      </p:sp>
      <p:pic>
        <p:nvPicPr>
          <p:cNvPr id="11" name="図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9491" y="1879600"/>
            <a:ext cx="6538970" cy="4357002"/>
          </a:xfrm>
          <a:prstGeom prst="rect">
            <a:avLst/>
          </a:prstGeom>
        </p:spPr>
      </p:pic>
      <p:sp>
        <p:nvSpPr>
          <p:cNvPr id="12" name="角丸四角形吹き出し 11"/>
          <p:cNvSpPr/>
          <p:nvPr/>
        </p:nvSpPr>
        <p:spPr>
          <a:xfrm>
            <a:off x="7129115" y="1032684"/>
            <a:ext cx="4626394" cy="2926080"/>
          </a:xfrm>
          <a:prstGeom prst="wedgeRoundRectCallout">
            <a:avLst>
              <a:gd name="adj1" fmla="val -56014"/>
              <a:gd name="adj2" fmla="val 73044"/>
              <a:gd name="adj3" fmla="val 16667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kumimoji="1" lang="ja-JP" altLang="en-US" sz="2800" b="1" dirty="0"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移動水族館は、都立葛西臨海水族園が行っており、来園が難しい方の社会福祉施設などを対象に、海の生物を専用トラックで運ぶ出張イベントです。</a:t>
            </a:r>
            <a:endParaRPr kumimoji="1" lang="en-US" altLang="ja-JP" sz="2800" b="1" dirty="0"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</p:txBody>
      </p:sp>
      <p:pic>
        <p:nvPicPr>
          <p:cNvPr id="5" name="図 4">
            <a:extLst>
              <a:ext uri="{FF2B5EF4-FFF2-40B4-BE49-F238E27FC236}">
                <a16:creationId xmlns:a16="http://schemas.microsoft.com/office/drawing/2014/main" id="{EB3A1067-BF74-45EA-E1AF-8BCD43988A0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04650" y="5142488"/>
            <a:ext cx="2287349" cy="171551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67735080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>
          <a:xfrm>
            <a:off x="3759635" y="1"/>
            <a:ext cx="4498100" cy="673099"/>
          </a:xfrm>
        </p:spPr>
        <p:txBody>
          <a:bodyPr>
            <a:normAutofit/>
          </a:bodyPr>
          <a:lstStyle/>
          <a:p>
            <a:r>
              <a:rPr kumimoji="1" lang="ja-JP" altLang="en-US" sz="4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移動水族館の様子</a:t>
            </a:r>
          </a:p>
        </p:txBody>
      </p:sp>
      <p:pic>
        <p:nvPicPr>
          <p:cNvPr id="4" name="図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865" y="3967836"/>
            <a:ext cx="3291840" cy="2349304"/>
          </a:xfrm>
          <a:prstGeom prst="rect">
            <a:avLst/>
          </a:prstGeom>
        </p:spPr>
      </p:pic>
      <p:pic>
        <p:nvPicPr>
          <p:cNvPr id="5" name="図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676" y="934047"/>
            <a:ext cx="3291841" cy="2740632"/>
          </a:xfrm>
          <a:prstGeom prst="rect">
            <a:avLst/>
          </a:prstGeom>
        </p:spPr>
      </p:pic>
      <p:pic>
        <p:nvPicPr>
          <p:cNvPr id="9" name="図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0029" y="1302346"/>
            <a:ext cx="4725106" cy="3619002"/>
          </a:xfrm>
          <a:prstGeom prst="rect">
            <a:avLst/>
          </a:prstGeom>
        </p:spPr>
      </p:pic>
      <p:pic>
        <p:nvPicPr>
          <p:cNvPr id="10" name="図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96754" y="942048"/>
            <a:ext cx="3365227" cy="2732631"/>
          </a:xfrm>
          <a:prstGeom prst="rect">
            <a:avLst/>
          </a:prstGeom>
        </p:spPr>
      </p:pic>
      <p:pic>
        <p:nvPicPr>
          <p:cNvPr id="12" name="図 1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59635" y="3967835"/>
            <a:ext cx="3365227" cy="2349305"/>
          </a:xfrm>
          <a:prstGeom prst="rect">
            <a:avLst/>
          </a:prstGeom>
        </p:spPr>
      </p:pic>
      <p:pic>
        <p:nvPicPr>
          <p:cNvPr id="6" name="図 5">
            <a:extLst>
              <a:ext uri="{FF2B5EF4-FFF2-40B4-BE49-F238E27FC236}">
                <a16:creationId xmlns:a16="http://schemas.microsoft.com/office/drawing/2014/main" id="{A788D8B2-19FC-6D9F-EE40-82340F61F6A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04650" y="5142488"/>
            <a:ext cx="2287349" cy="171551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67859386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タイトル 1">
            <a:extLst>
              <a:ext uri="{FF2B5EF4-FFF2-40B4-BE49-F238E27FC236}">
                <a16:creationId xmlns:a16="http://schemas.microsoft.com/office/drawing/2014/main" id="{60553452-E3F0-CBC6-7802-9E9E786A7B4C}"/>
              </a:ext>
            </a:extLst>
          </p:cNvPr>
          <p:cNvSpPr txBox="1">
            <a:spLocks/>
          </p:cNvSpPr>
          <p:nvPr/>
        </p:nvSpPr>
        <p:spPr>
          <a:xfrm>
            <a:off x="3928990" y="0"/>
            <a:ext cx="4529911" cy="705176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kumimoji="1" sz="5400" kern="1200" cap="all" baseline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+mj-lt"/>
                <a:ea typeface="+mj-ea"/>
                <a:cs typeface="+mj-cs"/>
              </a:defRPr>
            </a:lvl1pPr>
          </a:lstStyle>
          <a:p>
            <a:r>
              <a:rPr lang="ja-JP" altLang="en-US" sz="4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園内水族館の様子</a:t>
            </a:r>
          </a:p>
        </p:txBody>
      </p:sp>
      <p:pic>
        <p:nvPicPr>
          <p:cNvPr id="2" name="図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8812" y="876686"/>
            <a:ext cx="3813949" cy="2706624"/>
          </a:xfrm>
          <a:prstGeom prst="rect">
            <a:avLst/>
          </a:prstGeom>
        </p:spPr>
      </p:pic>
      <p:pic>
        <p:nvPicPr>
          <p:cNvPr id="5" name="図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603" y="3754820"/>
            <a:ext cx="3874158" cy="2715965"/>
          </a:xfrm>
          <a:prstGeom prst="rect">
            <a:avLst/>
          </a:prstGeom>
        </p:spPr>
      </p:pic>
      <p:pic>
        <p:nvPicPr>
          <p:cNvPr id="7" name="図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45666" y="876687"/>
            <a:ext cx="3869634" cy="2741443"/>
          </a:xfrm>
          <a:prstGeom prst="rect">
            <a:avLst/>
          </a:prstGeom>
        </p:spPr>
      </p:pic>
      <p:pic>
        <p:nvPicPr>
          <p:cNvPr id="8" name="図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205" y="876687"/>
            <a:ext cx="3621024" cy="2741443"/>
          </a:xfrm>
          <a:prstGeom prst="rect">
            <a:avLst/>
          </a:prstGeom>
        </p:spPr>
      </p:pic>
      <p:pic>
        <p:nvPicPr>
          <p:cNvPr id="11" name="図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29100" y="3754820"/>
            <a:ext cx="3886200" cy="2715965"/>
          </a:xfrm>
          <a:prstGeom prst="rect">
            <a:avLst/>
          </a:prstGeom>
        </p:spPr>
      </p:pic>
      <p:sp>
        <p:nvSpPr>
          <p:cNvPr id="3" name="四角形: 角を丸くする 2">
            <a:extLst>
              <a:ext uri="{FF2B5EF4-FFF2-40B4-BE49-F238E27FC236}">
                <a16:creationId xmlns:a16="http://schemas.microsoft.com/office/drawing/2014/main" id="{900B1E34-43A3-6C16-93F5-FF52BAA1E287}"/>
              </a:ext>
            </a:extLst>
          </p:cNvPr>
          <p:cNvSpPr/>
          <p:nvPr/>
        </p:nvSpPr>
        <p:spPr>
          <a:xfrm>
            <a:off x="1585584" y="3405343"/>
            <a:ext cx="1411616" cy="49013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ja-JP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2</a:t>
            </a:r>
            <a:r>
              <a:rPr kumimoji="1" lang="ja-JP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階チーム</a:t>
            </a:r>
            <a:endParaRPr kumimoji="1" lang="en-US" altLang="ja-JP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</p:txBody>
      </p:sp>
      <p:sp>
        <p:nvSpPr>
          <p:cNvPr id="6" name="四角形: 角を丸くする 5">
            <a:extLst>
              <a:ext uri="{FF2B5EF4-FFF2-40B4-BE49-F238E27FC236}">
                <a16:creationId xmlns:a16="http://schemas.microsoft.com/office/drawing/2014/main" id="{BF1EFBEC-7A7E-70E9-2975-AD03F0209C60}"/>
              </a:ext>
            </a:extLst>
          </p:cNvPr>
          <p:cNvSpPr/>
          <p:nvPr/>
        </p:nvSpPr>
        <p:spPr>
          <a:xfrm>
            <a:off x="5633405" y="3129738"/>
            <a:ext cx="1077589" cy="49013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ja-JP" altLang="en-U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事務所</a:t>
            </a:r>
            <a:endParaRPr kumimoji="1" lang="en-US" altLang="ja-JP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  <a:p>
            <a:pPr algn="ctr"/>
            <a:r>
              <a:rPr kumimoji="1" lang="ja-JP" altLang="en-U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チーム</a:t>
            </a:r>
            <a:endParaRPr kumimoji="1" lang="en-US" altLang="ja-JP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</p:txBody>
      </p:sp>
      <p:sp>
        <p:nvSpPr>
          <p:cNvPr id="9" name="四角形: 角を丸くする 8">
            <a:extLst>
              <a:ext uri="{FF2B5EF4-FFF2-40B4-BE49-F238E27FC236}">
                <a16:creationId xmlns:a16="http://schemas.microsoft.com/office/drawing/2014/main" id="{9C3FCA32-13B2-0F97-D88E-DFE6D1AFD81F}"/>
              </a:ext>
            </a:extLst>
          </p:cNvPr>
          <p:cNvSpPr/>
          <p:nvPr/>
        </p:nvSpPr>
        <p:spPr>
          <a:xfrm>
            <a:off x="8338205" y="3093175"/>
            <a:ext cx="1077589" cy="49013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ja-JP" altLang="en-U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診療</a:t>
            </a:r>
            <a:endParaRPr kumimoji="1" lang="en-US" altLang="ja-JP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  <a:p>
            <a:pPr algn="ctr"/>
            <a:r>
              <a:rPr kumimoji="1" lang="ja-JP" altLang="en-U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チーム</a:t>
            </a:r>
            <a:endParaRPr kumimoji="1" lang="en-US" altLang="ja-JP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</p:txBody>
      </p:sp>
      <p:pic>
        <p:nvPicPr>
          <p:cNvPr id="14" name="図 13">
            <a:extLst>
              <a:ext uri="{FF2B5EF4-FFF2-40B4-BE49-F238E27FC236}">
                <a16:creationId xmlns:a16="http://schemas.microsoft.com/office/drawing/2014/main" id="{52F4E941-2DDA-407F-1061-80A5D246B10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303971" y="3754820"/>
            <a:ext cx="3655258" cy="2715965"/>
          </a:xfrm>
          <a:prstGeom prst="rect">
            <a:avLst/>
          </a:prstGeom>
        </p:spPr>
      </p:pic>
      <p:sp>
        <p:nvSpPr>
          <p:cNvPr id="15" name="四角形: 角を丸くする 14">
            <a:extLst>
              <a:ext uri="{FF2B5EF4-FFF2-40B4-BE49-F238E27FC236}">
                <a16:creationId xmlns:a16="http://schemas.microsoft.com/office/drawing/2014/main" id="{B37C9153-5704-87EA-36E3-BB60A8C7FB54}"/>
              </a:ext>
            </a:extLst>
          </p:cNvPr>
          <p:cNvSpPr/>
          <p:nvPr/>
        </p:nvSpPr>
        <p:spPr>
          <a:xfrm>
            <a:off x="7480300" y="5897849"/>
            <a:ext cx="1423449" cy="49013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ja-JP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１階チーム</a:t>
            </a:r>
            <a:endParaRPr kumimoji="1" lang="en-US" altLang="ja-JP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7440510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正方形/長方形 1"/>
          <p:cNvSpPr/>
          <p:nvPr/>
        </p:nvSpPr>
        <p:spPr>
          <a:xfrm>
            <a:off x="1871472" y="3599"/>
            <a:ext cx="8449056" cy="61315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ja-JP" altLang="en-US" sz="4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コロナ禍で実施の行事</a:t>
            </a:r>
          </a:p>
        </p:txBody>
      </p:sp>
      <p:pic>
        <p:nvPicPr>
          <p:cNvPr id="5" name="図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9020" y="927100"/>
            <a:ext cx="3811770" cy="2905481"/>
          </a:xfrm>
          <a:prstGeom prst="rect">
            <a:avLst/>
          </a:prstGeom>
        </p:spPr>
      </p:pic>
      <p:pic>
        <p:nvPicPr>
          <p:cNvPr id="6" name="図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6400" y="927101"/>
            <a:ext cx="3811769" cy="2927728"/>
          </a:xfrm>
          <a:prstGeom prst="rect">
            <a:avLst/>
          </a:prstGeom>
        </p:spPr>
      </p:pic>
      <p:pic>
        <p:nvPicPr>
          <p:cNvPr id="7" name="図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83779" y="927100"/>
            <a:ext cx="3811769" cy="2905481"/>
          </a:xfrm>
          <a:prstGeom prst="rect">
            <a:avLst/>
          </a:prstGeom>
        </p:spPr>
      </p:pic>
      <p:pic>
        <p:nvPicPr>
          <p:cNvPr id="8" name="図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83778" y="4023360"/>
            <a:ext cx="3811769" cy="2688336"/>
          </a:xfrm>
          <a:prstGeom prst="rect">
            <a:avLst/>
          </a:prstGeom>
        </p:spPr>
      </p:pic>
      <p:pic>
        <p:nvPicPr>
          <p:cNvPr id="10" name="図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9020" y="4007655"/>
            <a:ext cx="3811770" cy="2688336"/>
          </a:xfrm>
          <a:prstGeom prst="rect">
            <a:avLst/>
          </a:prstGeom>
        </p:spPr>
      </p:pic>
      <p:pic>
        <p:nvPicPr>
          <p:cNvPr id="11" name="図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6401" y="4023360"/>
            <a:ext cx="3811768" cy="2656927"/>
          </a:xfrm>
          <a:prstGeom prst="rect">
            <a:avLst/>
          </a:prstGeom>
        </p:spPr>
      </p:pic>
      <p:sp>
        <p:nvSpPr>
          <p:cNvPr id="12" name="角丸四角形 11"/>
          <p:cNvSpPr/>
          <p:nvPr/>
        </p:nvSpPr>
        <p:spPr>
          <a:xfrm>
            <a:off x="9635837" y="3696380"/>
            <a:ext cx="1159163" cy="463182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ja-JP" alt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年忘れ会</a:t>
            </a:r>
          </a:p>
        </p:txBody>
      </p:sp>
      <p:sp>
        <p:nvSpPr>
          <p:cNvPr id="13" name="角丸四角形 12"/>
          <p:cNvSpPr/>
          <p:nvPr/>
        </p:nvSpPr>
        <p:spPr>
          <a:xfrm>
            <a:off x="5824069" y="3377127"/>
            <a:ext cx="2204100" cy="463182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ja-JP" alt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イルミネーション</a:t>
            </a:r>
          </a:p>
        </p:txBody>
      </p:sp>
      <p:sp>
        <p:nvSpPr>
          <p:cNvPr id="14" name="角丸四角形 13"/>
          <p:cNvSpPr/>
          <p:nvPr/>
        </p:nvSpPr>
        <p:spPr>
          <a:xfrm>
            <a:off x="249020" y="3322301"/>
            <a:ext cx="957480" cy="5102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ja-JP" alt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花火会</a:t>
            </a:r>
          </a:p>
        </p:txBody>
      </p:sp>
      <p:sp>
        <p:nvSpPr>
          <p:cNvPr id="15" name="角丸四角形 14"/>
          <p:cNvSpPr/>
          <p:nvPr/>
        </p:nvSpPr>
        <p:spPr>
          <a:xfrm>
            <a:off x="3734592" y="4029903"/>
            <a:ext cx="812800" cy="50883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ja-JP" alt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縁 日</a:t>
            </a:r>
          </a:p>
        </p:txBody>
      </p:sp>
    </p:spTree>
    <p:extLst>
      <p:ext uri="{BB962C8B-B14F-4D97-AF65-F5344CB8AC3E}">
        <p14:creationId xmlns:p14="http://schemas.microsoft.com/office/powerpoint/2010/main" val="293137576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正方形/長方形 1"/>
          <p:cNvSpPr/>
          <p:nvPr/>
        </p:nvSpPr>
        <p:spPr>
          <a:xfrm>
            <a:off x="1797269" y="0"/>
            <a:ext cx="8449056" cy="66087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ja-JP" altLang="en-US" sz="4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G丸ｺﾞｼｯｸM-PRO" panose="020F0600000000000000" pitchFamily="50" charset="-128"/>
                <a:ea typeface="HG丸ｺﾞｼｯｸM-PRO" panose="020F0600000000000000" pitchFamily="50" charset="-128"/>
              </a:rPr>
              <a:t>コロナ禍で実施の行事</a:t>
            </a:r>
          </a:p>
        </p:txBody>
      </p:sp>
      <p:pic>
        <p:nvPicPr>
          <p:cNvPr id="3" name="図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631542"/>
            <a:ext cx="5205845" cy="3911405"/>
          </a:xfrm>
          <a:prstGeom prst="rect">
            <a:avLst/>
          </a:prstGeom>
        </p:spPr>
      </p:pic>
      <p:pic>
        <p:nvPicPr>
          <p:cNvPr id="9" name="図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54163" y="876301"/>
            <a:ext cx="6687963" cy="5848056"/>
          </a:xfrm>
          <a:prstGeom prst="rect">
            <a:avLst/>
          </a:prstGeom>
        </p:spPr>
      </p:pic>
      <p:sp>
        <p:nvSpPr>
          <p:cNvPr id="12" name="角丸四角形 11"/>
          <p:cNvSpPr/>
          <p:nvPr/>
        </p:nvSpPr>
        <p:spPr>
          <a:xfrm>
            <a:off x="1797269" y="5704016"/>
            <a:ext cx="2033476" cy="866494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ja-JP" altLang="en-US" sz="1800" b="1" dirty="0">
                <a:solidFill>
                  <a:schemeClr val="tx1"/>
                </a:solidFill>
                <a:latin typeface="HG丸ｺﾞｼｯｸM-PRO" panose="020F0400000000000000" pitchFamily="50" charset="-128"/>
                <a:ea typeface="HG丸ｺﾞｼｯｸM-PRO" panose="020F0400000000000000" pitchFamily="50" charset="-128"/>
              </a:rPr>
              <a:t>演奏：音引力</a:t>
            </a:r>
            <a:endParaRPr kumimoji="1" lang="en-US" altLang="ja-JP" b="1" dirty="0">
              <a:solidFill>
                <a:schemeClr val="tx1"/>
              </a:solidFill>
              <a:latin typeface="HG丸ｺﾞｼｯｸM-PRO" panose="020F0400000000000000" pitchFamily="50" charset="-128"/>
              <a:ea typeface="HG丸ｺﾞｼｯｸM-PRO" panose="020F0400000000000000" pitchFamily="50" charset="-128"/>
            </a:endParaRPr>
          </a:p>
          <a:p>
            <a:pPr algn="ctr"/>
            <a:r>
              <a:rPr kumimoji="1" lang="ja-JP" altLang="en-US" b="1" dirty="0">
                <a:solidFill>
                  <a:schemeClr val="tx1"/>
                </a:solidFill>
                <a:latin typeface="HG丸ｺﾞｼｯｸM-PRO" panose="020F0400000000000000" pitchFamily="50" charset="-128"/>
                <a:ea typeface="HG丸ｺﾞｼｯｸM-PRO" panose="020F0400000000000000" pitchFamily="50" charset="-128"/>
              </a:rPr>
              <a:t>施設内イベント</a:t>
            </a:r>
          </a:p>
        </p:txBody>
      </p:sp>
    </p:spTree>
    <p:extLst>
      <p:ext uri="{BB962C8B-B14F-4D97-AF65-F5344CB8AC3E}">
        <p14:creationId xmlns:p14="http://schemas.microsoft.com/office/powerpoint/2010/main" val="419396886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正方形/長方形 3"/>
          <p:cNvSpPr/>
          <p:nvPr/>
        </p:nvSpPr>
        <p:spPr>
          <a:xfrm>
            <a:off x="355600" y="254000"/>
            <a:ext cx="11517531" cy="660400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kumimoji="1" lang="en-US" altLang="ja-JP" sz="2800" b="1" dirty="0">
              <a:solidFill>
                <a:schemeClr val="tx1"/>
              </a:solidFill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</p:txBody>
      </p:sp>
      <p:pic>
        <p:nvPicPr>
          <p:cNvPr id="2" name="図 1">
            <a:extLst>
              <a:ext uri="{FF2B5EF4-FFF2-40B4-BE49-F238E27FC236}">
                <a16:creationId xmlns:a16="http://schemas.microsoft.com/office/drawing/2014/main" id="{58B6A59B-B723-6D51-8F70-E00B155716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04650" y="5142488"/>
            <a:ext cx="2287349" cy="171551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6" name="テキスト ボックス 5">
            <a:extLst>
              <a:ext uri="{FF2B5EF4-FFF2-40B4-BE49-F238E27FC236}">
                <a16:creationId xmlns:a16="http://schemas.microsoft.com/office/drawing/2014/main" id="{7C6399F0-2452-94AF-E91C-6232F6D58699}"/>
              </a:ext>
            </a:extLst>
          </p:cNvPr>
          <p:cNvSpPr txBox="1"/>
          <p:nvPr/>
        </p:nvSpPr>
        <p:spPr>
          <a:xfrm>
            <a:off x="318869" y="0"/>
            <a:ext cx="11644531" cy="66171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ja-JP" altLang="en-US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最後に</a:t>
            </a:r>
            <a:endParaRPr lang="en-US" altLang="ja-JP" sz="2800" b="1" kern="100" dirty="0">
              <a:latin typeface="HG丸ｺﾞｼｯｸM-PRO" panose="020F0400000000000000" pitchFamily="50" charset="-128"/>
              <a:ea typeface="HG丸ｺﾞｼｯｸM-PRO" panose="020F0400000000000000" pitchFamily="50" charset="-128"/>
              <a:cs typeface="Times New Roman" panose="02020603050405020304" pitchFamily="18" charset="0"/>
            </a:endParaRPr>
          </a:p>
          <a:p>
            <a:pPr lvl="0"/>
            <a:r>
              <a:rPr lang="ja-JP" altLang="en-US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全国的に救護施設の入所申し込みは男性が</a:t>
            </a:r>
            <a:r>
              <a:rPr lang="en-US" altLang="ja-JP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70</a:t>
            </a:r>
            <a:r>
              <a:rPr lang="ja-JP" altLang="en-US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％、昭島荘のミッション「社会の要請と多様性に応える」を実践するため、令和</a:t>
            </a:r>
            <a:r>
              <a:rPr lang="en-US" altLang="ja-JP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3</a:t>
            </a:r>
            <a:r>
              <a:rPr lang="ja-JP" altLang="en-US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年</a:t>
            </a:r>
            <a:r>
              <a:rPr lang="en-US" altLang="ja-JP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11</a:t>
            </a:r>
            <a:r>
              <a:rPr lang="ja-JP" altLang="en-US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月～令和</a:t>
            </a:r>
            <a:r>
              <a:rPr lang="en-US" altLang="ja-JP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4</a:t>
            </a:r>
            <a:r>
              <a:rPr lang="ja-JP" altLang="en-US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年</a:t>
            </a:r>
            <a:r>
              <a:rPr lang="en-US" altLang="ja-JP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4</a:t>
            </a:r>
            <a:r>
              <a:rPr lang="ja-JP" altLang="en-US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月の</a:t>
            </a:r>
            <a:r>
              <a:rPr lang="en-US" altLang="ja-JP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6</a:t>
            </a:r>
            <a:r>
              <a:rPr lang="ja-JP" altLang="en-US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ヶ月間を費やし、男性</a:t>
            </a:r>
            <a:r>
              <a:rPr lang="en-US" altLang="ja-JP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48</a:t>
            </a:r>
            <a:r>
              <a:rPr lang="ja-JP" altLang="en-US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名⇒</a:t>
            </a:r>
            <a:r>
              <a:rPr lang="en-US" altLang="ja-JP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52</a:t>
            </a:r>
            <a:r>
              <a:rPr lang="ja-JP" altLang="en-US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名・女性</a:t>
            </a:r>
            <a:r>
              <a:rPr lang="en-US" altLang="ja-JP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52</a:t>
            </a:r>
            <a:r>
              <a:rPr lang="ja-JP" altLang="en-US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名⇒</a:t>
            </a:r>
            <a:r>
              <a:rPr lang="en-US" altLang="ja-JP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48</a:t>
            </a:r>
            <a:r>
              <a:rPr lang="ja-JP" altLang="en-US" sz="2800" b="1" kern="100" dirty="0"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名へ、男女比を変更しました。</a:t>
            </a:r>
            <a:endParaRPr lang="en-US" altLang="ja-JP" sz="2800" b="1" kern="100" dirty="0">
              <a:latin typeface="HG丸ｺﾞｼｯｸM-PRO" panose="020F0400000000000000" pitchFamily="50" charset="-128"/>
              <a:ea typeface="HG丸ｺﾞｼｯｸM-PRO" panose="020F0400000000000000" pitchFamily="50" charset="-128"/>
              <a:cs typeface="Times New Roman" panose="02020603050405020304" pitchFamily="18" charset="0"/>
            </a:endParaRPr>
          </a:p>
          <a:p>
            <a:pPr lvl="0"/>
            <a:endParaRPr lang="en-US" altLang="ja-JP" sz="2800" b="1" kern="100" dirty="0">
              <a:latin typeface="HG丸ｺﾞｼｯｸM-PRO" panose="020F0400000000000000" pitchFamily="50" charset="-128"/>
              <a:ea typeface="HG丸ｺﾞｼｯｸM-PRO" panose="020F0400000000000000" pitchFamily="50" charset="-128"/>
              <a:cs typeface="Times New Roman" panose="02020603050405020304" pitchFamily="18" charset="0"/>
            </a:endParaRPr>
          </a:p>
          <a:p>
            <a:pPr lvl="0" algn="ctr"/>
            <a:r>
              <a:rPr lang="ja-JP" altLang="en-US" sz="40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利用者の権利擁護と</a:t>
            </a:r>
            <a:endParaRPr lang="en-US" altLang="ja-JP" sz="4000" b="1" kern="100" dirty="0">
              <a:effectLst/>
              <a:latin typeface="HG丸ｺﾞｼｯｸM-PRO" panose="020F0400000000000000" pitchFamily="50" charset="-128"/>
              <a:ea typeface="HG丸ｺﾞｼｯｸM-PRO" panose="020F0400000000000000" pitchFamily="50" charset="-128"/>
              <a:cs typeface="Times New Roman" panose="02020603050405020304" pitchFamily="18" charset="0"/>
            </a:endParaRPr>
          </a:p>
          <a:p>
            <a:pPr lvl="0" algn="ctr"/>
            <a:r>
              <a:rPr lang="ja-JP" altLang="en-US" sz="40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コロナゼロは</a:t>
            </a:r>
            <a:r>
              <a:rPr lang="en-US" altLang="ja-JP" sz="40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ONE TAEM</a:t>
            </a:r>
          </a:p>
          <a:p>
            <a:pPr lvl="0" algn="ctr"/>
            <a:endParaRPr lang="en-US" altLang="ja-JP" sz="2800" b="1" kern="100" dirty="0">
              <a:latin typeface="HG丸ｺﾞｼｯｸM-PRO" panose="020F0400000000000000" pitchFamily="50" charset="-128"/>
              <a:ea typeface="HG丸ｺﾞｼｯｸM-PRO" panose="020F0400000000000000" pitchFamily="50" charset="-128"/>
              <a:cs typeface="Times New Roman" panose="02020603050405020304" pitchFamily="18" charset="0"/>
            </a:endParaRPr>
          </a:p>
          <a:p>
            <a:pPr lvl="0" algn="ctr"/>
            <a:r>
              <a:rPr lang="ja-JP" altLang="en-US" sz="48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ご清聴ありがとうございました。</a:t>
            </a:r>
            <a:endParaRPr lang="en-US" altLang="ja-JP" sz="4800" b="1" kern="100" dirty="0">
              <a:effectLst/>
              <a:latin typeface="HG丸ｺﾞｼｯｸM-PRO" panose="020F0400000000000000" pitchFamily="50" charset="-128"/>
              <a:ea typeface="HG丸ｺﾞｼｯｸM-PRO" panose="020F0400000000000000" pitchFamily="50" charset="-128"/>
              <a:cs typeface="Times New Roman" panose="02020603050405020304" pitchFamily="18" charset="0"/>
            </a:endParaRPr>
          </a:p>
          <a:p>
            <a:pPr lvl="0" algn="ctr"/>
            <a:endParaRPr lang="en-US" altLang="ja-JP" sz="4000" kern="100" dirty="0">
              <a:latin typeface="HG丸ｺﾞｼｯｸM-PRO" panose="020F0400000000000000" pitchFamily="50" charset="-128"/>
              <a:ea typeface="HG丸ｺﾞｼｯｸM-PRO" panose="020F0400000000000000" pitchFamily="50" charset="-128"/>
              <a:cs typeface="Times New Roman" panose="02020603050405020304" pitchFamily="18" charset="0"/>
            </a:endParaRPr>
          </a:p>
          <a:p>
            <a:pPr lvl="0" algn="ctr"/>
            <a:r>
              <a:rPr lang="ja-JP" altLang="en-US" sz="3200" b="1" kern="100" dirty="0">
                <a:effectLst/>
                <a:latin typeface="HG丸ｺﾞｼｯｸM-PRO" panose="020F0400000000000000" pitchFamily="50" charset="-128"/>
                <a:ea typeface="HG丸ｺﾞｼｯｸM-PRO" panose="020F0400000000000000" pitchFamily="50" charset="-128"/>
                <a:cs typeface="Times New Roman" panose="02020603050405020304" pitchFamily="18" charset="0"/>
              </a:rPr>
              <a:t>昭島荘　（生活指導員）田尾恵利佳</a:t>
            </a:r>
            <a:endParaRPr lang="ja-JP" altLang="ja-JP" sz="3200" b="1" kern="100" dirty="0">
              <a:effectLst/>
              <a:latin typeface="HG丸ｺﾞｼｯｸM-PRO" panose="020F0400000000000000" pitchFamily="50" charset="-128"/>
              <a:ea typeface="HG丸ｺﾞｼｯｸM-PRO" panose="020F0400000000000000" pitchFamily="50" charset="-128"/>
              <a:cs typeface="Times New Roman" panose="02020603050405020304" pitchFamily="18" charset="0"/>
            </a:endParaRPr>
          </a:p>
          <a:p>
            <a:pPr lvl="0" algn="just"/>
            <a:endParaRPr lang="ja-JP" altLang="ja-JP" sz="2800" b="1" kern="100" dirty="0">
              <a:effectLst/>
              <a:latin typeface="HG丸ｺﾞｼｯｸM-PRO" panose="020F0400000000000000" pitchFamily="50" charset="-128"/>
              <a:ea typeface="HG丸ｺﾞｼｯｸM-PRO" panose="020F0400000000000000" pitchFamily="50" charset="-128"/>
              <a:cs typeface="Times New Roman" panose="02020603050405020304" pitchFamily="18" charset="0"/>
            </a:endParaRPr>
          </a:p>
        </p:txBody>
      </p:sp>
      <p:sp>
        <p:nvSpPr>
          <p:cNvPr id="7" name="タイトル 1">
            <a:extLst>
              <a:ext uri="{FF2B5EF4-FFF2-40B4-BE49-F238E27FC236}">
                <a16:creationId xmlns:a16="http://schemas.microsoft.com/office/drawing/2014/main" id="{5F7E24B8-6246-9A52-9C88-844363BE7CE4}"/>
              </a:ext>
            </a:extLst>
          </p:cNvPr>
          <p:cNvSpPr txBox="1">
            <a:spLocks/>
          </p:cNvSpPr>
          <p:nvPr/>
        </p:nvSpPr>
        <p:spPr>
          <a:xfrm>
            <a:off x="1403460" y="114895"/>
            <a:ext cx="9664504" cy="660399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kumimoji="1" sz="5400" kern="1200" cap="all" baseline="0">
                <a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+mj-lt"/>
                <a:ea typeface="+mj-ea"/>
                <a:cs typeface="+mj-cs"/>
              </a:defRPr>
            </a:lvl1pPr>
          </a:lstStyle>
          <a:p>
            <a:pPr algn="ctr"/>
            <a:endParaRPr lang="ja-JP" altLang="en-US" sz="4000" b="1" dirty="0">
              <a:solidFill>
                <a:schemeClr val="tx1"/>
              </a:solidFill>
              <a:latin typeface="HG丸ｺﾞｼｯｸM-PRO" panose="020F0600000000000000" pitchFamily="50" charset="-128"/>
              <a:ea typeface="HG丸ｺﾞｼｯｸM-PRO" panose="020F0600000000000000" pitchFamily="50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320531914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5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2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木版活字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ppt/theme/theme2.xml><?xml version="1.0" encoding="utf-8"?>
<a:theme xmlns:a="http://schemas.openxmlformats.org/drawingml/2006/main" name="Office テーマ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TM03090434[[fn=木版活字]]</Template>
  <TotalTime>3903</TotalTime>
  <Words>1896</Words>
  <Application>Microsoft Office PowerPoint</Application>
  <PresentationFormat>ワイド画面</PresentationFormat>
  <Paragraphs>203</Paragraphs>
  <Slides>19</Slides>
  <Notes>0</Notes>
  <HiddenSlides>0</HiddenSlides>
  <MMClips>0</MMClips>
  <ScaleCrop>false</ScaleCrop>
  <HeadingPairs>
    <vt:vector size="6" baseType="variant">
      <vt:variant>
        <vt:lpstr>使用されているフォント</vt:lpstr>
      </vt:variant>
      <vt:variant>
        <vt:i4>9</vt:i4>
      </vt:variant>
      <vt:variant>
        <vt:lpstr>テーマ</vt:lpstr>
      </vt:variant>
      <vt:variant>
        <vt:i4>1</vt:i4>
      </vt:variant>
      <vt:variant>
        <vt:lpstr>スライド タイトル</vt:lpstr>
      </vt:variant>
      <vt:variant>
        <vt:i4>19</vt:i4>
      </vt:variant>
    </vt:vector>
  </HeadingPairs>
  <TitlesOfParts>
    <vt:vector size="29" baseType="lpstr">
      <vt:lpstr>HG丸ｺﾞｼｯｸM-PRO</vt:lpstr>
      <vt:lpstr>HG明朝B</vt:lpstr>
      <vt:lpstr>ＭＳ Ｐゴシック</vt:lpstr>
      <vt:lpstr>游明朝</vt:lpstr>
      <vt:lpstr>Calibri</vt:lpstr>
      <vt:lpstr>Rockwell</vt:lpstr>
      <vt:lpstr>Rockwell Condensed</vt:lpstr>
      <vt:lpstr>Times New Roman</vt:lpstr>
      <vt:lpstr>Wingdings</vt:lpstr>
      <vt:lpstr>木版活字</vt:lpstr>
      <vt:lpstr>利用者の権利擁護と コロナゼロは ｏｎｅ ＴＥＡＭ</vt:lpstr>
      <vt:lpstr>事業所プロフィール</vt:lpstr>
      <vt:lpstr>　利用者プロフィール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コロナ禍で実施した行事</vt:lpstr>
      <vt:lpstr>移動水族館の様子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利用者の権利擁護とコロナゼロはｏｎｅ　ＴＥＡＭ</dc:title>
  <dc:creator>昭島荘12</dc:creator>
  <cp:lastModifiedBy>武藤 拓也</cp:lastModifiedBy>
  <cp:revision>187</cp:revision>
  <cp:lastPrinted>2022-08-31T01:02:53Z</cp:lastPrinted>
  <dcterms:created xsi:type="dcterms:W3CDTF">2022-06-28T03:02:32Z</dcterms:created>
  <dcterms:modified xsi:type="dcterms:W3CDTF">2022-09-02T11:17:20Z</dcterms:modified>
</cp:coreProperties>
</file>