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xml" ContentType="application/vnd.openxmlformats-officedocument.presentationml.tags+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3.xml" ContentType="application/vnd.openxmlformats-officedocument.presentationml.tags+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ags/tag4.xml" ContentType="application/vnd.openxmlformats-officedocument.presentationml.tags+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3" r:id="rId1"/>
  </p:sldMasterIdLst>
  <p:notesMasterIdLst>
    <p:notesMasterId r:id="rId44"/>
  </p:notesMasterIdLst>
  <p:sldIdLst>
    <p:sldId id="256" r:id="rId2"/>
    <p:sldId id="278" r:id="rId3"/>
    <p:sldId id="305" r:id="rId4"/>
    <p:sldId id="326" r:id="rId5"/>
    <p:sldId id="329" r:id="rId6"/>
    <p:sldId id="375" r:id="rId7"/>
    <p:sldId id="258" r:id="rId8"/>
    <p:sldId id="331" r:id="rId9"/>
    <p:sldId id="332" r:id="rId10"/>
    <p:sldId id="373" r:id="rId11"/>
    <p:sldId id="372" r:id="rId12"/>
    <p:sldId id="257" r:id="rId13"/>
    <p:sldId id="360" r:id="rId14"/>
    <p:sldId id="330" r:id="rId15"/>
    <p:sldId id="335" r:id="rId16"/>
    <p:sldId id="379" r:id="rId17"/>
    <p:sldId id="380" r:id="rId18"/>
    <p:sldId id="338" r:id="rId19"/>
    <p:sldId id="340" r:id="rId20"/>
    <p:sldId id="345" r:id="rId21"/>
    <p:sldId id="361" r:id="rId22"/>
    <p:sldId id="347" r:id="rId23"/>
    <p:sldId id="349" r:id="rId24"/>
    <p:sldId id="395" r:id="rId25"/>
    <p:sldId id="364" r:id="rId26"/>
    <p:sldId id="384" r:id="rId27"/>
    <p:sldId id="352" r:id="rId28"/>
    <p:sldId id="367" r:id="rId29"/>
    <p:sldId id="386" r:id="rId30"/>
    <p:sldId id="387" r:id="rId31"/>
    <p:sldId id="391" r:id="rId32"/>
    <p:sldId id="369" r:id="rId33"/>
    <p:sldId id="383" r:id="rId34"/>
    <p:sldId id="381" r:id="rId35"/>
    <p:sldId id="393" r:id="rId36"/>
    <p:sldId id="260" r:id="rId37"/>
    <p:sldId id="266" r:id="rId38"/>
    <p:sldId id="262" r:id="rId39"/>
    <p:sldId id="263" r:id="rId40"/>
    <p:sldId id="272" r:id="rId41"/>
    <p:sldId id="390" r:id="rId42"/>
    <p:sldId id="270"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5D98ADF5-3259-44C2-B096-23094AF90E9B}">
          <p14:sldIdLst>
            <p14:sldId id="256"/>
            <p14:sldId id="278"/>
            <p14:sldId id="305"/>
            <p14:sldId id="326"/>
            <p14:sldId id="329"/>
            <p14:sldId id="375"/>
            <p14:sldId id="258"/>
            <p14:sldId id="331"/>
            <p14:sldId id="332"/>
            <p14:sldId id="373"/>
            <p14:sldId id="372"/>
            <p14:sldId id="257"/>
            <p14:sldId id="360"/>
            <p14:sldId id="330"/>
            <p14:sldId id="335"/>
            <p14:sldId id="379"/>
            <p14:sldId id="380"/>
            <p14:sldId id="338"/>
            <p14:sldId id="340"/>
            <p14:sldId id="345"/>
            <p14:sldId id="361"/>
            <p14:sldId id="347"/>
            <p14:sldId id="349"/>
            <p14:sldId id="395"/>
            <p14:sldId id="364"/>
            <p14:sldId id="384"/>
            <p14:sldId id="352"/>
            <p14:sldId id="367"/>
            <p14:sldId id="386"/>
            <p14:sldId id="387"/>
            <p14:sldId id="391"/>
            <p14:sldId id="369"/>
            <p14:sldId id="383"/>
            <p14:sldId id="381"/>
            <p14:sldId id="393"/>
            <p14:sldId id="260"/>
            <p14:sldId id="266"/>
            <p14:sldId id="262"/>
            <p14:sldId id="263"/>
            <p14:sldId id="272"/>
            <p14:sldId id="390"/>
            <p14:sldId id="27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佐藤 暁裕" initials="佐藤" lastIdx="3" clrIdx="0">
    <p:extLst>
      <p:ext uri="{19B8F6BF-5375-455C-9EA6-DF929625EA0E}">
        <p15:presenceInfo xmlns:p15="http://schemas.microsoft.com/office/powerpoint/2012/main" userId="a78133021fc5445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93" autoAdjust="0"/>
    <p:restoredTop sz="95641" autoAdjust="0"/>
  </p:normalViewPr>
  <p:slideViewPr>
    <p:cSldViewPr snapToGrid="0">
      <p:cViewPr varScale="1">
        <p:scale>
          <a:sx n="76" d="100"/>
          <a:sy n="76" d="100"/>
        </p:scale>
        <p:origin x="96" y="786"/>
      </p:cViewPr>
      <p:guideLst/>
    </p:cSldViewPr>
  </p:slideViewPr>
  <p:notesTextViewPr>
    <p:cViewPr>
      <p:scale>
        <a:sx n="1" d="1"/>
        <a:sy n="1" d="1"/>
      </p:scale>
      <p:origin x="0" y="0"/>
    </p:cViewPr>
  </p:notesTextViewPr>
  <p:sorterViewPr>
    <p:cViewPr>
      <p:scale>
        <a:sx n="100" d="100"/>
        <a:sy n="100" d="100"/>
      </p:scale>
      <p:origin x="0" y="-651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5E211D-CBDE-4F7B-8283-384556602A3C}" type="doc">
      <dgm:prSet loTypeId="urn:microsoft.com/office/officeart/2005/8/layout/vList4#1" loCatId="list" qsTypeId="urn:microsoft.com/office/officeart/2005/8/quickstyle/simple1" qsCatId="simple" csTypeId="urn:microsoft.com/office/officeart/2005/8/colors/accent1_2" csCatId="accent1" phldr="1"/>
      <dgm:spPr/>
      <dgm:t>
        <a:bodyPr/>
        <a:lstStyle/>
        <a:p>
          <a:endParaRPr kumimoji="1" lang="ja-JP" altLang="en-US"/>
        </a:p>
      </dgm:t>
    </dgm:pt>
    <dgm:pt modelId="{CEA1E576-C263-417D-AFFD-BB32879ED22D}">
      <dgm:prSet phldrT="[テキスト]" custT="1"/>
      <dgm:spPr>
        <a:noFill/>
        <a:ln>
          <a:solidFill>
            <a:srgbClr val="009900"/>
          </a:solidFill>
        </a:ln>
      </dgm:spPr>
      <dgm:t>
        <a:bodyPr/>
        <a:lstStyle/>
        <a:p>
          <a:r>
            <a:rPr kumimoji="1" lang="ja-JP" altLang="en-US" sz="1900" b="1" dirty="0">
              <a:solidFill>
                <a:schemeClr val="tx1">
                  <a:lumMod val="65000"/>
                  <a:lumOff val="35000"/>
                </a:schemeClr>
              </a:solidFill>
              <a:latin typeface="HGPｺﾞｼｯｸM" pitchFamily="50" charset="-128"/>
              <a:ea typeface="HGPｺﾞｼｯｸM" pitchFamily="50" charset="-128"/>
            </a:rPr>
            <a:t>淀川</a:t>
          </a:r>
          <a:r>
            <a:rPr kumimoji="1" lang="ja-JP" altLang="en-US" sz="1900" b="1" dirty="0">
              <a:solidFill>
                <a:srgbClr val="009900"/>
              </a:solidFill>
              <a:latin typeface="HGPｺﾞｼｯｸM" pitchFamily="50" charset="-128"/>
              <a:ea typeface="HGPｺﾞｼｯｸM" pitchFamily="50" charset="-128"/>
            </a:rPr>
            <a:t>更生</a:t>
          </a:r>
          <a:r>
            <a:rPr kumimoji="1" lang="ja-JP" altLang="en-US" sz="1900" b="1" dirty="0">
              <a:solidFill>
                <a:schemeClr val="tx1">
                  <a:lumMod val="65000"/>
                  <a:lumOff val="35000"/>
                </a:schemeClr>
              </a:solidFill>
              <a:latin typeface="HGPｺﾞｼｯｸM" pitchFamily="50" charset="-128"/>
              <a:ea typeface="HGPｺﾞｼｯｸM" pitchFamily="50" charset="-128"/>
            </a:rPr>
            <a:t>寮　　　　</a:t>
          </a:r>
          <a:r>
            <a:rPr kumimoji="1" lang="ja-JP" altLang="en-US" sz="1500" b="1" dirty="0">
              <a:solidFill>
                <a:schemeClr val="tx1">
                  <a:lumMod val="65000"/>
                  <a:lumOff val="35000"/>
                </a:schemeClr>
              </a:solidFill>
              <a:latin typeface="HGPｺﾞｼｯｸM" pitchFamily="50" charset="-128"/>
              <a:ea typeface="HGPｺﾞｼｯｸM" pitchFamily="50" charset="-128"/>
            </a:rPr>
            <a:t>（下記の施設データは令和３年１１月３０日現在）</a:t>
          </a:r>
          <a:endParaRPr kumimoji="1" lang="en-US" altLang="ja-JP" sz="1500" b="1" dirty="0">
            <a:solidFill>
              <a:schemeClr val="tx1">
                <a:lumMod val="65000"/>
                <a:lumOff val="35000"/>
              </a:schemeClr>
            </a:solidFill>
            <a:latin typeface="HGPｺﾞｼｯｸM" pitchFamily="50" charset="-128"/>
            <a:ea typeface="HGPｺﾞｼｯｸM" pitchFamily="50" charset="-128"/>
          </a:endParaRPr>
        </a:p>
        <a:p>
          <a:r>
            <a:rPr kumimoji="1" lang="ja-JP" altLang="en-US" sz="1500" b="1" dirty="0">
              <a:solidFill>
                <a:schemeClr val="tx1">
                  <a:lumMod val="65000"/>
                  <a:lumOff val="35000"/>
                </a:schemeClr>
              </a:solidFill>
              <a:latin typeface="HGPｺﾞｼｯｸM" pitchFamily="50" charset="-128"/>
              <a:ea typeface="HGPｺﾞｼｯｸM" pitchFamily="50" charset="-128"/>
            </a:rPr>
            <a:t>・設　　　立　　　　　　昭和４３年９月１日</a:t>
          </a:r>
          <a:endParaRPr kumimoji="1" lang="en-US" altLang="ja-JP" sz="1500" b="1" dirty="0">
            <a:solidFill>
              <a:schemeClr val="tx1">
                <a:lumMod val="65000"/>
                <a:lumOff val="35000"/>
              </a:schemeClr>
            </a:solidFill>
            <a:latin typeface="HGPｺﾞｼｯｸM" pitchFamily="50" charset="-128"/>
            <a:ea typeface="HGPｺﾞｼｯｸM" pitchFamily="50" charset="-128"/>
          </a:endParaRPr>
        </a:p>
        <a:p>
          <a:r>
            <a:rPr kumimoji="1" lang="ja-JP" altLang="en-US" sz="1500" b="1" dirty="0">
              <a:solidFill>
                <a:schemeClr val="tx1">
                  <a:lumMod val="65000"/>
                  <a:lumOff val="35000"/>
                </a:schemeClr>
              </a:solidFill>
              <a:latin typeface="HGPｺﾞｼｯｸM" pitchFamily="50" charset="-128"/>
              <a:ea typeface="HGPｺﾞｼｯｸM" pitchFamily="50" charset="-128"/>
            </a:rPr>
            <a:t>・定　　　員　　　　　　５０名　</a:t>
          </a:r>
          <a:endParaRPr kumimoji="1" lang="en-US" altLang="ja-JP" sz="1500" b="1" dirty="0">
            <a:solidFill>
              <a:schemeClr val="tx1">
                <a:lumMod val="65000"/>
                <a:lumOff val="35000"/>
              </a:schemeClr>
            </a:solidFill>
            <a:latin typeface="HGPｺﾞｼｯｸM" pitchFamily="50" charset="-128"/>
            <a:ea typeface="HGPｺﾞｼｯｸM" pitchFamily="50" charset="-128"/>
          </a:endParaRPr>
        </a:p>
        <a:p>
          <a:r>
            <a:rPr kumimoji="1" lang="ja-JP" altLang="en-US" sz="1500" b="1" dirty="0">
              <a:solidFill>
                <a:schemeClr val="tx1">
                  <a:lumMod val="65000"/>
                  <a:lumOff val="35000"/>
                </a:schemeClr>
              </a:solidFill>
              <a:latin typeface="HGPｺﾞｼｯｸM" pitchFamily="50" charset="-128"/>
              <a:ea typeface="HGPｺﾞｼｯｸM" pitchFamily="50" charset="-128"/>
            </a:rPr>
            <a:t>・平均年齢　　　　　　４９．７歳　最年長８０歳　最年少２１歳</a:t>
          </a:r>
          <a:endParaRPr kumimoji="1" lang="en-US" altLang="ja-JP" sz="1500" b="1" dirty="0">
            <a:solidFill>
              <a:schemeClr val="tx1">
                <a:lumMod val="65000"/>
                <a:lumOff val="35000"/>
              </a:schemeClr>
            </a:solidFill>
            <a:latin typeface="HGPｺﾞｼｯｸM" pitchFamily="50" charset="-128"/>
            <a:ea typeface="HGPｺﾞｼｯｸM" pitchFamily="50" charset="-128"/>
          </a:endParaRPr>
        </a:p>
        <a:p>
          <a:endParaRPr kumimoji="1" lang="ja-JP" altLang="en-US" sz="1600" b="1" dirty="0">
            <a:solidFill>
              <a:schemeClr val="tx1">
                <a:lumMod val="65000"/>
                <a:lumOff val="35000"/>
              </a:schemeClr>
            </a:solidFill>
            <a:latin typeface="HGPｺﾞｼｯｸM" pitchFamily="50" charset="-128"/>
            <a:ea typeface="HGPｺﾞｼｯｸM" pitchFamily="50" charset="-128"/>
          </a:endParaRPr>
        </a:p>
      </dgm:t>
    </dgm:pt>
    <dgm:pt modelId="{14EA64A1-8424-4C6B-A81A-FA563DE2E2EA}" type="parTrans" cxnId="{71AF9026-9A25-4D67-B1CC-B361E3D25E81}">
      <dgm:prSet/>
      <dgm:spPr/>
      <dgm:t>
        <a:bodyPr/>
        <a:lstStyle/>
        <a:p>
          <a:endParaRPr kumimoji="1" lang="ja-JP" altLang="en-US">
            <a:solidFill>
              <a:schemeClr val="tx1"/>
            </a:solidFill>
          </a:endParaRPr>
        </a:p>
      </dgm:t>
    </dgm:pt>
    <dgm:pt modelId="{4789CFBB-68C8-48B9-AADE-C19E883B8583}" type="sibTrans" cxnId="{71AF9026-9A25-4D67-B1CC-B361E3D25E81}">
      <dgm:prSet/>
      <dgm:spPr/>
      <dgm:t>
        <a:bodyPr/>
        <a:lstStyle/>
        <a:p>
          <a:endParaRPr kumimoji="1" lang="ja-JP" altLang="en-US">
            <a:solidFill>
              <a:schemeClr val="tx1"/>
            </a:solidFill>
          </a:endParaRPr>
        </a:p>
      </dgm:t>
    </dgm:pt>
    <dgm:pt modelId="{6418C798-C7BC-4840-AE02-0A016308B44A}">
      <dgm:prSet phldrT="[テキスト]" custT="1"/>
      <dgm:spPr>
        <a:noFill/>
        <a:ln>
          <a:solidFill>
            <a:srgbClr val="009900"/>
          </a:solidFill>
        </a:ln>
      </dgm:spPr>
      <dgm:t>
        <a:bodyPr/>
        <a:lstStyle/>
        <a:p>
          <a:endParaRPr kumimoji="1" lang="en-US" altLang="ja-JP" sz="1900" dirty="0">
            <a:solidFill>
              <a:schemeClr val="tx1"/>
            </a:solidFill>
            <a:latin typeface="HGPｺﾞｼｯｸM" pitchFamily="50" charset="-128"/>
            <a:ea typeface="HGPｺﾞｼｯｸM" pitchFamily="50" charset="-128"/>
          </a:endParaRPr>
        </a:p>
        <a:p>
          <a:r>
            <a:rPr kumimoji="1" lang="ja-JP" altLang="en-US" sz="1900" b="1" dirty="0">
              <a:solidFill>
                <a:schemeClr val="tx1">
                  <a:lumMod val="65000"/>
                  <a:lumOff val="35000"/>
                </a:schemeClr>
              </a:solidFill>
              <a:latin typeface="HGPｺﾞｼｯｸM" pitchFamily="50" charset="-128"/>
              <a:ea typeface="HGPｺﾞｼｯｸM" pitchFamily="50" charset="-128"/>
            </a:rPr>
            <a:t>淀川</a:t>
          </a:r>
          <a:r>
            <a:rPr kumimoji="1" lang="ja-JP" altLang="en-US" sz="1900" b="1" dirty="0">
              <a:solidFill>
                <a:srgbClr val="009900"/>
              </a:solidFill>
              <a:latin typeface="HGPｺﾞｼｯｸM" pitchFamily="50" charset="-128"/>
              <a:ea typeface="HGPｺﾞｼｯｸM" pitchFamily="50" charset="-128"/>
            </a:rPr>
            <a:t>救護</a:t>
          </a:r>
          <a:r>
            <a:rPr kumimoji="1" lang="ja-JP" altLang="en-US" sz="1900" b="1" dirty="0">
              <a:solidFill>
                <a:schemeClr val="tx1">
                  <a:lumMod val="65000"/>
                  <a:lumOff val="35000"/>
                </a:schemeClr>
              </a:solidFill>
              <a:latin typeface="HGPｺﾞｼｯｸM" pitchFamily="50" charset="-128"/>
              <a:ea typeface="HGPｺﾞｼｯｸM" pitchFamily="50" charset="-128"/>
            </a:rPr>
            <a:t>寮　　　　</a:t>
          </a:r>
          <a:r>
            <a:rPr kumimoji="1" lang="ja-JP" altLang="en-US" sz="1500" b="1" dirty="0">
              <a:solidFill>
                <a:schemeClr val="tx1">
                  <a:lumMod val="65000"/>
                  <a:lumOff val="35000"/>
                </a:schemeClr>
              </a:solidFill>
              <a:latin typeface="HGPｺﾞｼｯｸM" pitchFamily="50" charset="-128"/>
              <a:ea typeface="HGPｺﾞｼｯｸM" pitchFamily="50" charset="-128"/>
            </a:rPr>
            <a:t>（下記の施設データは令和</a:t>
          </a:r>
          <a:r>
            <a:rPr kumimoji="1" lang="en-US" altLang="ja-JP" sz="1500" b="1" dirty="0">
              <a:solidFill>
                <a:schemeClr val="tx1">
                  <a:lumMod val="65000"/>
                  <a:lumOff val="35000"/>
                </a:schemeClr>
              </a:solidFill>
              <a:latin typeface="HGPｺﾞｼｯｸM" pitchFamily="50" charset="-128"/>
              <a:ea typeface="HGPｺﾞｼｯｸM" pitchFamily="50" charset="-128"/>
            </a:rPr>
            <a:t>3</a:t>
          </a:r>
          <a:r>
            <a:rPr kumimoji="1" lang="ja-JP" altLang="en-US" sz="1500" b="1" dirty="0">
              <a:solidFill>
                <a:schemeClr val="tx1">
                  <a:lumMod val="65000"/>
                  <a:lumOff val="35000"/>
                </a:schemeClr>
              </a:solidFill>
              <a:latin typeface="HGPｺﾞｼｯｸM" pitchFamily="50" charset="-128"/>
              <a:ea typeface="HGPｺﾞｼｯｸM" pitchFamily="50" charset="-128"/>
            </a:rPr>
            <a:t>年１１月</a:t>
          </a:r>
          <a:r>
            <a:rPr kumimoji="1" lang="en-US" altLang="ja-JP" sz="1500" b="1" dirty="0">
              <a:solidFill>
                <a:schemeClr val="tx1">
                  <a:lumMod val="65000"/>
                  <a:lumOff val="35000"/>
                </a:schemeClr>
              </a:solidFill>
              <a:latin typeface="HGPｺﾞｼｯｸM" pitchFamily="50" charset="-128"/>
              <a:ea typeface="HGPｺﾞｼｯｸM" pitchFamily="50" charset="-128"/>
            </a:rPr>
            <a:t>30</a:t>
          </a:r>
          <a:r>
            <a:rPr kumimoji="1" lang="ja-JP" altLang="en-US" sz="1500" b="1" dirty="0">
              <a:solidFill>
                <a:schemeClr val="tx1">
                  <a:lumMod val="65000"/>
                  <a:lumOff val="35000"/>
                </a:schemeClr>
              </a:solidFill>
              <a:latin typeface="HGPｺﾞｼｯｸM" pitchFamily="50" charset="-128"/>
              <a:ea typeface="HGPｺﾞｼｯｸM" pitchFamily="50" charset="-128"/>
            </a:rPr>
            <a:t>日現在）</a:t>
          </a:r>
          <a:r>
            <a:rPr kumimoji="1" lang="ja-JP" altLang="en-US" sz="1600" b="1" dirty="0">
              <a:solidFill>
                <a:schemeClr val="tx1">
                  <a:lumMod val="65000"/>
                  <a:lumOff val="35000"/>
                </a:schemeClr>
              </a:solidFill>
              <a:latin typeface="HGPｺﾞｼｯｸM" pitchFamily="50" charset="-128"/>
              <a:ea typeface="HGPｺﾞｼｯｸM" pitchFamily="50" charset="-128"/>
            </a:rPr>
            <a:t>　</a:t>
          </a:r>
        </a:p>
      </dgm:t>
    </dgm:pt>
    <dgm:pt modelId="{EAFDFDE0-2199-4F75-9C03-8F7B9412D445}" type="parTrans" cxnId="{E102A9D3-3379-4EA4-9665-0B517076257F}">
      <dgm:prSet/>
      <dgm:spPr/>
      <dgm:t>
        <a:bodyPr/>
        <a:lstStyle/>
        <a:p>
          <a:endParaRPr kumimoji="1" lang="ja-JP" altLang="en-US">
            <a:solidFill>
              <a:schemeClr val="tx1"/>
            </a:solidFill>
          </a:endParaRPr>
        </a:p>
      </dgm:t>
    </dgm:pt>
    <dgm:pt modelId="{65FCE80A-6F1C-432A-9800-07F94E2C5FAE}" type="sibTrans" cxnId="{E102A9D3-3379-4EA4-9665-0B517076257F}">
      <dgm:prSet/>
      <dgm:spPr/>
      <dgm:t>
        <a:bodyPr/>
        <a:lstStyle/>
        <a:p>
          <a:endParaRPr kumimoji="1" lang="ja-JP" altLang="en-US">
            <a:solidFill>
              <a:schemeClr val="tx1"/>
            </a:solidFill>
          </a:endParaRPr>
        </a:p>
      </dgm:t>
    </dgm:pt>
    <dgm:pt modelId="{6D732D94-B3BA-4641-95E7-4A01B6E22F7A}">
      <dgm:prSet phldrT="[テキスト]"/>
      <dgm:spPr>
        <a:noFill/>
        <a:ln>
          <a:solidFill>
            <a:srgbClr val="009900"/>
          </a:solidFill>
        </a:ln>
      </dgm:spPr>
      <dgm:t>
        <a:bodyPr/>
        <a:lstStyle/>
        <a:p>
          <a:r>
            <a:rPr kumimoji="1" lang="ja-JP" altLang="en-US" sz="1500" b="1" dirty="0">
              <a:solidFill>
                <a:schemeClr val="tx1">
                  <a:lumMod val="65000"/>
                  <a:lumOff val="35000"/>
                </a:schemeClr>
              </a:solidFill>
              <a:latin typeface="HGPｺﾞｼｯｸM" pitchFamily="50" charset="-128"/>
              <a:ea typeface="HGPｺﾞｼｯｸM" pitchFamily="50" charset="-128"/>
            </a:rPr>
            <a:t>設　　　立　　　　　　昭和６０年４月１日</a:t>
          </a:r>
        </a:p>
      </dgm:t>
    </dgm:pt>
    <dgm:pt modelId="{1835C1D3-42DA-4CA6-B641-6DB785CF0598}" type="parTrans" cxnId="{ABDB5531-8255-40C9-97C1-20C1839AC5C6}">
      <dgm:prSet/>
      <dgm:spPr/>
      <dgm:t>
        <a:bodyPr/>
        <a:lstStyle/>
        <a:p>
          <a:endParaRPr kumimoji="1" lang="ja-JP" altLang="en-US">
            <a:solidFill>
              <a:schemeClr val="tx1"/>
            </a:solidFill>
          </a:endParaRPr>
        </a:p>
      </dgm:t>
    </dgm:pt>
    <dgm:pt modelId="{EA04B0EA-FC52-45F1-86BC-E869FAF7474F}" type="sibTrans" cxnId="{ABDB5531-8255-40C9-97C1-20C1839AC5C6}">
      <dgm:prSet/>
      <dgm:spPr/>
      <dgm:t>
        <a:bodyPr/>
        <a:lstStyle/>
        <a:p>
          <a:endParaRPr kumimoji="1" lang="ja-JP" altLang="en-US">
            <a:solidFill>
              <a:schemeClr val="tx1"/>
            </a:solidFill>
          </a:endParaRPr>
        </a:p>
      </dgm:t>
    </dgm:pt>
    <dgm:pt modelId="{FB2BDF08-7F96-4D9D-8FC8-862CD187A578}">
      <dgm:prSet phldrT="[テキスト]"/>
      <dgm:spPr>
        <a:noFill/>
        <a:ln>
          <a:solidFill>
            <a:srgbClr val="009900"/>
          </a:solidFill>
        </a:ln>
      </dgm:spPr>
      <dgm:t>
        <a:bodyPr/>
        <a:lstStyle/>
        <a:p>
          <a:r>
            <a:rPr kumimoji="1" lang="ja-JP" altLang="en-US" sz="1500" b="1" dirty="0">
              <a:solidFill>
                <a:schemeClr val="tx1">
                  <a:lumMod val="65000"/>
                  <a:lumOff val="35000"/>
                </a:schemeClr>
              </a:solidFill>
              <a:latin typeface="HGPｺﾞｼｯｸM" pitchFamily="50" charset="-128"/>
              <a:ea typeface="HGPｺﾞｼｯｸM" pitchFamily="50" charset="-128"/>
            </a:rPr>
            <a:t>定　　　員　　　　　　８０名</a:t>
          </a:r>
        </a:p>
      </dgm:t>
    </dgm:pt>
    <dgm:pt modelId="{51F0FAA9-3E5D-428D-A7C6-373FC0A02DEF}" type="parTrans" cxnId="{AF46C95B-0C60-4749-8D78-B83F8B3ED857}">
      <dgm:prSet/>
      <dgm:spPr/>
      <dgm:t>
        <a:bodyPr/>
        <a:lstStyle/>
        <a:p>
          <a:endParaRPr kumimoji="1" lang="ja-JP" altLang="en-US">
            <a:solidFill>
              <a:schemeClr val="tx1"/>
            </a:solidFill>
          </a:endParaRPr>
        </a:p>
      </dgm:t>
    </dgm:pt>
    <dgm:pt modelId="{E80E747A-4CFF-4889-A3C4-94EED5BCAAB8}" type="sibTrans" cxnId="{AF46C95B-0C60-4749-8D78-B83F8B3ED857}">
      <dgm:prSet/>
      <dgm:spPr/>
      <dgm:t>
        <a:bodyPr/>
        <a:lstStyle/>
        <a:p>
          <a:endParaRPr kumimoji="1" lang="ja-JP" altLang="en-US">
            <a:solidFill>
              <a:schemeClr val="tx1"/>
            </a:solidFill>
          </a:endParaRPr>
        </a:p>
      </dgm:t>
    </dgm:pt>
    <dgm:pt modelId="{CBF04638-A73E-4C74-BEEB-B9942DE0B301}">
      <dgm:prSet phldrT="[テキスト]"/>
      <dgm:spPr>
        <a:noFill/>
        <a:ln>
          <a:solidFill>
            <a:srgbClr val="009900"/>
          </a:solidFill>
        </a:ln>
      </dgm:spPr>
      <dgm:t>
        <a:bodyPr/>
        <a:lstStyle/>
        <a:p>
          <a:r>
            <a:rPr kumimoji="1" lang="ja-JP" altLang="en-US" sz="1500" b="1" dirty="0">
              <a:solidFill>
                <a:schemeClr val="tx1">
                  <a:lumMod val="65000"/>
                  <a:lumOff val="35000"/>
                </a:schemeClr>
              </a:solidFill>
              <a:latin typeface="HGPｺﾞｼｯｸM" pitchFamily="50" charset="-128"/>
              <a:ea typeface="HGPｺﾞｼｯｸM" pitchFamily="50" charset="-128"/>
            </a:rPr>
            <a:t>平均年齢　　　　　　５９．５歳　  最年長８２歳　最年少２９歳</a:t>
          </a:r>
        </a:p>
      </dgm:t>
    </dgm:pt>
    <dgm:pt modelId="{75D75913-572E-4179-A5B1-2D5AA1CD23B4}" type="parTrans" cxnId="{D89313B4-CDC1-4DFF-80BF-243472CFCD77}">
      <dgm:prSet/>
      <dgm:spPr/>
      <dgm:t>
        <a:bodyPr/>
        <a:lstStyle/>
        <a:p>
          <a:endParaRPr kumimoji="1" lang="ja-JP" altLang="en-US">
            <a:solidFill>
              <a:schemeClr val="tx1"/>
            </a:solidFill>
          </a:endParaRPr>
        </a:p>
      </dgm:t>
    </dgm:pt>
    <dgm:pt modelId="{1FF89ADF-236B-478C-8AE8-66A0D3C6F648}" type="sibTrans" cxnId="{D89313B4-CDC1-4DFF-80BF-243472CFCD77}">
      <dgm:prSet/>
      <dgm:spPr/>
      <dgm:t>
        <a:bodyPr/>
        <a:lstStyle/>
        <a:p>
          <a:endParaRPr kumimoji="1" lang="ja-JP" altLang="en-US">
            <a:solidFill>
              <a:schemeClr val="tx1"/>
            </a:solidFill>
          </a:endParaRPr>
        </a:p>
      </dgm:t>
    </dgm:pt>
    <dgm:pt modelId="{E1D4CE8A-4A5A-4367-A55F-321D9F38BE08}">
      <dgm:prSet phldrT="[テキスト]"/>
      <dgm:spPr>
        <a:noFill/>
        <a:ln>
          <a:solidFill>
            <a:srgbClr val="009900"/>
          </a:solidFill>
        </a:ln>
      </dgm:spPr>
      <dgm:t>
        <a:bodyPr/>
        <a:lstStyle/>
        <a:p>
          <a:endParaRPr kumimoji="1" lang="ja-JP" altLang="en-US" sz="1500" b="1" dirty="0">
            <a:solidFill>
              <a:schemeClr val="tx1">
                <a:lumMod val="65000"/>
                <a:lumOff val="35000"/>
              </a:schemeClr>
            </a:solidFill>
            <a:latin typeface="HGPｺﾞｼｯｸM" pitchFamily="50" charset="-128"/>
            <a:ea typeface="HGPｺﾞｼｯｸM" pitchFamily="50" charset="-128"/>
          </a:endParaRPr>
        </a:p>
      </dgm:t>
    </dgm:pt>
    <dgm:pt modelId="{0CFBA005-9F55-4B87-9A38-645E61FC3AAE}" type="parTrans" cxnId="{6C97BA9F-BFFA-403E-ACA6-027F6BBDFA18}">
      <dgm:prSet/>
      <dgm:spPr/>
      <dgm:t>
        <a:bodyPr/>
        <a:lstStyle/>
        <a:p>
          <a:endParaRPr kumimoji="1" lang="ja-JP" altLang="en-US">
            <a:solidFill>
              <a:schemeClr val="tx1"/>
            </a:solidFill>
          </a:endParaRPr>
        </a:p>
      </dgm:t>
    </dgm:pt>
    <dgm:pt modelId="{6794D1B0-B604-4045-9587-C3309BE606DB}" type="sibTrans" cxnId="{6C97BA9F-BFFA-403E-ACA6-027F6BBDFA18}">
      <dgm:prSet/>
      <dgm:spPr/>
      <dgm:t>
        <a:bodyPr/>
        <a:lstStyle/>
        <a:p>
          <a:endParaRPr kumimoji="1" lang="ja-JP" altLang="en-US">
            <a:solidFill>
              <a:schemeClr val="tx1"/>
            </a:solidFill>
          </a:endParaRPr>
        </a:p>
      </dgm:t>
    </dgm:pt>
    <dgm:pt modelId="{892851F1-B069-411D-85CA-30C785EB1DA1}">
      <dgm:prSet phldrT="[テキスト]"/>
      <dgm:spPr>
        <a:noFill/>
        <a:ln>
          <a:solidFill>
            <a:srgbClr val="009900"/>
          </a:solidFill>
        </a:ln>
      </dgm:spPr>
      <dgm:t>
        <a:bodyPr/>
        <a:lstStyle/>
        <a:p>
          <a:endParaRPr kumimoji="1" lang="ja-JP" altLang="en-US" sz="1500" b="1" dirty="0">
            <a:solidFill>
              <a:schemeClr val="tx1">
                <a:lumMod val="65000"/>
                <a:lumOff val="35000"/>
              </a:schemeClr>
            </a:solidFill>
            <a:latin typeface="HGPｺﾞｼｯｸM" pitchFamily="50" charset="-128"/>
            <a:ea typeface="HGPｺﾞｼｯｸM" pitchFamily="50" charset="-128"/>
          </a:endParaRPr>
        </a:p>
      </dgm:t>
    </dgm:pt>
    <dgm:pt modelId="{B991D31C-D8C4-4EA2-927E-C8995DF4E969}" type="parTrans" cxnId="{B851F140-AD54-4BFC-B90F-3CD42EF2FD20}">
      <dgm:prSet/>
      <dgm:spPr/>
      <dgm:t>
        <a:bodyPr/>
        <a:lstStyle/>
        <a:p>
          <a:endParaRPr kumimoji="1" lang="ja-JP" altLang="en-US"/>
        </a:p>
      </dgm:t>
    </dgm:pt>
    <dgm:pt modelId="{141C17F0-6383-45DB-8F60-191D4BE07A15}" type="sibTrans" cxnId="{B851F140-AD54-4BFC-B90F-3CD42EF2FD20}">
      <dgm:prSet/>
      <dgm:spPr/>
      <dgm:t>
        <a:bodyPr/>
        <a:lstStyle/>
        <a:p>
          <a:endParaRPr kumimoji="1" lang="ja-JP" altLang="en-US"/>
        </a:p>
      </dgm:t>
    </dgm:pt>
    <dgm:pt modelId="{BCBF0E57-8B90-4929-A197-05EE7250E6FE}" type="pres">
      <dgm:prSet presAssocID="{1B5E211D-CBDE-4F7B-8283-384556602A3C}" presName="linear" presStyleCnt="0">
        <dgm:presLayoutVars>
          <dgm:dir/>
          <dgm:resizeHandles val="exact"/>
        </dgm:presLayoutVars>
      </dgm:prSet>
      <dgm:spPr/>
    </dgm:pt>
    <dgm:pt modelId="{44DC2B32-F1E0-4BC3-B931-1A080EC715C1}" type="pres">
      <dgm:prSet presAssocID="{CEA1E576-C263-417D-AFFD-BB32879ED22D}" presName="comp" presStyleCnt="0"/>
      <dgm:spPr/>
    </dgm:pt>
    <dgm:pt modelId="{D457BA9D-57EB-4EB4-BB8A-5A4520DD3C8E}" type="pres">
      <dgm:prSet presAssocID="{CEA1E576-C263-417D-AFFD-BB32879ED22D}" presName="box" presStyleLbl="node1" presStyleIdx="0" presStyleCnt="2" custScaleY="82275" custLinFactNeighborX="-895" custLinFactNeighborY="-14560"/>
      <dgm:spPr/>
    </dgm:pt>
    <dgm:pt modelId="{4E5138DA-8183-4404-95F6-8781745DB2E5}" type="pres">
      <dgm:prSet presAssocID="{CEA1E576-C263-417D-AFFD-BB32879ED22D}" presName="img" presStyleLbl="fgImgPlace1" presStyleIdx="0" presStyleCnt="2" custScaleX="64214" custScaleY="25468" custLinFactNeighborX="7214" custLinFactNeighborY="7401"/>
      <dgm:spPr/>
    </dgm:pt>
    <dgm:pt modelId="{DC223FA4-4B5A-4445-B6BD-14BA5AF06D1F}" type="pres">
      <dgm:prSet presAssocID="{CEA1E576-C263-417D-AFFD-BB32879ED22D}" presName="text" presStyleLbl="node1" presStyleIdx="0" presStyleCnt="2">
        <dgm:presLayoutVars>
          <dgm:bulletEnabled val="1"/>
        </dgm:presLayoutVars>
      </dgm:prSet>
      <dgm:spPr/>
    </dgm:pt>
    <dgm:pt modelId="{393849A6-3556-4A42-B2BE-04AD4DCDF521}" type="pres">
      <dgm:prSet presAssocID="{4789CFBB-68C8-48B9-AADE-C19E883B8583}" presName="spacer" presStyleCnt="0"/>
      <dgm:spPr/>
    </dgm:pt>
    <dgm:pt modelId="{CD932B9A-7C26-491F-8FDE-A479CBAAD8AF}" type="pres">
      <dgm:prSet presAssocID="{6418C798-C7BC-4840-AE02-0A016308B44A}" presName="comp" presStyleCnt="0"/>
      <dgm:spPr/>
    </dgm:pt>
    <dgm:pt modelId="{0018D2FB-E972-43A4-904A-8AA4E4F68CED}" type="pres">
      <dgm:prSet presAssocID="{6418C798-C7BC-4840-AE02-0A016308B44A}" presName="box" presStyleLbl="node1" presStyleIdx="1" presStyleCnt="2" custScaleY="85656" custLinFactNeighborX="-701" custLinFactNeighborY="-4822"/>
      <dgm:spPr/>
    </dgm:pt>
    <dgm:pt modelId="{DC895558-4AF6-474F-981B-DB07385862F2}" type="pres">
      <dgm:prSet presAssocID="{6418C798-C7BC-4840-AE02-0A016308B44A}" presName="img" presStyleLbl="fgImgPlace1" presStyleIdx="1" presStyleCnt="2" custFlipVert="1" custFlipHor="1" custScaleX="9437" custScaleY="3017" custLinFactNeighborX="-4964" custLinFactNeighborY="-14559"/>
      <dgm:spPr/>
    </dgm:pt>
    <dgm:pt modelId="{8597CAC4-D766-4665-99F5-E9C75397BE20}" type="pres">
      <dgm:prSet presAssocID="{6418C798-C7BC-4840-AE02-0A016308B44A}" presName="text" presStyleLbl="node1" presStyleIdx="1" presStyleCnt="2">
        <dgm:presLayoutVars>
          <dgm:bulletEnabled val="1"/>
        </dgm:presLayoutVars>
      </dgm:prSet>
      <dgm:spPr/>
    </dgm:pt>
  </dgm:ptLst>
  <dgm:cxnLst>
    <dgm:cxn modelId="{943E8E12-B140-40D7-9300-92D188AFBFA0}" type="presOf" srcId="{892851F1-B069-411D-85CA-30C785EB1DA1}" destId="{0018D2FB-E972-43A4-904A-8AA4E4F68CED}" srcOrd="0" destOrd="5" presId="urn:microsoft.com/office/officeart/2005/8/layout/vList4#1"/>
    <dgm:cxn modelId="{5239F915-49FA-41E8-A647-C6F90AC94025}" type="presOf" srcId="{6D732D94-B3BA-4641-95E7-4A01B6E22F7A}" destId="{0018D2FB-E972-43A4-904A-8AA4E4F68CED}" srcOrd="0" destOrd="1" presId="urn:microsoft.com/office/officeart/2005/8/layout/vList4#1"/>
    <dgm:cxn modelId="{71AF9026-9A25-4D67-B1CC-B361E3D25E81}" srcId="{1B5E211D-CBDE-4F7B-8283-384556602A3C}" destId="{CEA1E576-C263-417D-AFFD-BB32879ED22D}" srcOrd="0" destOrd="0" parTransId="{14EA64A1-8424-4C6B-A81A-FA563DE2E2EA}" sibTransId="{4789CFBB-68C8-48B9-AADE-C19E883B8583}"/>
    <dgm:cxn modelId="{ABDB5531-8255-40C9-97C1-20C1839AC5C6}" srcId="{6418C798-C7BC-4840-AE02-0A016308B44A}" destId="{6D732D94-B3BA-4641-95E7-4A01B6E22F7A}" srcOrd="0" destOrd="0" parTransId="{1835C1D3-42DA-4CA6-B641-6DB785CF0598}" sibTransId="{EA04B0EA-FC52-45F1-86BC-E869FAF7474F}"/>
    <dgm:cxn modelId="{B851F140-AD54-4BFC-B90F-3CD42EF2FD20}" srcId="{6418C798-C7BC-4840-AE02-0A016308B44A}" destId="{892851F1-B069-411D-85CA-30C785EB1DA1}" srcOrd="4" destOrd="0" parTransId="{B991D31C-D8C4-4EA2-927E-C8995DF4E969}" sibTransId="{141C17F0-6383-45DB-8F60-191D4BE07A15}"/>
    <dgm:cxn modelId="{AF46C95B-0C60-4749-8D78-B83F8B3ED857}" srcId="{6418C798-C7BC-4840-AE02-0A016308B44A}" destId="{FB2BDF08-7F96-4D9D-8FC8-862CD187A578}" srcOrd="1" destOrd="0" parTransId="{51F0FAA9-3E5D-428D-A7C6-373FC0A02DEF}" sibTransId="{E80E747A-4CFF-4889-A3C4-94EED5BCAAB8}"/>
    <dgm:cxn modelId="{555AD15C-C913-4FB8-BE08-FD4500D03DFF}" type="presOf" srcId="{FB2BDF08-7F96-4D9D-8FC8-862CD187A578}" destId="{8597CAC4-D766-4665-99F5-E9C75397BE20}" srcOrd="1" destOrd="2" presId="urn:microsoft.com/office/officeart/2005/8/layout/vList4#1"/>
    <dgm:cxn modelId="{C20D3A4C-9723-4BD7-AE76-B14C4C737E05}" type="presOf" srcId="{CEA1E576-C263-417D-AFFD-BB32879ED22D}" destId="{DC223FA4-4B5A-4445-B6BD-14BA5AF06D1F}" srcOrd="1" destOrd="0" presId="urn:microsoft.com/office/officeart/2005/8/layout/vList4#1"/>
    <dgm:cxn modelId="{E4D0A56E-4675-421E-B448-808F4A4847CE}" type="presOf" srcId="{CBF04638-A73E-4C74-BEEB-B9942DE0B301}" destId="{0018D2FB-E972-43A4-904A-8AA4E4F68CED}" srcOrd="0" destOrd="3" presId="urn:microsoft.com/office/officeart/2005/8/layout/vList4#1"/>
    <dgm:cxn modelId="{F37D0A9C-4560-49EA-B287-1F22370F6F5A}" type="presOf" srcId="{1B5E211D-CBDE-4F7B-8283-384556602A3C}" destId="{BCBF0E57-8B90-4929-A197-05EE7250E6FE}" srcOrd="0" destOrd="0" presId="urn:microsoft.com/office/officeart/2005/8/layout/vList4#1"/>
    <dgm:cxn modelId="{6C97BA9F-BFFA-403E-ACA6-027F6BBDFA18}" srcId="{6418C798-C7BC-4840-AE02-0A016308B44A}" destId="{E1D4CE8A-4A5A-4367-A55F-321D9F38BE08}" srcOrd="3" destOrd="0" parTransId="{0CFBA005-9F55-4B87-9A38-645E61FC3AAE}" sibTransId="{6794D1B0-B604-4045-9587-C3309BE606DB}"/>
    <dgm:cxn modelId="{D89313B4-CDC1-4DFF-80BF-243472CFCD77}" srcId="{6418C798-C7BC-4840-AE02-0A016308B44A}" destId="{CBF04638-A73E-4C74-BEEB-B9942DE0B301}" srcOrd="2" destOrd="0" parTransId="{75D75913-572E-4179-A5B1-2D5AA1CD23B4}" sibTransId="{1FF89ADF-236B-478C-8AE8-66A0D3C6F648}"/>
    <dgm:cxn modelId="{5E5B4DB7-2ABD-440E-B94D-ED408220EF81}" type="presOf" srcId="{6418C798-C7BC-4840-AE02-0A016308B44A}" destId="{8597CAC4-D766-4665-99F5-E9C75397BE20}" srcOrd="1" destOrd="0" presId="urn:microsoft.com/office/officeart/2005/8/layout/vList4#1"/>
    <dgm:cxn modelId="{DD2C05BD-F3EC-446E-A5CB-9533DDF981B7}" type="presOf" srcId="{6D732D94-B3BA-4641-95E7-4A01B6E22F7A}" destId="{8597CAC4-D766-4665-99F5-E9C75397BE20}" srcOrd="1" destOrd="1" presId="urn:microsoft.com/office/officeart/2005/8/layout/vList4#1"/>
    <dgm:cxn modelId="{31BE6CC9-DA31-4987-AC8F-6CC6E6E925BD}" type="presOf" srcId="{FB2BDF08-7F96-4D9D-8FC8-862CD187A578}" destId="{0018D2FB-E972-43A4-904A-8AA4E4F68CED}" srcOrd="0" destOrd="2" presId="urn:microsoft.com/office/officeart/2005/8/layout/vList4#1"/>
    <dgm:cxn modelId="{81DC48CF-7DB7-479B-BCC9-663960D5D4DA}" type="presOf" srcId="{CEA1E576-C263-417D-AFFD-BB32879ED22D}" destId="{D457BA9D-57EB-4EB4-BB8A-5A4520DD3C8E}" srcOrd="0" destOrd="0" presId="urn:microsoft.com/office/officeart/2005/8/layout/vList4#1"/>
    <dgm:cxn modelId="{E102A9D3-3379-4EA4-9665-0B517076257F}" srcId="{1B5E211D-CBDE-4F7B-8283-384556602A3C}" destId="{6418C798-C7BC-4840-AE02-0A016308B44A}" srcOrd="1" destOrd="0" parTransId="{EAFDFDE0-2199-4F75-9C03-8F7B9412D445}" sibTransId="{65FCE80A-6F1C-432A-9800-07F94E2C5FAE}"/>
    <dgm:cxn modelId="{F80FB5E0-E985-44C6-9CEF-E905788C3B93}" type="presOf" srcId="{6418C798-C7BC-4840-AE02-0A016308B44A}" destId="{0018D2FB-E972-43A4-904A-8AA4E4F68CED}" srcOrd="0" destOrd="0" presId="urn:microsoft.com/office/officeart/2005/8/layout/vList4#1"/>
    <dgm:cxn modelId="{83D27AED-95A6-4C1F-A17F-B9EFAB8812A0}" type="presOf" srcId="{E1D4CE8A-4A5A-4367-A55F-321D9F38BE08}" destId="{0018D2FB-E972-43A4-904A-8AA4E4F68CED}" srcOrd="0" destOrd="4" presId="urn:microsoft.com/office/officeart/2005/8/layout/vList4#1"/>
    <dgm:cxn modelId="{6C7526EF-999A-49C3-82E8-9CE0784041C3}" type="presOf" srcId="{892851F1-B069-411D-85CA-30C785EB1DA1}" destId="{8597CAC4-D766-4665-99F5-E9C75397BE20}" srcOrd="1" destOrd="5" presId="urn:microsoft.com/office/officeart/2005/8/layout/vList4#1"/>
    <dgm:cxn modelId="{38B06FF0-987B-4F06-9E62-48C8A74D4BF9}" type="presOf" srcId="{E1D4CE8A-4A5A-4367-A55F-321D9F38BE08}" destId="{8597CAC4-D766-4665-99F5-E9C75397BE20}" srcOrd="1" destOrd="4" presId="urn:microsoft.com/office/officeart/2005/8/layout/vList4#1"/>
    <dgm:cxn modelId="{4CA08DF1-F478-464F-825E-A0F3C9D4B257}" type="presOf" srcId="{CBF04638-A73E-4C74-BEEB-B9942DE0B301}" destId="{8597CAC4-D766-4665-99F5-E9C75397BE20}" srcOrd="1" destOrd="3" presId="urn:microsoft.com/office/officeart/2005/8/layout/vList4#1"/>
    <dgm:cxn modelId="{836365A9-E1AF-4684-9AAF-F399A469E2FE}" type="presParOf" srcId="{BCBF0E57-8B90-4929-A197-05EE7250E6FE}" destId="{44DC2B32-F1E0-4BC3-B931-1A080EC715C1}" srcOrd="0" destOrd="0" presId="urn:microsoft.com/office/officeart/2005/8/layout/vList4#1"/>
    <dgm:cxn modelId="{0C7E64A5-9239-4F31-898F-72BCD45E1846}" type="presParOf" srcId="{44DC2B32-F1E0-4BC3-B931-1A080EC715C1}" destId="{D457BA9D-57EB-4EB4-BB8A-5A4520DD3C8E}" srcOrd="0" destOrd="0" presId="urn:microsoft.com/office/officeart/2005/8/layout/vList4#1"/>
    <dgm:cxn modelId="{CF152CC4-34FD-4D5A-8D76-54BBB0FF75B2}" type="presParOf" srcId="{44DC2B32-F1E0-4BC3-B931-1A080EC715C1}" destId="{4E5138DA-8183-4404-95F6-8781745DB2E5}" srcOrd="1" destOrd="0" presId="urn:microsoft.com/office/officeart/2005/8/layout/vList4#1"/>
    <dgm:cxn modelId="{7D6F05BC-32F7-4970-BF5E-CEFA02BFC066}" type="presParOf" srcId="{44DC2B32-F1E0-4BC3-B931-1A080EC715C1}" destId="{DC223FA4-4B5A-4445-B6BD-14BA5AF06D1F}" srcOrd="2" destOrd="0" presId="urn:microsoft.com/office/officeart/2005/8/layout/vList4#1"/>
    <dgm:cxn modelId="{1BF8BC00-9D22-4289-81CE-6846E7E2AA66}" type="presParOf" srcId="{BCBF0E57-8B90-4929-A197-05EE7250E6FE}" destId="{393849A6-3556-4A42-B2BE-04AD4DCDF521}" srcOrd="1" destOrd="0" presId="urn:microsoft.com/office/officeart/2005/8/layout/vList4#1"/>
    <dgm:cxn modelId="{8652818A-0A61-4BB5-84ED-16D986D3B96C}" type="presParOf" srcId="{BCBF0E57-8B90-4929-A197-05EE7250E6FE}" destId="{CD932B9A-7C26-491F-8FDE-A479CBAAD8AF}" srcOrd="2" destOrd="0" presId="urn:microsoft.com/office/officeart/2005/8/layout/vList4#1"/>
    <dgm:cxn modelId="{70CBFA5A-B273-45FB-A02B-078B1FB61E32}" type="presParOf" srcId="{CD932B9A-7C26-491F-8FDE-A479CBAAD8AF}" destId="{0018D2FB-E972-43A4-904A-8AA4E4F68CED}" srcOrd="0" destOrd="0" presId="urn:microsoft.com/office/officeart/2005/8/layout/vList4#1"/>
    <dgm:cxn modelId="{4BBC64AB-CCEA-46E2-BDA1-123F67BC13B6}" type="presParOf" srcId="{CD932B9A-7C26-491F-8FDE-A479CBAAD8AF}" destId="{DC895558-4AF6-474F-981B-DB07385862F2}" srcOrd="1" destOrd="0" presId="urn:microsoft.com/office/officeart/2005/8/layout/vList4#1"/>
    <dgm:cxn modelId="{B7C61FBF-F2BA-4B42-B5E6-E7700C628231}" type="presParOf" srcId="{CD932B9A-7C26-491F-8FDE-A479CBAAD8AF}" destId="{8597CAC4-D766-4665-99F5-E9C75397BE20}" srcOrd="2" destOrd="0" presId="urn:microsoft.com/office/officeart/2005/8/layout/vList4#1"/>
  </dgm:cxnLst>
  <dgm:bg/>
  <dgm:whole>
    <a:ln w="3175" cap="flat" cmpd="sng" algn="ctr">
      <a:noFill/>
      <a:prstDash val="solid"/>
      <a:round/>
      <a:headEnd type="none" w="med" len="med"/>
      <a:tailEnd type="none" w="med" len="med"/>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3E2F8C-87FB-4442-816B-F94AC3475D3D}" type="doc">
      <dgm:prSet loTypeId="urn:microsoft.com/office/officeart/2005/8/layout/hProcess9" loCatId="process" qsTypeId="urn:microsoft.com/office/officeart/2005/8/quickstyle/simple1" qsCatId="simple" csTypeId="urn:microsoft.com/office/officeart/2005/8/colors/accent1_2" csCatId="accent1" phldr="1"/>
      <dgm:spPr/>
    </dgm:pt>
    <dgm:pt modelId="{79B2953A-D110-4D51-901E-1F8EEA2A2DC3}">
      <dgm:prSet phldrT="[テキスト]" custT="1"/>
      <dgm:spPr/>
      <dgm:t>
        <a:bodyPr/>
        <a:lstStyle/>
        <a:p>
          <a:endParaRPr kumimoji="1" lang="en-US" altLang="ja-JP" sz="2000" dirty="0"/>
        </a:p>
        <a:p>
          <a:r>
            <a:rPr kumimoji="1" lang="ja-JP" altLang="en-US" sz="2000" dirty="0"/>
            <a:t>候補者を選定</a:t>
          </a:r>
        </a:p>
      </dgm:t>
    </dgm:pt>
    <dgm:pt modelId="{F4C042B0-61D1-4894-BB52-168B1518D5E6}" type="parTrans" cxnId="{4177CA62-977B-4D39-B02D-D535B9927FAF}">
      <dgm:prSet/>
      <dgm:spPr/>
      <dgm:t>
        <a:bodyPr/>
        <a:lstStyle/>
        <a:p>
          <a:endParaRPr kumimoji="1" lang="ja-JP" altLang="en-US"/>
        </a:p>
      </dgm:t>
    </dgm:pt>
    <dgm:pt modelId="{70079871-D4AD-48A1-876D-B8C1A1A3833B}" type="sibTrans" cxnId="{4177CA62-977B-4D39-B02D-D535B9927FAF}">
      <dgm:prSet/>
      <dgm:spPr/>
      <dgm:t>
        <a:bodyPr/>
        <a:lstStyle/>
        <a:p>
          <a:endParaRPr kumimoji="1" lang="ja-JP" altLang="en-US"/>
        </a:p>
      </dgm:t>
    </dgm:pt>
    <dgm:pt modelId="{6F4D6D9E-8C5C-4B74-8E38-0D86462A14B8}">
      <dgm:prSet phldrT="[テキスト]" custT="1"/>
      <dgm:spPr/>
      <dgm:t>
        <a:bodyPr/>
        <a:lstStyle/>
        <a:p>
          <a:endParaRPr kumimoji="1" lang="en-US" altLang="ja-JP" sz="2000" u="none" dirty="0"/>
        </a:p>
        <a:p>
          <a:r>
            <a:rPr kumimoji="1" lang="ja-JP" altLang="en-US" sz="2000" u="none" dirty="0"/>
            <a:t>対象者に認定</a:t>
          </a:r>
        </a:p>
      </dgm:t>
    </dgm:pt>
    <dgm:pt modelId="{BE8B39C9-C541-456E-8941-4A0BB8355E62}" type="parTrans" cxnId="{A4A54CAF-8DAA-41CE-87D3-833E94CB6859}">
      <dgm:prSet/>
      <dgm:spPr/>
      <dgm:t>
        <a:bodyPr/>
        <a:lstStyle/>
        <a:p>
          <a:endParaRPr kumimoji="1" lang="ja-JP" altLang="en-US"/>
        </a:p>
      </dgm:t>
    </dgm:pt>
    <dgm:pt modelId="{92441F80-C40B-4B5A-9996-7280E449A9C7}" type="sibTrans" cxnId="{A4A54CAF-8DAA-41CE-87D3-833E94CB6859}">
      <dgm:prSet/>
      <dgm:spPr/>
      <dgm:t>
        <a:bodyPr/>
        <a:lstStyle/>
        <a:p>
          <a:endParaRPr kumimoji="1" lang="ja-JP" altLang="en-US"/>
        </a:p>
      </dgm:t>
    </dgm:pt>
    <dgm:pt modelId="{DF2F46D7-DD43-415B-B240-BE961B482E1C}">
      <dgm:prSet phldrT="[テキスト]" custT="1"/>
      <dgm:spPr/>
      <dgm:t>
        <a:bodyPr/>
        <a:lstStyle/>
        <a:p>
          <a:endParaRPr kumimoji="1" lang="en-US" altLang="ja-JP" sz="1800" dirty="0"/>
        </a:p>
        <a:p>
          <a:r>
            <a:rPr kumimoji="1" lang="ja-JP" altLang="en-US" sz="1800" dirty="0"/>
            <a:t>釈放後の支援</a:t>
          </a:r>
          <a:endParaRPr kumimoji="1" lang="en-US" altLang="ja-JP" sz="1800" dirty="0"/>
        </a:p>
      </dgm:t>
    </dgm:pt>
    <dgm:pt modelId="{1E046C03-D965-4987-B42C-AFEA91BFD69B}" type="parTrans" cxnId="{D3895CE0-75B0-4695-AD52-FC524D988ABF}">
      <dgm:prSet/>
      <dgm:spPr/>
      <dgm:t>
        <a:bodyPr/>
        <a:lstStyle/>
        <a:p>
          <a:endParaRPr kumimoji="1" lang="ja-JP" altLang="en-US"/>
        </a:p>
      </dgm:t>
    </dgm:pt>
    <dgm:pt modelId="{40300BBD-D3DC-402D-8F3E-6D990FEDB510}" type="sibTrans" cxnId="{D3895CE0-75B0-4695-AD52-FC524D988ABF}">
      <dgm:prSet/>
      <dgm:spPr/>
      <dgm:t>
        <a:bodyPr/>
        <a:lstStyle/>
        <a:p>
          <a:endParaRPr kumimoji="1" lang="ja-JP" altLang="en-US"/>
        </a:p>
      </dgm:t>
    </dgm:pt>
    <dgm:pt modelId="{59FDEFA2-B61C-4FD5-A241-F6EF5F5E46A9}">
      <dgm:prSet phldrT="[テキスト]" custT="1"/>
      <dgm:spPr/>
      <dgm:t>
        <a:bodyPr/>
        <a:lstStyle/>
        <a:p>
          <a:endParaRPr kumimoji="1" lang="en-US" altLang="ja-JP" sz="2000" u="none" dirty="0"/>
        </a:p>
        <a:p>
          <a:r>
            <a:rPr kumimoji="1" lang="ja-JP" altLang="en-US" sz="2000" u="none" dirty="0"/>
            <a:t>帰住先を選定</a:t>
          </a:r>
          <a:endParaRPr kumimoji="1" lang="en-US" altLang="ja-JP" sz="2000" u="none" dirty="0"/>
        </a:p>
      </dgm:t>
    </dgm:pt>
    <dgm:pt modelId="{F56AC686-4804-49DA-ACA2-5414969EE4C3}" type="parTrans" cxnId="{C74EBB11-E220-4FA0-92AD-E09C6B29E1C5}">
      <dgm:prSet/>
      <dgm:spPr/>
      <dgm:t>
        <a:bodyPr/>
        <a:lstStyle/>
        <a:p>
          <a:endParaRPr kumimoji="1" lang="ja-JP" altLang="en-US"/>
        </a:p>
      </dgm:t>
    </dgm:pt>
    <dgm:pt modelId="{FDF07188-C7F2-48BC-B225-6F5862CB8171}" type="sibTrans" cxnId="{C74EBB11-E220-4FA0-92AD-E09C6B29E1C5}">
      <dgm:prSet/>
      <dgm:spPr/>
      <dgm:t>
        <a:bodyPr/>
        <a:lstStyle/>
        <a:p>
          <a:endParaRPr kumimoji="1" lang="ja-JP" altLang="en-US"/>
        </a:p>
      </dgm:t>
    </dgm:pt>
    <dgm:pt modelId="{3D02334D-650D-4087-92D4-0BFE99335278}" type="pres">
      <dgm:prSet presAssocID="{023E2F8C-87FB-4442-816B-F94AC3475D3D}" presName="CompostProcess" presStyleCnt="0">
        <dgm:presLayoutVars>
          <dgm:dir/>
          <dgm:resizeHandles val="exact"/>
        </dgm:presLayoutVars>
      </dgm:prSet>
      <dgm:spPr/>
    </dgm:pt>
    <dgm:pt modelId="{7D92A92E-B9B5-425D-9098-3A4CBE2A9149}" type="pres">
      <dgm:prSet presAssocID="{023E2F8C-87FB-4442-816B-F94AC3475D3D}" presName="arrow" presStyleLbl="bgShp" presStyleIdx="0" presStyleCnt="1" custLinFactNeighborX="-1460" custLinFactNeighborY="83209"/>
      <dgm:spPr>
        <a:ln>
          <a:solidFill>
            <a:schemeClr val="tx1"/>
          </a:solidFill>
        </a:ln>
      </dgm:spPr>
    </dgm:pt>
    <dgm:pt modelId="{A154B93A-BC6E-43A4-9AC6-EC97A13244CF}" type="pres">
      <dgm:prSet presAssocID="{023E2F8C-87FB-4442-816B-F94AC3475D3D}" presName="linearProcess" presStyleCnt="0"/>
      <dgm:spPr/>
    </dgm:pt>
    <dgm:pt modelId="{BAF90697-5886-40B8-9DE5-A4CC2E441162}" type="pres">
      <dgm:prSet presAssocID="{79B2953A-D110-4D51-901E-1F8EEA2A2DC3}" presName="textNode" presStyleLbl="node1" presStyleIdx="0" presStyleCnt="4" custScaleY="139383" custLinFactNeighborX="-923" custLinFactNeighborY="-4728">
        <dgm:presLayoutVars>
          <dgm:bulletEnabled val="1"/>
        </dgm:presLayoutVars>
      </dgm:prSet>
      <dgm:spPr/>
    </dgm:pt>
    <dgm:pt modelId="{3B8DEE7B-D878-49AA-8ACE-527D190BD81D}" type="pres">
      <dgm:prSet presAssocID="{70079871-D4AD-48A1-876D-B8C1A1A3833B}" presName="sibTrans" presStyleCnt="0"/>
      <dgm:spPr/>
    </dgm:pt>
    <dgm:pt modelId="{30C67AF6-7E31-4BA9-AC1B-01A705B02AB7}" type="pres">
      <dgm:prSet presAssocID="{6F4D6D9E-8C5C-4B74-8E38-0D86462A14B8}" presName="textNode" presStyleLbl="node1" presStyleIdx="1" presStyleCnt="4" custScaleY="139383" custLinFactNeighborX="0" custLinFactNeighborY="-3402">
        <dgm:presLayoutVars>
          <dgm:bulletEnabled val="1"/>
        </dgm:presLayoutVars>
      </dgm:prSet>
      <dgm:spPr/>
    </dgm:pt>
    <dgm:pt modelId="{E72A0E33-2C1E-4CA7-A424-364935245BEF}" type="pres">
      <dgm:prSet presAssocID="{92441F80-C40B-4B5A-9996-7280E449A9C7}" presName="sibTrans" presStyleCnt="0"/>
      <dgm:spPr/>
    </dgm:pt>
    <dgm:pt modelId="{06D99BB9-9F3E-41B3-A2C2-5CEC7C1E034C}" type="pres">
      <dgm:prSet presAssocID="{59FDEFA2-B61C-4FD5-A241-F6EF5F5E46A9}" presName="textNode" presStyleLbl="node1" presStyleIdx="2" presStyleCnt="4" custScaleY="139383" custLinFactNeighborX="7867" custLinFactNeighborY="-2515">
        <dgm:presLayoutVars>
          <dgm:bulletEnabled val="1"/>
        </dgm:presLayoutVars>
      </dgm:prSet>
      <dgm:spPr/>
    </dgm:pt>
    <dgm:pt modelId="{8C9462B2-FA66-46C2-B1C2-84A3D0E962CB}" type="pres">
      <dgm:prSet presAssocID="{FDF07188-C7F2-48BC-B225-6F5862CB8171}" presName="sibTrans" presStyleCnt="0"/>
      <dgm:spPr/>
    </dgm:pt>
    <dgm:pt modelId="{69604EB2-E5A6-43F7-A9EB-3241BDDE2931}" type="pres">
      <dgm:prSet presAssocID="{DF2F46D7-DD43-415B-B240-BE961B482E1C}" presName="textNode" presStyleLbl="node1" presStyleIdx="3" presStyleCnt="4" custScaleY="139383">
        <dgm:presLayoutVars>
          <dgm:bulletEnabled val="1"/>
        </dgm:presLayoutVars>
      </dgm:prSet>
      <dgm:spPr/>
    </dgm:pt>
  </dgm:ptLst>
  <dgm:cxnLst>
    <dgm:cxn modelId="{C74EBB11-E220-4FA0-92AD-E09C6B29E1C5}" srcId="{023E2F8C-87FB-4442-816B-F94AC3475D3D}" destId="{59FDEFA2-B61C-4FD5-A241-F6EF5F5E46A9}" srcOrd="2" destOrd="0" parTransId="{F56AC686-4804-49DA-ACA2-5414969EE4C3}" sibTransId="{FDF07188-C7F2-48BC-B225-6F5862CB8171}"/>
    <dgm:cxn modelId="{61008525-9C45-4BEF-A529-D19077B096DD}" type="presOf" srcId="{79B2953A-D110-4D51-901E-1F8EEA2A2DC3}" destId="{BAF90697-5886-40B8-9DE5-A4CC2E441162}" srcOrd="0" destOrd="0" presId="urn:microsoft.com/office/officeart/2005/8/layout/hProcess9"/>
    <dgm:cxn modelId="{F2B36C3E-6075-4F0C-9EBC-10B1B971EB97}" type="presOf" srcId="{59FDEFA2-B61C-4FD5-A241-F6EF5F5E46A9}" destId="{06D99BB9-9F3E-41B3-A2C2-5CEC7C1E034C}" srcOrd="0" destOrd="0" presId="urn:microsoft.com/office/officeart/2005/8/layout/hProcess9"/>
    <dgm:cxn modelId="{4177CA62-977B-4D39-B02D-D535B9927FAF}" srcId="{023E2F8C-87FB-4442-816B-F94AC3475D3D}" destId="{79B2953A-D110-4D51-901E-1F8EEA2A2DC3}" srcOrd="0" destOrd="0" parTransId="{F4C042B0-61D1-4894-BB52-168B1518D5E6}" sibTransId="{70079871-D4AD-48A1-876D-B8C1A1A3833B}"/>
    <dgm:cxn modelId="{76E1D86B-D56F-4AE2-8964-4D137158250F}" type="presOf" srcId="{023E2F8C-87FB-4442-816B-F94AC3475D3D}" destId="{3D02334D-650D-4087-92D4-0BFE99335278}" srcOrd="0" destOrd="0" presId="urn:microsoft.com/office/officeart/2005/8/layout/hProcess9"/>
    <dgm:cxn modelId="{E5639274-5FAC-495E-AD6F-FE3FD671B51B}" type="presOf" srcId="{6F4D6D9E-8C5C-4B74-8E38-0D86462A14B8}" destId="{30C67AF6-7E31-4BA9-AC1B-01A705B02AB7}" srcOrd="0" destOrd="0" presId="urn:microsoft.com/office/officeart/2005/8/layout/hProcess9"/>
    <dgm:cxn modelId="{A4A54CAF-8DAA-41CE-87D3-833E94CB6859}" srcId="{023E2F8C-87FB-4442-816B-F94AC3475D3D}" destId="{6F4D6D9E-8C5C-4B74-8E38-0D86462A14B8}" srcOrd="1" destOrd="0" parTransId="{BE8B39C9-C541-456E-8941-4A0BB8355E62}" sibTransId="{92441F80-C40B-4B5A-9996-7280E449A9C7}"/>
    <dgm:cxn modelId="{D3895CE0-75B0-4695-AD52-FC524D988ABF}" srcId="{023E2F8C-87FB-4442-816B-F94AC3475D3D}" destId="{DF2F46D7-DD43-415B-B240-BE961B482E1C}" srcOrd="3" destOrd="0" parTransId="{1E046C03-D965-4987-B42C-AFEA91BFD69B}" sibTransId="{40300BBD-D3DC-402D-8F3E-6D990FEDB510}"/>
    <dgm:cxn modelId="{CD1F48E1-BAAD-4B3C-BB58-2E1915094A9D}" type="presOf" srcId="{DF2F46D7-DD43-415B-B240-BE961B482E1C}" destId="{69604EB2-E5A6-43F7-A9EB-3241BDDE2931}" srcOrd="0" destOrd="0" presId="urn:microsoft.com/office/officeart/2005/8/layout/hProcess9"/>
    <dgm:cxn modelId="{1390CC71-BF4D-4AAB-8402-5A9C8473287B}" type="presParOf" srcId="{3D02334D-650D-4087-92D4-0BFE99335278}" destId="{7D92A92E-B9B5-425D-9098-3A4CBE2A9149}" srcOrd="0" destOrd="0" presId="urn:microsoft.com/office/officeart/2005/8/layout/hProcess9"/>
    <dgm:cxn modelId="{383D6E15-F6CC-4B48-8E3D-3A9C8ABB79B3}" type="presParOf" srcId="{3D02334D-650D-4087-92D4-0BFE99335278}" destId="{A154B93A-BC6E-43A4-9AC6-EC97A13244CF}" srcOrd="1" destOrd="0" presId="urn:microsoft.com/office/officeart/2005/8/layout/hProcess9"/>
    <dgm:cxn modelId="{FFD77C3E-704C-4132-9851-C80763E8F507}" type="presParOf" srcId="{A154B93A-BC6E-43A4-9AC6-EC97A13244CF}" destId="{BAF90697-5886-40B8-9DE5-A4CC2E441162}" srcOrd="0" destOrd="0" presId="urn:microsoft.com/office/officeart/2005/8/layout/hProcess9"/>
    <dgm:cxn modelId="{444E9D39-C8BC-4164-87F2-D1374842223B}" type="presParOf" srcId="{A154B93A-BC6E-43A4-9AC6-EC97A13244CF}" destId="{3B8DEE7B-D878-49AA-8ACE-527D190BD81D}" srcOrd="1" destOrd="0" presId="urn:microsoft.com/office/officeart/2005/8/layout/hProcess9"/>
    <dgm:cxn modelId="{26353643-1D32-433F-993A-F5EC0A9F1C8F}" type="presParOf" srcId="{A154B93A-BC6E-43A4-9AC6-EC97A13244CF}" destId="{30C67AF6-7E31-4BA9-AC1B-01A705B02AB7}" srcOrd="2" destOrd="0" presId="urn:microsoft.com/office/officeart/2005/8/layout/hProcess9"/>
    <dgm:cxn modelId="{F72212B1-5A86-4373-97DA-3D21FFF6EFB4}" type="presParOf" srcId="{A154B93A-BC6E-43A4-9AC6-EC97A13244CF}" destId="{E72A0E33-2C1E-4CA7-A424-364935245BEF}" srcOrd="3" destOrd="0" presId="urn:microsoft.com/office/officeart/2005/8/layout/hProcess9"/>
    <dgm:cxn modelId="{8537D69E-995A-4452-93F0-5B378501EB90}" type="presParOf" srcId="{A154B93A-BC6E-43A4-9AC6-EC97A13244CF}" destId="{06D99BB9-9F3E-41B3-A2C2-5CEC7C1E034C}" srcOrd="4" destOrd="0" presId="urn:microsoft.com/office/officeart/2005/8/layout/hProcess9"/>
    <dgm:cxn modelId="{DE7E3D2B-3ECE-4CD7-AD7E-A9FD01E46D99}" type="presParOf" srcId="{A154B93A-BC6E-43A4-9AC6-EC97A13244CF}" destId="{8C9462B2-FA66-46C2-B1C2-84A3D0E962CB}" srcOrd="5" destOrd="0" presId="urn:microsoft.com/office/officeart/2005/8/layout/hProcess9"/>
    <dgm:cxn modelId="{6147100B-5642-4064-BA16-89B8E26DCC8E}" type="presParOf" srcId="{A154B93A-BC6E-43A4-9AC6-EC97A13244CF}" destId="{69604EB2-E5A6-43F7-A9EB-3241BDDE2931}"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3E2F8C-87FB-4442-816B-F94AC3475D3D}" type="doc">
      <dgm:prSet loTypeId="urn:microsoft.com/office/officeart/2005/8/layout/hProcess9" loCatId="process" qsTypeId="urn:microsoft.com/office/officeart/2005/8/quickstyle/simple1" qsCatId="simple" csTypeId="urn:microsoft.com/office/officeart/2005/8/colors/accent1_2" csCatId="accent1" phldr="1"/>
      <dgm:spPr/>
    </dgm:pt>
    <dgm:pt modelId="{79B2953A-D110-4D51-901E-1F8EEA2A2DC3}">
      <dgm:prSet phldrT="[テキスト]" custT="1"/>
      <dgm:spPr/>
      <dgm:t>
        <a:bodyPr/>
        <a:lstStyle/>
        <a:p>
          <a:endParaRPr kumimoji="1" lang="en-US" altLang="ja-JP" sz="2000" dirty="0"/>
        </a:p>
        <a:p>
          <a:r>
            <a:rPr kumimoji="1" lang="ja-JP" altLang="en-US" sz="2000" dirty="0"/>
            <a:t>候補者を選定</a:t>
          </a:r>
        </a:p>
      </dgm:t>
    </dgm:pt>
    <dgm:pt modelId="{F4C042B0-61D1-4894-BB52-168B1518D5E6}" type="parTrans" cxnId="{4177CA62-977B-4D39-B02D-D535B9927FAF}">
      <dgm:prSet/>
      <dgm:spPr/>
      <dgm:t>
        <a:bodyPr/>
        <a:lstStyle/>
        <a:p>
          <a:endParaRPr kumimoji="1" lang="ja-JP" altLang="en-US"/>
        </a:p>
      </dgm:t>
    </dgm:pt>
    <dgm:pt modelId="{70079871-D4AD-48A1-876D-B8C1A1A3833B}" type="sibTrans" cxnId="{4177CA62-977B-4D39-B02D-D535B9927FAF}">
      <dgm:prSet/>
      <dgm:spPr/>
      <dgm:t>
        <a:bodyPr/>
        <a:lstStyle/>
        <a:p>
          <a:endParaRPr kumimoji="1" lang="ja-JP" altLang="en-US"/>
        </a:p>
      </dgm:t>
    </dgm:pt>
    <dgm:pt modelId="{6F4D6D9E-8C5C-4B74-8E38-0D86462A14B8}">
      <dgm:prSet phldrT="[テキスト]" custT="1"/>
      <dgm:spPr/>
      <dgm:t>
        <a:bodyPr/>
        <a:lstStyle/>
        <a:p>
          <a:endParaRPr kumimoji="1" lang="en-US" altLang="ja-JP" sz="2000" u="none" dirty="0"/>
        </a:p>
        <a:p>
          <a:r>
            <a:rPr kumimoji="1" lang="ja-JP" altLang="en-US" sz="2000" u="none" dirty="0"/>
            <a:t>対象者に認定</a:t>
          </a:r>
        </a:p>
      </dgm:t>
    </dgm:pt>
    <dgm:pt modelId="{BE8B39C9-C541-456E-8941-4A0BB8355E62}" type="parTrans" cxnId="{A4A54CAF-8DAA-41CE-87D3-833E94CB6859}">
      <dgm:prSet/>
      <dgm:spPr/>
      <dgm:t>
        <a:bodyPr/>
        <a:lstStyle/>
        <a:p>
          <a:endParaRPr kumimoji="1" lang="ja-JP" altLang="en-US"/>
        </a:p>
      </dgm:t>
    </dgm:pt>
    <dgm:pt modelId="{92441F80-C40B-4B5A-9996-7280E449A9C7}" type="sibTrans" cxnId="{A4A54CAF-8DAA-41CE-87D3-833E94CB6859}">
      <dgm:prSet/>
      <dgm:spPr/>
      <dgm:t>
        <a:bodyPr/>
        <a:lstStyle/>
        <a:p>
          <a:endParaRPr kumimoji="1" lang="ja-JP" altLang="en-US"/>
        </a:p>
      </dgm:t>
    </dgm:pt>
    <dgm:pt modelId="{DF2F46D7-DD43-415B-B240-BE961B482E1C}">
      <dgm:prSet phldrT="[テキスト]" custT="1"/>
      <dgm:spPr/>
      <dgm:t>
        <a:bodyPr/>
        <a:lstStyle/>
        <a:p>
          <a:endParaRPr kumimoji="1" lang="en-US" altLang="ja-JP" sz="1800" dirty="0"/>
        </a:p>
        <a:p>
          <a:r>
            <a:rPr kumimoji="1" lang="ja-JP" altLang="en-US" sz="1800" dirty="0"/>
            <a:t>釈放後の支援</a:t>
          </a:r>
          <a:endParaRPr kumimoji="1" lang="en-US" altLang="ja-JP" sz="1800" dirty="0"/>
        </a:p>
      </dgm:t>
    </dgm:pt>
    <dgm:pt modelId="{1E046C03-D965-4987-B42C-AFEA91BFD69B}" type="parTrans" cxnId="{D3895CE0-75B0-4695-AD52-FC524D988ABF}">
      <dgm:prSet/>
      <dgm:spPr/>
      <dgm:t>
        <a:bodyPr/>
        <a:lstStyle/>
        <a:p>
          <a:endParaRPr kumimoji="1" lang="ja-JP" altLang="en-US"/>
        </a:p>
      </dgm:t>
    </dgm:pt>
    <dgm:pt modelId="{40300BBD-D3DC-402D-8F3E-6D990FEDB510}" type="sibTrans" cxnId="{D3895CE0-75B0-4695-AD52-FC524D988ABF}">
      <dgm:prSet/>
      <dgm:spPr/>
      <dgm:t>
        <a:bodyPr/>
        <a:lstStyle/>
        <a:p>
          <a:endParaRPr kumimoji="1" lang="ja-JP" altLang="en-US"/>
        </a:p>
      </dgm:t>
    </dgm:pt>
    <dgm:pt modelId="{59FDEFA2-B61C-4FD5-A241-F6EF5F5E46A9}">
      <dgm:prSet phldrT="[テキスト]" custT="1"/>
      <dgm:spPr/>
      <dgm:t>
        <a:bodyPr/>
        <a:lstStyle/>
        <a:p>
          <a:endParaRPr kumimoji="1" lang="en-US" altLang="ja-JP" sz="2000" u="none" dirty="0"/>
        </a:p>
        <a:p>
          <a:r>
            <a:rPr kumimoji="1" lang="ja-JP" altLang="en-US" sz="2000" u="none" dirty="0"/>
            <a:t>帰住先を選定</a:t>
          </a:r>
          <a:endParaRPr kumimoji="1" lang="en-US" altLang="ja-JP" sz="2000" u="none" dirty="0"/>
        </a:p>
      </dgm:t>
    </dgm:pt>
    <dgm:pt modelId="{F56AC686-4804-49DA-ACA2-5414969EE4C3}" type="parTrans" cxnId="{C74EBB11-E220-4FA0-92AD-E09C6B29E1C5}">
      <dgm:prSet/>
      <dgm:spPr/>
      <dgm:t>
        <a:bodyPr/>
        <a:lstStyle/>
        <a:p>
          <a:endParaRPr kumimoji="1" lang="ja-JP" altLang="en-US"/>
        </a:p>
      </dgm:t>
    </dgm:pt>
    <dgm:pt modelId="{FDF07188-C7F2-48BC-B225-6F5862CB8171}" type="sibTrans" cxnId="{C74EBB11-E220-4FA0-92AD-E09C6B29E1C5}">
      <dgm:prSet/>
      <dgm:spPr/>
      <dgm:t>
        <a:bodyPr/>
        <a:lstStyle/>
        <a:p>
          <a:endParaRPr kumimoji="1" lang="ja-JP" altLang="en-US"/>
        </a:p>
      </dgm:t>
    </dgm:pt>
    <dgm:pt modelId="{3D02334D-650D-4087-92D4-0BFE99335278}" type="pres">
      <dgm:prSet presAssocID="{023E2F8C-87FB-4442-816B-F94AC3475D3D}" presName="CompostProcess" presStyleCnt="0">
        <dgm:presLayoutVars>
          <dgm:dir/>
          <dgm:resizeHandles val="exact"/>
        </dgm:presLayoutVars>
      </dgm:prSet>
      <dgm:spPr/>
    </dgm:pt>
    <dgm:pt modelId="{7D92A92E-B9B5-425D-9098-3A4CBE2A9149}" type="pres">
      <dgm:prSet presAssocID="{023E2F8C-87FB-4442-816B-F94AC3475D3D}" presName="arrow" presStyleLbl="bgShp" presStyleIdx="0" presStyleCnt="1" custLinFactNeighborX="338" custLinFactNeighborY="-18853"/>
      <dgm:spPr>
        <a:ln>
          <a:solidFill>
            <a:schemeClr val="tx1"/>
          </a:solidFill>
        </a:ln>
      </dgm:spPr>
    </dgm:pt>
    <dgm:pt modelId="{A154B93A-BC6E-43A4-9AC6-EC97A13244CF}" type="pres">
      <dgm:prSet presAssocID="{023E2F8C-87FB-4442-816B-F94AC3475D3D}" presName="linearProcess" presStyleCnt="0"/>
      <dgm:spPr/>
    </dgm:pt>
    <dgm:pt modelId="{BAF90697-5886-40B8-9DE5-A4CC2E441162}" type="pres">
      <dgm:prSet presAssocID="{79B2953A-D110-4D51-901E-1F8EEA2A2DC3}" presName="textNode" presStyleLbl="node1" presStyleIdx="0" presStyleCnt="4" custScaleY="139383" custLinFactNeighborX="-923" custLinFactNeighborY="-4728">
        <dgm:presLayoutVars>
          <dgm:bulletEnabled val="1"/>
        </dgm:presLayoutVars>
      </dgm:prSet>
      <dgm:spPr/>
    </dgm:pt>
    <dgm:pt modelId="{3B8DEE7B-D878-49AA-8ACE-527D190BD81D}" type="pres">
      <dgm:prSet presAssocID="{70079871-D4AD-48A1-876D-B8C1A1A3833B}" presName="sibTrans" presStyleCnt="0"/>
      <dgm:spPr/>
    </dgm:pt>
    <dgm:pt modelId="{30C67AF6-7E31-4BA9-AC1B-01A705B02AB7}" type="pres">
      <dgm:prSet presAssocID="{6F4D6D9E-8C5C-4B74-8E38-0D86462A14B8}" presName="textNode" presStyleLbl="node1" presStyleIdx="1" presStyleCnt="4" custScaleY="139383" custLinFactNeighborX="0" custLinFactNeighborY="-3402">
        <dgm:presLayoutVars>
          <dgm:bulletEnabled val="1"/>
        </dgm:presLayoutVars>
      </dgm:prSet>
      <dgm:spPr/>
    </dgm:pt>
    <dgm:pt modelId="{E72A0E33-2C1E-4CA7-A424-364935245BEF}" type="pres">
      <dgm:prSet presAssocID="{92441F80-C40B-4B5A-9996-7280E449A9C7}" presName="sibTrans" presStyleCnt="0"/>
      <dgm:spPr/>
    </dgm:pt>
    <dgm:pt modelId="{06D99BB9-9F3E-41B3-A2C2-5CEC7C1E034C}" type="pres">
      <dgm:prSet presAssocID="{59FDEFA2-B61C-4FD5-A241-F6EF5F5E46A9}" presName="textNode" presStyleLbl="node1" presStyleIdx="2" presStyleCnt="4" custScaleY="139383" custLinFactNeighborX="7867" custLinFactNeighborY="-2515">
        <dgm:presLayoutVars>
          <dgm:bulletEnabled val="1"/>
        </dgm:presLayoutVars>
      </dgm:prSet>
      <dgm:spPr/>
    </dgm:pt>
    <dgm:pt modelId="{8C9462B2-FA66-46C2-B1C2-84A3D0E962CB}" type="pres">
      <dgm:prSet presAssocID="{FDF07188-C7F2-48BC-B225-6F5862CB8171}" presName="sibTrans" presStyleCnt="0"/>
      <dgm:spPr/>
    </dgm:pt>
    <dgm:pt modelId="{69604EB2-E5A6-43F7-A9EB-3241BDDE2931}" type="pres">
      <dgm:prSet presAssocID="{DF2F46D7-DD43-415B-B240-BE961B482E1C}" presName="textNode" presStyleLbl="node1" presStyleIdx="3" presStyleCnt="4" custScaleY="139383">
        <dgm:presLayoutVars>
          <dgm:bulletEnabled val="1"/>
        </dgm:presLayoutVars>
      </dgm:prSet>
      <dgm:spPr/>
    </dgm:pt>
  </dgm:ptLst>
  <dgm:cxnLst>
    <dgm:cxn modelId="{C74EBB11-E220-4FA0-92AD-E09C6B29E1C5}" srcId="{023E2F8C-87FB-4442-816B-F94AC3475D3D}" destId="{59FDEFA2-B61C-4FD5-A241-F6EF5F5E46A9}" srcOrd="2" destOrd="0" parTransId="{F56AC686-4804-49DA-ACA2-5414969EE4C3}" sibTransId="{FDF07188-C7F2-48BC-B225-6F5862CB8171}"/>
    <dgm:cxn modelId="{61008525-9C45-4BEF-A529-D19077B096DD}" type="presOf" srcId="{79B2953A-D110-4D51-901E-1F8EEA2A2DC3}" destId="{BAF90697-5886-40B8-9DE5-A4CC2E441162}" srcOrd="0" destOrd="0" presId="urn:microsoft.com/office/officeart/2005/8/layout/hProcess9"/>
    <dgm:cxn modelId="{F2B36C3E-6075-4F0C-9EBC-10B1B971EB97}" type="presOf" srcId="{59FDEFA2-B61C-4FD5-A241-F6EF5F5E46A9}" destId="{06D99BB9-9F3E-41B3-A2C2-5CEC7C1E034C}" srcOrd="0" destOrd="0" presId="urn:microsoft.com/office/officeart/2005/8/layout/hProcess9"/>
    <dgm:cxn modelId="{4177CA62-977B-4D39-B02D-D535B9927FAF}" srcId="{023E2F8C-87FB-4442-816B-F94AC3475D3D}" destId="{79B2953A-D110-4D51-901E-1F8EEA2A2DC3}" srcOrd="0" destOrd="0" parTransId="{F4C042B0-61D1-4894-BB52-168B1518D5E6}" sibTransId="{70079871-D4AD-48A1-876D-B8C1A1A3833B}"/>
    <dgm:cxn modelId="{76E1D86B-D56F-4AE2-8964-4D137158250F}" type="presOf" srcId="{023E2F8C-87FB-4442-816B-F94AC3475D3D}" destId="{3D02334D-650D-4087-92D4-0BFE99335278}" srcOrd="0" destOrd="0" presId="urn:microsoft.com/office/officeart/2005/8/layout/hProcess9"/>
    <dgm:cxn modelId="{E5639274-5FAC-495E-AD6F-FE3FD671B51B}" type="presOf" srcId="{6F4D6D9E-8C5C-4B74-8E38-0D86462A14B8}" destId="{30C67AF6-7E31-4BA9-AC1B-01A705B02AB7}" srcOrd="0" destOrd="0" presId="urn:microsoft.com/office/officeart/2005/8/layout/hProcess9"/>
    <dgm:cxn modelId="{A4A54CAF-8DAA-41CE-87D3-833E94CB6859}" srcId="{023E2F8C-87FB-4442-816B-F94AC3475D3D}" destId="{6F4D6D9E-8C5C-4B74-8E38-0D86462A14B8}" srcOrd="1" destOrd="0" parTransId="{BE8B39C9-C541-456E-8941-4A0BB8355E62}" sibTransId="{92441F80-C40B-4B5A-9996-7280E449A9C7}"/>
    <dgm:cxn modelId="{D3895CE0-75B0-4695-AD52-FC524D988ABF}" srcId="{023E2F8C-87FB-4442-816B-F94AC3475D3D}" destId="{DF2F46D7-DD43-415B-B240-BE961B482E1C}" srcOrd="3" destOrd="0" parTransId="{1E046C03-D965-4987-B42C-AFEA91BFD69B}" sibTransId="{40300BBD-D3DC-402D-8F3E-6D990FEDB510}"/>
    <dgm:cxn modelId="{CD1F48E1-BAAD-4B3C-BB58-2E1915094A9D}" type="presOf" srcId="{DF2F46D7-DD43-415B-B240-BE961B482E1C}" destId="{69604EB2-E5A6-43F7-A9EB-3241BDDE2931}" srcOrd="0" destOrd="0" presId="urn:microsoft.com/office/officeart/2005/8/layout/hProcess9"/>
    <dgm:cxn modelId="{1390CC71-BF4D-4AAB-8402-5A9C8473287B}" type="presParOf" srcId="{3D02334D-650D-4087-92D4-0BFE99335278}" destId="{7D92A92E-B9B5-425D-9098-3A4CBE2A9149}" srcOrd="0" destOrd="0" presId="urn:microsoft.com/office/officeart/2005/8/layout/hProcess9"/>
    <dgm:cxn modelId="{383D6E15-F6CC-4B48-8E3D-3A9C8ABB79B3}" type="presParOf" srcId="{3D02334D-650D-4087-92D4-0BFE99335278}" destId="{A154B93A-BC6E-43A4-9AC6-EC97A13244CF}" srcOrd="1" destOrd="0" presId="urn:microsoft.com/office/officeart/2005/8/layout/hProcess9"/>
    <dgm:cxn modelId="{FFD77C3E-704C-4132-9851-C80763E8F507}" type="presParOf" srcId="{A154B93A-BC6E-43A4-9AC6-EC97A13244CF}" destId="{BAF90697-5886-40B8-9DE5-A4CC2E441162}" srcOrd="0" destOrd="0" presId="urn:microsoft.com/office/officeart/2005/8/layout/hProcess9"/>
    <dgm:cxn modelId="{444E9D39-C8BC-4164-87F2-D1374842223B}" type="presParOf" srcId="{A154B93A-BC6E-43A4-9AC6-EC97A13244CF}" destId="{3B8DEE7B-D878-49AA-8ACE-527D190BD81D}" srcOrd="1" destOrd="0" presId="urn:microsoft.com/office/officeart/2005/8/layout/hProcess9"/>
    <dgm:cxn modelId="{26353643-1D32-433F-993A-F5EC0A9F1C8F}" type="presParOf" srcId="{A154B93A-BC6E-43A4-9AC6-EC97A13244CF}" destId="{30C67AF6-7E31-4BA9-AC1B-01A705B02AB7}" srcOrd="2" destOrd="0" presId="urn:microsoft.com/office/officeart/2005/8/layout/hProcess9"/>
    <dgm:cxn modelId="{F72212B1-5A86-4373-97DA-3D21FFF6EFB4}" type="presParOf" srcId="{A154B93A-BC6E-43A4-9AC6-EC97A13244CF}" destId="{E72A0E33-2C1E-4CA7-A424-364935245BEF}" srcOrd="3" destOrd="0" presId="urn:microsoft.com/office/officeart/2005/8/layout/hProcess9"/>
    <dgm:cxn modelId="{8537D69E-995A-4452-93F0-5B378501EB90}" type="presParOf" srcId="{A154B93A-BC6E-43A4-9AC6-EC97A13244CF}" destId="{06D99BB9-9F3E-41B3-A2C2-5CEC7C1E034C}" srcOrd="4" destOrd="0" presId="urn:microsoft.com/office/officeart/2005/8/layout/hProcess9"/>
    <dgm:cxn modelId="{DE7E3D2B-3ECE-4CD7-AD7E-A9FD01E46D99}" type="presParOf" srcId="{A154B93A-BC6E-43A4-9AC6-EC97A13244CF}" destId="{8C9462B2-FA66-46C2-B1C2-84A3D0E962CB}" srcOrd="5" destOrd="0" presId="urn:microsoft.com/office/officeart/2005/8/layout/hProcess9"/>
    <dgm:cxn modelId="{6147100B-5642-4064-BA16-89B8E26DCC8E}" type="presParOf" srcId="{A154B93A-BC6E-43A4-9AC6-EC97A13244CF}" destId="{69604EB2-E5A6-43F7-A9EB-3241BDDE2931}" srcOrd="6" destOrd="0" presId="urn:microsoft.com/office/officeart/2005/8/layout/hProcess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23E2F8C-87FB-4442-816B-F94AC3475D3D}" type="doc">
      <dgm:prSet loTypeId="urn:microsoft.com/office/officeart/2005/8/layout/hProcess9" loCatId="process" qsTypeId="urn:microsoft.com/office/officeart/2005/8/quickstyle/simple1" qsCatId="simple" csTypeId="urn:microsoft.com/office/officeart/2005/8/colors/accent1_2" csCatId="accent1" phldr="1"/>
      <dgm:spPr/>
    </dgm:pt>
    <dgm:pt modelId="{79B2953A-D110-4D51-901E-1F8EEA2A2DC3}">
      <dgm:prSet phldrT="[テキスト]" custT="1"/>
      <dgm:spPr/>
      <dgm:t>
        <a:bodyPr/>
        <a:lstStyle/>
        <a:p>
          <a:pPr>
            <a:lnSpc>
              <a:spcPct val="90000"/>
            </a:lnSpc>
          </a:pPr>
          <a:endParaRPr kumimoji="1" lang="en-US" altLang="ja-JP" sz="1600" dirty="0"/>
        </a:p>
        <a:p>
          <a:pPr>
            <a:lnSpc>
              <a:spcPts val="1800"/>
            </a:lnSpc>
          </a:pPr>
          <a:r>
            <a:rPr kumimoji="1" lang="ja-JP" altLang="en-US" sz="1800" dirty="0"/>
            <a:t>候補者を選定・</a:t>
          </a:r>
          <a:endParaRPr kumimoji="1" lang="en-US" altLang="ja-JP" sz="1800" dirty="0"/>
        </a:p>
        <a:p>
          <a:pPr>
            <a:lnSpc>
              <a:spcPts val="1800"/>
            </a:lnSpc>
          </a:pPr>
          <a:r>
            <a:rPr kumimoji="1" lang="ja-JP" altLang="en-US" sz="1800" dirty="0"/>
            <a:t>対象者に認定</a:t>
          </a:r>
          <a:endParaRPr kumimoji="1" lang="en-US" altLang="ja-JP" sz="1800" dirty="0"/>
        </a:p>
      </dgm:t>
    </dgm:pt>
    <dgm:pt modelId="{F4C042B0-61D1-4894-BB52-168B1518D5E6}" type="parTrans" cxnId="{4177CA62-977B-4D39-B02D-D535B9927FAF}">
      <dgm:prSet/>
      <dgm:spPr/>
      <dgm:t>
        <a:bodyPr/>
        <a:lstStyle/>
        <a:p>
          <a:endParaRPr kumimoji="1" lang="ja-JP" altLang="en-US"/>
        </a:p>
      </dgm:t>
    </dgm:pt>
    <dgm:pt modelId="{70079871-D4AD-48A1-876D-B8C1A1A3833B}" type="sibTrans" cxnId="{4177CA62-977B-4D39-B02D-D535B9927FAF}">
      <dgm:prSet/>
      <dgm:spPr/>
      <dgm:t>
        <a:bodyPr/>
        <a:lstStyle/>
        <a:p>
          <a:endParaRPr kumimoji="1" lang="ja-JP" altLang="en-US"/>
        </a:p>
      </dgm:t>
    </dgm:pt>
    <dgm:pt modelId="{DF2F46D7-DD43-415B-B240-BE961B482E1C}">
      <dgm:prSet phldrT="[テキスト]" custT="1"/>
      <dgm:spPr/>
      <dgm:t>
        <a:bodyPr/>
        <a:lstStyle/>
        <a:p>
          <a:endParaRPr kumimoji="1" lang="en-US" altLang="ja-JP" sz="1600" dirty="0"/>
        </a:p>
        <a:p>
          <a:endParaRPr kumimoji="1" lang="en-US" altLang="ja-JP" sz="2000" dirty="0"/>
        </a:p>
        <a:p>
          <a:r>
            <a:rPr kumimoji="1" lang="ja-JP" altLang="en-US" sz="2000" dirty="0"/>
            <a:t>釈放後の支援</a:t>
          </a:r>
          <a:endParaRPr kumimoji="1" lang="en-US" altLang="ja-JP" sz="2000" dirty="0"/>
        </a:p>
        <a:p>
          <a:endParaRPr kumimoji="1" lang="ja-JP" altLang="en-US" sz="1600" dirty="0"/>
        </a:p>
      </dgm:t>
    </dgm:pt>
    <dgm:pt modelId="{1E046C03-D965-4987-B42C-AFEA91BFD69B}" type="parTrans" cxnId="{D3895CE0-75B0-4695-AD52-FC524D988ABF}">
      <dgm:prSet/>
      <dgm:spPr/>
      <dgm:t>
        <a:bodyPr/>
        <a:lstStyle/>
        <a:p>
          <a:endParaRPr kumimoji="1" lang="ja-JP" altLang="en-US"/>
        </a:p>
      </dgm:t>
    </dgm:pt>
    <dgm:pt modelId="{40300BBD-D3DC-402D-8F3E-6D990FEDB510}" type="sibTrans" cxnId="{D3895CE0-75B0-4695-AD52-FC524D988ABF}">
      <dgm:prSet/>
      <dgm:spPr/>
      <dgm:t>
        <a:bodyPr/>
        <a:lstStyle/>
        <a:p>
          <a:endParaRPr kumimoji="1" lang="ja-JP" altLang="en-US"/>
        </a:p>
      </dgm:t>
    </dgm:pt>
    <dgm:pt modelId="{3D02334D-650D-4087-92D4-0BFE99335278}" type="pres">
      <dgm:prSet presAssocID="{023E2F8C-87FB-4442-816B-F94AC3475D3D}" presName="CompostProcess" presStyleCnt="0">
        <dgm:presLayoutVars>
          <dgm:dir/>
          <dgm:resizeHandles val="exact"/>
        </dgm:presLayoutVars>
      </dgm:prSet>
      <dgm:spPr/>
    </dgm:pt>
    <dgm:pt modelId="{7D92A92E-B9B5-425D-9098-3A4CBE2A9149}" type="pres">
      <dgm:prSet presAssocID="{023E2F8C-87FB-4442-816B-F94AC3475D3D}" presName="arrow" presStyleLbl="bgShp" presStyleIdx="0" presStyleCnt="1" custScaleX="100027" custScaleY="92880" custLinFactNeighborX="-1446" custLinFactNeighborY="-2174"/>
      <dgm:spPr>
        <a:ln>
          <a:solidFill>
            <a:srgbClr val="C00000"/>
          </a:solidFill>
        </a:ln>
      </dgm:spPr>
    </dgm:pt>
    <dgm:pt modelId="{A154B93A-BC6E-43A4-9AC6-EC97A13244CF}" type="pres">
      <dgm:prSet presAssocID="{023E2F8C-87FB-4442-816B-F94AC3475D3D}" presName="linearProcess" presStyleCnt="0"/>
      <dgm:spPr/>
    </dgm:pt>
    <dgm:pt modelId="{BAF90697-5886-40B8-9DE5-A4CC2E441162}" type="pres">
      <dgm:prSet presAssocID="{79B2953A-D110-4D51-901E-1F8EEA2A2DC3}" presName="textNode" presStyleLbl="node1" presStyleIdx="0" presStyleCnt="2" custScaleX="76438" custScaleY="144047" custLinFactX="-67883" custLinFactNeighborX="-100000" custLinFactNeighborY="-6323">
        <dgm:presLayoutVars>
          <dgm:bulletEnabled val="1"/>
        </dgm:presLayoutVars>
      </dgm:prSet>
      <dgm:spPr/>
    </dgm:pt>
    <dgm:pt modelId="{3B8DEE7B-D878-49AA-8ACE-527D190BD81D}" type="pres">
      <dgm:prSet presAssocID="{70079871-D4AD-48A1-876D-B8C1A1A3833B}" presName="sibTrans" presStyleCnt="0"/>
      <dgm:spPr/>
    </dgm:pt>
    <dgm:pt modelId="{69604EB2-E5A6-43F7-A9EB-3241BDDE2931}" type="pres">
      <dgm:prSet presAssocID="{DF2F46D7-DD43-415B-B240-BE961B482E1C}" presName="textNode" presStyleLbl="node1" presStyleIdx="1" presStyleCnt="2" custScaleX="72577" custScaleY="134139" custLinFactX="67159" custLinFactNeighborX="100000" custLinFactNeighborY="-15456">
        <dgm:presLayoutVars>
          <dgm:bulletEnabled val="1"/>
        </dgm:presLayoutVars>
      </dgm:prSet>
      <dgm:spPr/>
    </dgm:pt>
  </dgm:ptLst>
  <dgm:cxnLst>
    <dgm:cxn modelId="{61008525-9C45-4BEF-A529-D19077B096DD}" type="presOf" srcId="{79B2953A-D110-4D51-901E-1F8EEA2A2DC3}" destId="{BAF90697-5886-40B8-9DE5-A4CC2E441162}" srcOrd="0" destOrd="0" presId="urn:microsoft.com/office/officeart/2005/8/layout/hProcess9"/>
    <dgm:cxn modelId="{4177CA62-977B-4D39-B02D-D535B9927FAF}" srcId="{023E2F8C-87FB-4442-816B-F94AC3475D3D}" destId="{79B2953A-D110-4D51-901E-1F8EEA2A2DC3}" srcOrd="0" destOrd="0" parTransId="{F4C042B0-61D1-4894-BB52-168B1518D5E6}" sibTransId="{70079871-D4AD-48A1-876D-B8C1A1A3833B}"/>
    <dgm:cxn modelId="{76E1D86B-D56F-4AE2-8964-4D137158250F}" type="presOf" srcId="{023E2F8C-87FB-4442-816B-F94AC3475D3D}" destId="{3D02334D-650D-4087-92D4-0BFE99335278}" srcOrd="0" destOrd="0" presId="urn:microsoft.com/office/officeart/2005/8/layout/hProcess9"/>
    <dgm:cxn modelId="{D3895CE0-75B0-4695-AD52-FC524D988ABF}" srcId="{023E2F8C-87FB-4442-816B-F94AC3475D3D}" destId="{DF2F46D7-DD43-415B-B240-BE961B482E1C}" srcOrd="1" destOrd="0" parTransId="{1E046C03-D965-4987-B42C-AFEA91BFD69B}" sibTransId="{40300BBD-D3DC-402D-8F3E-6D990FEDB510}"/>
    <dgm:cxn modelId="{CD1F48E1-BAAD-4B3C-BB58-2E1915094A9D}" type="presOf" srcId="{DF2F46D7-DD43-415B-B240-BE961B482E1C}" destId="{69604EB2-E5A6-43F7-A9EB-3241BDDE2931}" srcOrd="0" destOrd="0" presId="urn:microsoft.com/office/officeart/2005/8/layout/hProcess9"/>
    <dgm:cxn modelId="{1390CC71-BF4D-4AAB-8402-5A9C8473287B}" type="presParOf" srcId="{3D02334D-650D-4087-92D4-0BFE99335278}" destId="{7D92A92E-B9B5-425D-9098-3A4CBE2A9149}" srcOrd="0" destOrd="0" presId="urn:microsoft.com/office/officeart/2005/8/layout/hProcess9"/>
    <dgm:cxn modelId="{383D6E15-F6CC-4B48-8E3D-3A9C8ABB79B3}" type="presParOf" srcId="{3D02334D-650D-4087-92D4-0BFE99335278}" destId="{A154B93A-BC6E-43A4-9AC6-EC97A13244CF}" srcOrd="1" destOrd="0" presId="urn:microsoft.com/office/officeart/2005/8/layout/hProcess9"/>
    <dgm:cxn modelId="{FFD77C3E-704C-4132-9851-C80763E8F507}" type="presParOf" srcId="{A154B93A-BC6E-43A4-9AC6-EC97A13244CF}" destId="{BAF90697-5886-40B8-9DE5-A4CC2E441162}" srcOrd="0" destOrd="0" presId="urn:microsoft.com/office/officeart/2005/8/layout/hProcess9"/>
    <dgm:cxn modelId="{444E9D39-C8BC-4164-87F2-D1374842223B}" type="presParOf" srcId="{A154B93A-BC6E-43A4-9AC6-EC97A13244CF}" destId="{3B8DEE7B-D878-49AA-8ACE-527D190BD81D}" srcOrd="1" destOrd="0" presId="urn:microsoft.com/office/officeart/2005/8/layout/hProcess9"/>
    <dgm:cxn modelId="{6147100B-5642-4064-BA16-89B8E26DCC8E}" type="presParOf" srcId="{A154B93A-BC6E-43A4-9AC6-EC97A13244CF}" destId="{69604EB2-E5A6-43F7-A9EB-3241BDDE2931}" srcOrd="2" destOrd="0" presId="urn:microsoft.com/office/officeart/2005/8/layout/hProcess9"/>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DD1DDAB-2E1C-42E6-B1F2-8BE674EB7E19}" type="doc">
      <dgm:prSet loTypeId="urn:microsoft.com/office/officeart/2005/8/layout/process2" loCatId="process" qsTypeId="urn:microsoft.com/office/officeart/2005/8/quickstyle/simple1" qsCatId="simple" csTypeId="urn:microsoft.com/office/officeart/2005/8/colors/accent1_2" csCatId="accent1" phldr="1"/>
      <dgm:spPr/>
    </dgm:pt>
    <dgm:pt modelId="{0F15186F-D9CB-49FC-A377-1D521F2E7A6F}">
      <dgm:prSet phldrT="[テキスト]" custT="1"/>
      <dgm:spPr/>
      <dgm:t>
        <a:bodyPr/>
        <a:lstStyle/>
        <a:p>
          <a:r>
            <a:rPr kumimoji="1" lang="ja-JP" altLang="en-US" sz="2400" dirty="0"/>
            <a:t>施設生活のストレスが原因。仕事に就き</a:t>
          </a:r>
          <a:endParaRPr kumimoji="1" lang="en-US" altLang="ja-JP" sz="2400" dirty="0"/>
        </a:p>
        <a:p>
          <a:r>
            <a:rPr kumimoji="1" lang="ja-JP" altLang="en-US" sz="2400" dirty="0"/>
            <a:t>施設を出れば治る、と考え就労活動を優先</a:t>
          </a:r>
          <a:endParaRPr kumimoji="1" lang="en-US" altLang="ja-JP" sz="2400" dirty="0"/>
        </a:p>
      </dgm:t>
    </dgm:pt>
    <dgm:pt modelId="{AEA77192-2B19-4FAD-9A78-7493D59B4F0C}" type="parTrans" cxnId="{63918436-3914-4517-B23F-045B066467A3}">
      <dgm:prSet/>
      <dgm:spPr/>
      <dgm:t>
        <a:bodyPr/>
        <a:lstStyle/>
        <a:p>
          <a:endParaRPr kumimoji="1" lang="ja-JP" altLang="en-US"/>
        </a:p>
      </dgm:t>
    </dgm:pt>
    <dgm:pt modelId="{3BA0D917-CABB-4B99-A30D-03B059A3C19C}" type="sibTrans" cxnId="{63918436-3914-4517-B23F-045B066467A3}">
      <dgm:prSet/>
      <dgm:spPr>
        <a:ln>
          <a:solidFill>
            <a:schemeClr val="tx1">
              <a:lumMod val="85000"/>
              <a:lumOff val="15000"/>
            </a:schemeClr>
          </a:solidFill>
        </a:ln>
      </dgm:spPr>
      <dgm:t>
        <a:bodyPr/>
        <a:lstStyle/>
        <a:p>
          <a:endParaRPr kumimoji="1" lang="ja-JP" altLang="en-US"/>
        </a:p>
      </dgm:t>
    </dgm:pt>
    <dgm:pt modelId="{110BD6C6-337C-44D2-B2E4-F1C2AB6A319C}">
      <dgm:prSet custT="1"/>
      <dgm:spPr/>
      <dgm:t>
        <a:bodyPr/>
        <a:lstStyle/>
        <a:p>
          <a:r>
            <a:rPr kumimoji="1" lang="ja-JP" altLang="en-US" sz="2400" dirty="0"/>
            <a:t>一時は症状治まるも</a:t>
          </a:r>
          <a:endParaRPr kumimoji="1" lang="en-US" altLang="ja-JP" sz="2400" dirty="0"/>
        </a:p>
        <a:p>
          <a:r>
            <a:rPr kumimoji="1" lang="ja-JP" altLang="en-US" sz="2400" dirty="0"/>
            <a:t>すぐに症状がぶり返し、頓服のみ増える</a:t>
          </a:r>
          <a:endParaRPr kumimoji="1" lang="en-US" altLang="ja-JP" sz="2400" dirty="0"/>
        </a:p>
      </dgm:t>
    </dgm:pt>
    <dgm:pt modelId="{1FEB2EFD-474B-4576-A7EB-C0615FF4F763}" type="parTrans" cxnId="{5ECF1943-527E-4DD7-8A9A-0AF9F39B0705}">
      <dgm:prSet/>
      <dgm:spPr/>
      <dgm:t>
        <a:bodyPr/>
        <a:lstStyle/>
        <a:p>
          <a:endParaRPr kumimoji="1" lang="ja-JP" altLang="en-US"/>
        </a:p>
      </dgm:t>
    </dgm:pt>
    <dgm:pt modelId="{C8C9C806-0F33-4843-9FA0-1C3C0748D747}" type="sibTrans" cxnId="{5ECF1943-527E-4DD7-8A9A-0AF9F39B0705}">
      <dgm:prSet/>
      <dgm:spPr>
        <a:ln>
          <a:solidFill>
            <a:schemeClr val="tx1">
              <a:lumMod val="85000"/>
              <a:lumOff val="15000"/>
            </a:schemeClr>
          </a:solidFill>
        </a:ln>
      </dgm:spPr>
      <dgm:t>
        <a:bodyPr/>
        <a:lstStyle/>
        <a:p>
          <a:endParaRPr kumimoji="1" lang="ja-JP" altLang="en-US"/>
        </a:p>
      </dgm:t>
    </dgm:pt>
    <dgm:pt modelId="{A1836AB5-B495-41CA-8EDE-4C6D0C9B7738}" type="pres">
      <dgm:prSet presAssocID="{7DD1DDAB-2E1C-42E6-B1F2-8BE674EB7E19}" presName="linearFlow" presStyleCnt="0">
        <dgm:presLayoutVars>
          <dgm:resizeHandles val="exact"/>
        </dgm:presLayoutVars>
      </dgm:prSet>
      <dgm:spPr/>
    </dgm:pt>
    <dgm:pt modelId="{936ADEEB-6FA8-4597-94AF-189CBF2E341E}" type="pres">
      <dgm:prSet presAssocID="{110BD6C6-337C-44D2-B2E4-F1C2AB6A319C}" presName="node" presStyleLbl="node1" presStyleIdx="0" presStyleCnt="2" custScaleX="224474" custScaleY="61380" custLinFactNeighborX="473" custLinFactNeighborY="7847">
        <dgm:presLayoutVars>
          <dgm:bulletEnabled val="1"/>
        </dgm:presLayoutVars>
      </dgm:prSet>
      <dgm:spPr/>
    </dgm:pt>
    <dgm:pt modelId="{3DE54789-1064-426F-B0ED-FA2ABCD81A49}" type="pres">
      <dgm:prSet presAssocID="{C8C9C806-0F33-4843-9FA0-1C3C0748D747}" presName="sibTrans" presStyleLbl="sibTrans2D1" presStyleIdx="0" presStyleCnt="1" custScaleX="146926" custLinFactNeighborX="-4570" custLinFactNeighborY="1603"/>
      <dgm:spPr/>
    </dgm:pt>
    <dgm:pt modelId="{F36DF295-97A8-4CCB-BC92-A2D8787AB6FE}" type="pres">
      <dgm:prSet presAssocID="{C8C9C806-0F33-4843-9FA0-1C3C0748D747}" presName="connectorText" presStyleLbl="sibTrans2D1" presStyleIdx="0" presStyleCnt="1"/>
      <dgm:spPr/>
    </dgm:pt>
    <dgm:pt modelId="{2EBD43FE-5536-468C-B54C-BEE7214C2391}" type="pres">
      <dgm:prSet presAssocID="{0F15186F-D9CB-49FC-A377-1D521F2E7A6F}" presName="node" presStyleLbl="node1" presStyleIdx="1" presStyleCnt="2" custScaleX="224474" custScaleY="51140" custLinFactNeighborX="-814" custLinFactNeighborY="-30894">
        <dgm:presLayoutVars>
          <dgm:bulletEnabled val="1"/>
        </dgm:presLayoutVars>
      </dgm:prSet>
      <dgm:spPr/>
    </dgm:pt>
  </dgm:ptLst>
  <dgm:cxnLst>
    <dgm:cxn modelId="{17B1E821-E5B8-44A5-88EE-544FE0D1665E}" type="presOf" srcId="{7DD1DDAB-2E1C-42E6-B1F2-8BE674EB7E19}" destId="{A1836AB5-B495-41CA-8EDE-4C6D0C9B7738}" srcOrd="0" destOrd="0" presId="urn:microsoft.com/office/officeart/2005/8/layout/process2"/>
    <dgm:cxn modelId="{63918436-3914-4517-B23F-045B066467A3}" srcId="{7DD1DDAB-2E1C-42E6-B1F2-8BE674EB7E19}" destId="{0F15186F-D9CB-49FC-A377-1D521F2E7A6F}" srcOrd="1" destOrd="0" parTransId="{AEA77192-2B19-4FAD-9A78-7493D59B4F0C}" sibTransId="{3BA0D917-CABB-4B99-A30D-03B059A3C19C}"/>
    <dgm:cxn modelId="{5ECF1943-527E-4DD7-8A9A-0AF9F39B0705}" srcId="{7DD1DDAB-2E1C-42E6-B1F2-8BE674EB7E19}" destId="{110BD6C6-337C-44D2-B2E4-F1C2AB6A319C}" srcOrd="0" destOrd="0" parTransId="{1FEB2EFD-474B-4576-A7EB-C0615FF4F763}" sibTransId="{C8C9C806-0F33-4843-9FA0-1C3C0748D747}"/>
    <dgm:cxn modelId="{EC62A089-881A-4DCD-AF18-CB58ADAA7EB7}" type="presOf" srcId="{C8C9C806-0F33-4843-9FA0-1C3C0748D747}" destId="{F36DF295-97A8-4CCB-BC92-A2D8787AB6FE}" srcOrd="1" destOrd="0" presId="urn:microsoft.com/office/officeart/2005/8/layout/process2"/>
    <dgm:cxn modelId="{7D9C3C97-8A7E-4598-9BDA-D0FF9876350D}" type="presOf" srcId="{110BD6C6-337C-44D2-B2E4-F1C2AB6A319C}" destId="{936ADEEB-6FA8-4597-94AF-189CBF2E341E}" srcOrd="0" destOrd="0" presId="urn:microsoft.com/office/officeart/2005/8/layout/process2"/>
    <dgm:cxn modelId="{2722F0AA-3080-4992-B992-FBAB5F1D881F}" type="presOf" srcId="{C8C9C806-0F33-4843-9FA0-1C3C0748D747}" destId="{3DE54789-1064-426F-B0ED-FA2ABCD81A49}" srcOrd="0" destOrd="0" presId="urn:microsoft.com/office/officeart/2005/8/layout/process2"/>
    <dgm:cxn modelId="{635DE8D9-6100-4673-A52C-371B67CB2043}" type="presOf" srcId="{0F15186F-D9CB-49FC-A377-1D521F2E7A6F}" destId="{2EBD43FE-5536-468C-B54C-BEE7214C2391}" srcOrd="0" destOrd="0" presId="urn:microsoft.com/office/officeart/2005/8/layout/process2"/>
    <dgm:cxn modelId="{AF608E4A-11D8-47F4-B3AE-0E1F7F9E8061}" type="presParOf" srcId="{A1836AB5-B495-41CA-8EDE-4C6D0C9B7738}" destId="{936ADEEB-6FA8-4597-94AF-189CBF2E341E}" srcOrd="0" destOrd="0" presId="urn:microsoft.com/office/officeart/2005/8/layout/process2"/>
    <dgm:cxn modelId="{7ECD111A-361C-4255-A425-430B43B8E900}" type="presParOf" srcId="{A1836AB5-B495-41CA-8EDE-4C6D0C9B7738}" destId="{3DE54789-1064-426F-B0ED-FA2ABCD81A49}" srcOrd="1" destOrd="0" presId="urn:microsoft.com/office/officeart/2005/8/layout/process2"/>
    <dgm:cxn modelId="{1ED00897-9D6D-48DC-9388-B1069BA8F57E}" type="presParOf" srcId="{3DE54789-1064-426F-B0ED-FA2ABCD81A49}" destId="{F36DF295-97A8-4CCB-BC92-A2D8787AB6FE}" srcOrd="0" destOrd="0" presId="urn:microsoft.com/office/officeart/2005/8/layout/process2"/>
    <dgm:cxn modelId="{23C6C299-EDD0-4CA5-852E-EBC629ECD933}" type="presParOf" srcId="{A1836AB5-B495-41CA-8EDE-4C6D0C9B7738}" destId="{2EBD43FE-5536-468C-B54C-BEE7214C2391}" srcOrd="2"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06E4BD3-0B63-444A-B3DF-EA2C3774AB81}"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kumimoji="1" lang="ja-JP" altLang="en-US"/>
        </a:p>
      </dgm:t>
    </dgm:pt>
    <dgm:pt modelId="{A22EB54B-6D64-41B9-8737-421406BDE979}">
      <dgm:prSet phldrT="[テキスト]"/>
      <dgm:spPr/>
      <dgm:t>
        <a:bodyPr/>
        <a:lstStyle/>
        <a:p>
          <a:r>
            <a:rPr kumimoji="1" lang="ja-JP" altLang="en-US" dirty="0"/>
            <a:t>就労</a:t>
          </a:r>
        </a:p>
      </dgm:t>
    </dgm:pt>
    <dgm:pt modelId="{560A154B-CD39-4123-A870-C0FBAEB11913}" type="parTrans" cxnId="{6221E98A-62A1-4F3B-867B-ED0CCECABF1E}">
      <dgm:prSet/>
      <dgm:spPr/>
      <dgm:t>
        <a:bodyPr/>
        <a:lstStyle/>
        <a:p>
          <a:endParaRPr kumimoji="1" lang="ja-JP" altLang="en-US"/>
        </a:p>
      </dgm:t>
    </dgm:pt>
    <dgm:pt modelId="{DF7DF593-AE25-4D1C-B345-A665F0B591D9}" type="sibTrans" cxnId="{6221E98A-62A1-4F3B-867B-ED0CCECABF1E}">
      <dgm:prSet/>
      <dgm:spPr/>
      <dgm:t>
        <a:bodyPr/>
        <a:lstStyle/>
        <a:p>
          <a:endParaRPr kumimoji="1" lang="ja-JP" altLang="en-US"/>
        </a:p>
      </dgm:t>
    </dgm:pt>
    <dgm:pt modelId="{8418B71D-EA88-424E-8C65-75273E7A4A2D}">
      <dgm:prSet phldrT="[テキスト]"/>
      <dgm:spPr/>
      <dgm:t>
        <a:bodyPr/>
        <a:lstStyle/>
        <a:p>
          <a:r>
            <a:rPr kumimoji="1" lang="ja-JP" altLang="en-US" dirty="0"/>
            <a:t>職場で社会性を</a:t>
          </a:r>
          <a:endParaRPr kumimoji="1" lang="en-US" altLang="ja-JP" dirty="0"/>
        </a:p>
        <a:p>
          <a:r>
            <a:rPr kumimoji="1" lang="ja-JP" altLang="en-US" dirty="0"/>
            <a:t>身に着ける</a:t>
          </a:r>
        </a:p>
      </dgm:t>
    </dgm:pt>
    <dgm:pt modelId="{CB8738F6-2B26-4E14-87D6-5A1780D2DFDE}" type="parTrans" cxnId="{73BA9F60-FA72-4CA3-BF4F-4780CCEE99C7}">
      <dgm:prSet/>
      <dgm:spPr/>
      <dgm:t>
        <a:bodyPr/>
        <a:lstStyle/>
        <a:p>
          <a:endParaRPr kumimoji="1" lang="ja-JP" altLang="en-US"/>
        </a:p>
      </dgm:t>
    </dgm:pt>
    <dgm:pt modelId="{83ADA39F-544B-42A7-A9BC-E8372B2D3C56}" type="sibTrans" cxnId="{73BA9F60-FA72-4CA3-BF4F-4780CCEE99C7}">
      <dgm:prSet/>
      <dgm:spPr/>
      <dgm:t>
        <a:bodyPr/>
        <a:lstStyle/>
        <a:p>
          <a:endParaRPr kumimoji="1" lang="ja-JP" altLang="en-US"/>
        </a:p>
      </dgm:t>
    </dgm:pt>
    <dgm:pt modelId="{FAB2F5B4-2672-4994-B0CA-7C0959EF8F52}">
      <dgm:prSet phldrT="[テキスト]"/>
      <dgm:spPr/>
      <dgm:t>
        <a:bodyPr/>
        <a:lstStyle/>
        <a:p>
          <a:r>
            <a:rPr kumimoji="1" lang="ja-JP" altLang="en-US" dirty="0"/>
            <a:t>施設生活でも</a:t>
          </a:r>
          <a:endParaRPr kumimoji="1" lang="en-US" altLang="ja-JP" dirty="0"/>
        </a:p>
        <a:p>
          <a:r>
            <a:rPr kumimoji="1" lang="ja-JP" altLang="en-US" dirty="0"/>
            <a:t>規範意識が芽生える</a:t>
          </a:r>
        </a:p>
      </dgm:t>
    </dgm:pt>
    <dgm:pt modelId="{4E2402E3-C86C-43DF-A60B-9456E2F83F20}" type="parTrans" cxnId="{5BBD6C8B-1B25-4CEC-8AA5-D0056537916F}">
      <dgm:prSet/>
      <dgm:spPr/>
      <dgm:t>
        <a:bodyPr/>
        <a:lstStyle/>
        <a:p>
          <a:endParaRPr kumimoji="1" lang="ja-JP" altLang="en-US"/>
        </a:p>
      </dgm:t>
    </dgm:pt>
    <dgm:pt modelId="{25F0A2A4-0B92-4475-A5C6-694E37D474FD}" type="sibTrans" cxnId="{5BBD6C8B-1B25-4CEC-8AA5-D0056537916F}">
      <dgm:prSet/>
      <dgm:spPr/>
      <dgm:t>
        <a:bodyPr/>
        <a:lstStyle/>
        <a:p>
          <a:endParaRPr kumimoji="1" lang="ja-JP" altLang="en-US"/>
        </a:p>
      </dgm:t>
    </dgm:pt>
    <dgm:pt modelId="{1CD2564D-D9F1-4F61-8D03-2DA2985281D3}">
      <dgm:prSet phldrT="[テキスト]"/>
      <dgm:spPr/>
      <dgm:t>
        <a:bodyPr/>
        <a:lstStyle/>
        <a:p>
          <a:r>
            <a:rPr kumimoji="1" lang="ja-JP" altLang="en-US" dirty="0"/>
            <a:t>私生活の充実</a:t>
          </a:r>
        </a:p>
      </dgm:t>
    </dgm:pt>
    <dgm:pt modelId="{7334386E-93B1-47F7-A8E6-BE3E5E4809CA}" type="parTrans" cxnId="{A998AD95-D910-4871-BB19-7C6658993B57}">
      <dgm:prSet/>
      <dgm:spPr/>
      <dgm:t>
        <a:bodyPr/>
        <a:lstStyle/>
        <a:p>
          <a:endParaRPr kumimoji="1" lang="ja-JP" altLang="en-US"/>
        </a:p>
      </dgm:t>
    </dgm:pt>
    <dgm:pt modelId="{6CF670FB-E0AA-4BE3-95C4-C75F455E29DE}" type="sibTrans" cxnId="{A998AD95-D910-4871-BB19-7C6658993B57}">
      <dgm:prSet/>
      <dgm:spPr/>
      <dgm:t>
        <a:bodyPr/>
        <a:lstStyle/>
        <a:p>
          <a:endParaRPr kumimoji="1" lang="ja-JP" altLang="en-US"/>
        </a:p>
      </dgm:t>
    </dgm:pt>
    <dgm:pt modelId="{CC7AE202-88D5-45FF-A681-ACD2214EEA81}" type="pres">
      <dgm:prSet presAssocID="{106E4BD3-0B63-444A-B3DF-EA2C3774AB81}" presName="cycle" presStyleCnt="0">
        <dgm:presLayoutVars>
          <dgm:dir/>
          <dgm:resizeHandles val="exact"/>
        </dgm:presLayoutVars>
      </dgm:prSet>
      <dgm:spPr/>
    </dgm:pt>
    <dgm:pt modelId="{323B7E15-41F8-458E-9195-D0073EFC1C4F}" type="pres">
      <dgm:prSet presAssocID="{A22EB54B-6D64-41B9-8737-421406BDE979}" presName="node" presStyleLbl="node1" presStyleIdx="0" presStyleCnt="4" custScaleX="155026">
        <dgm:presLayoutVars>
          <dgm:bulletEnabled val="1"/>
        </dgm:presLayoutVars>
      </dgm:prSet>
      <dgm:spPr/>
    </dgm:pt>
    <dgm:pt modelId="{16D2B7A9-19FD-408D-BFBE-6D7F63F78E01}" type="pres">
      <dgm:prSet presAssocID="{A22EB54B-6D64-41B9-8737-421406BDE979}" presName="spNode" presStyleCnt="0"/>
      <dgm:spPr/>
    </dgm:pt>
    <dgm:pt modelId="{2F006DA9-9656-4338-859D-3BB934ACEE32}" type="pres">
      <dgm:prSet presAssocID="{DF7DF593-AE25-4D1C-B345-A665F0B591D9}" presName="sibTrans" presStyleLbl="sibTrans1D1" presStyleIdx="0" presStyleCnt="4"/>
      <dgm:spPr/>
    </dgm:pt>
    <dgm:pt modelId="{0A68FB39-DB6E-4AB6-A02F-FD1DBE8E298D}" type="pres">
      <dgm:prSet presAssocID="{8418B71D-EA88-424E-8C65-75273E7A4A2D}" presName="node" presStyleLbl="node1" presStyleIdx="1" presStyleCnt="4" custScaleX="155026">
        <dgm:presLayoutVars>
          <dgm:bulletEnabled val="1"/>
        </dgm:presLayoutVars>
      </dgm:prSet>
      <dgm:spPr/>
    </dgm:pt>
    <dgm:pt modelId="{67579BD2-94E0-4BFC-A79A-010ABD85844E}" type="pres">
      <dgm:prSet presAssocID="{8418B71D-EA88-424E-8C65-75273E7A4A2D}" presName="spNode" presStyleCnt="0"/>
      <dgm:spPr/>
    </dgm:pt>
    <dgm:pt modelId="{7BEE40E1-5BFC-4B4C-95F0-0EAE87A5F59D}" type="pres">
      <dgm:prSet presAssocID="{83ADA39F-544B-42A7-A9BC-E8372B2D3C56}" presName="sibTrans" presStyleLbl="sibTrans1D1" presStyleIdx="1" presStyleCnt="4"/>
      <dgm:spPr/>
    </dgm:pt>
    <dgm:pt modelId="{4487C81B-1FB1-4B46-BFF9-0ABC4D17D26F}" type="pres">
      <dgm:prSet presAssocID="{FAB2F5B4-2672-4994-B0CA-7C0959EF8F52}" presName="node" presStyleLbl="node1" presStyleIdx="2" presStyleCnt="4" custScaleX="155026">
        <dgm:presLayoutVars>
          <dgm:bulletEnabled val="1"/>
        </dgm:presLayoutVars>
      </dgm:prSet>
      <dgm:spPr/>
    </dgm:pt>
    <dgm:pt modelId="{32E52339-3694-4E85-9DE6-B173F69123E7}" type="pres">
      <dgm:prSet presAssocID="{FAB2F5B4-2672-4994-B0CA-7C0959EF8F52}" presName="spNode" presStyleCnt="0"/>
      <dgm:spPr/>
    </dgm:pt>
    <dgm:pt modelId="{E28B7A21-3F53-4A14-ABC2-C99034BB4B23}" type="pres">
      <dgm:prSet presAssocID="{25F0A2A4-0B92-4475-A5C6-694E37D474FD}" presName="sibTrans" presStyleLbl="sibTrans1D1" presStyleIdx="2" presStyleCnt="4"/>
      <dgm:spPr/>
    </dgm:pt>
    <dgm:pt modelId="{9BAF579D-F692-4E85-B632-3F61D48BD788}" type="pres">
      <dgm:prSet presAssocID="{1CD2564D-D9F1-4F61-8D03-2DA2985281D3}" presName="node" presStyleLbl="node1" presStyleIdx="3" presStyleCnt="4" custScaleX="155026">
        <dgm:presLayoutVars>
          <dgm:bulletEnabled val="1"/>
        </dgm:presLayoutVars>
      </dgm:prSet>
      <dgm:spPr/>
    </dgm:pt>
    <dgm:pt modelId="{EAF2F015-FEA6-4A48-945D-CF2C97A8789A}" type="pres">
      <dgm:prSet presAssocID="{1CD2564D-D9F1-4F61-8D03-2DA2985281D3}" presName="spNode" presStyleCnt="0"/>
      <dgm:spPr/>
    </dgm:pt>
    <dgm:pt modelId="{62556430-792D-4F9A-9D26-383A62B1B9AE}" type="pres">
      <dgm:prSet presAssocID="{6CF670FB-E0AA-4BE3-95C4-C75F455E29DE}" presName="sibTrans" presStyleLbl="sibTrans1D1" presStyleIdx="3" presStyleCnt="4"/>
      <dgm:spPr/>
    </dgm:pt>
  </dgm:ptLst>
  <dgm:cxnLst>
    <dgm:cxn modelId="{73BA9F60-FA72-4CA3-BF4F-4780CCEE99C7}" srcId="{106E4BD3-0B63-444A-B3DF-EA2C3774AB81}" destId="{8418B71D-EA88-424E-8C65-75273E7A4A2D}" srcOrd="1" destOrd="0" parTransId="{CB8738F6-2B26-4E14-87D6-5A1780D2DFDE}" sibTransId="{83ADA39F-544B-42A7-A9BC-E8372B2D3C56}"/>
    <dgm:cxn modelId="{858B9A42-7D88-4C0E-86DF-C9C1EE6A75AA}" type="presOf" srcId="{1CD2564D-D9F1-4F61-8D03-2DA2985281D3}" destId="{9BAF579D-F692-4E85-B632-3F61D48BD788}" srcOrd="0" destOrd="0" presId="urn:microsoft.com/office/officeart/2005/8/layout/cycle5"/>
    <dgm:cxn modelId="{1617B642-87AB-460A-B2A1-A00343C2078D}" type="presOf" srcId="{DF7DF593-AE25-4D1C-B345-A665F0B591D9}" destId="{2F006DA9-9656-4338-859D-3BB934ACEE32}" srcOrd="0" destOrd="0" presId="urn:microsoft.com/office/officeart/2005/8/layout/cycle5"/>
    <dgm:cxn modelId="{2B3A1465-5CE0-4D53-BF53-F79A46063B74}" type="presOf" srcId="{FAB2F5B4-2672-4994-B0CA-7C0959EF8F52}" destId="{4487C81B-1FB1-4B46-BFF9-0ABC4D17D26F}" srcOrd="0" destOrd="0" presId="urn:microsoft.com/office/officeart/2005/8/layout/cycle5"/>
    <dgm:cxn modelId="{85A1F265-7AFB-4BA6-B4D2-1A6300E4C0DD}" type="presOf" srcId="{6CF670FB-E0AA-4BE3-95C4-C75F455E29DE}" destId="{62556430-792D-4F9A-9D26-383A62B1B9AE}" srcOrd="0" destOrd="0" presId="urn:microsoft.com/office/officeart/2005/8/layout/cycle5"/>
    <dgm:cxn modelId="{5D2E0B46-C775-4281-A119-37CB4E37EF70}" type="presOf" srcId="{8418B71D-EA88-424E-8C65-75273E7A4A2D}" destId="{0A68FB39-DB6E-4AB6-A02F-FD1DBE8E298D}" srcOrd="0" destOrd="0" presId="urn:microsoft.com/office/officeart/2005/8/layout/cycle5"/>
    <dgm:cxn modelId="{AD095776-7C00-490F-8CB8-3F428B826872}" type="presOf" srcId="{A22EB54B-6D64-41B9-8737-421406BDE979}" destId="{323B7E15-41F8-458E-9195-D0073EFC1C4F}" srcOrd="0" destOrd="0" presId="urn:microsoft.com/office/officeart/2005/8/layout/cycle5"/>
    <dgm:cxn modelId="{6221E98A-62A1-4F3B-867B-ED0CCECABF1E}" srcId="{106E4BD3-0B63-444A-B3DF-EA2C3774AB81}" destId="{A22EB54B-6D64-41B9-8737-421406BDE979}" srcOrd="0" destOrd="0" parTransId="{560A154B-CD39-4123-A870-C0FBAEB11913}" sibTransId="{DF7DF593-AE25-4D1C-B345-A665F0B591D9}"/>
    <dgm:cxn modelId="{5BBD6C8B-1B25-4CEC-8AA5-D0056537916F}" srcId="{106E4BD3-0B63-444A-B3DF-EA2C3774AB81}" destId="{FAB2F5B4-2672-4994-B0CA-7C0959EF8F52}" srcOrd="2" destOrd="0" parTransId="{4E2402E3-C86C-43DF-A60B-9456E2F83F20}" sibTransId="{25F0A2A4-0B92-4475-A5C6-694E37D474FD}"/>
    <dgm:cxn modelId="{A998AD95-D910-4871-BB19-7C6658993B57}" srcId="{106E4BD3-0B63-444A-B3DF-EA2C3774AB81}" destId="{1CD2564D-D9F1-4F61-8D03-2DA2985281D3}" srcOrd="3" destOrd="0" parTransId="{7334386E-93B1-47F7-A8E6-BE3E5E4809CA}" sibTransId="{6CF670FB-E0AA-4BE3-95C4-C75F455E29DE}"/>
    <dgm:cxn modelId="{A574EBA2-0D8E-48F8-8EEC-9B19921AACA4}" type="presOf" srcId="{106E4BD3-0B63-444A-B3DF-EA2C3774AB81}" destId="{CC7AE202-88D5-45FF-A681-ACD2214EEA81}" srcOrd="0" destOrd="0" presId="urn:microsoft.com/office/officeart/2005/8/layout/cycle5"/>
    <dgm:cxn modelId="{28D082CE-6A9A-46A7-B5B3-1F89898B4825}" type="presOf" srcId="{25F0A2A4-0B92-4475-A5C6-694E37D474FD}" destId="{E28B7A21-3F53-4A14-ABC2-C99034BB4B23}" srcOrd="0" destOrd="0" presId="urn:microsoft.com/office/officeart/2005/8/layout/cycle5"/>
    <dgm:cxn modelId="{9EB2A3FE-FFCA-4F5E-BBE2-986C55DB5A7D}" type="presOf" srcId="{83ADA39F-544B-42A7-A9BC-E8372B2D3C56}" destId="{7BEE40E1-5BFC-4B4C-95F0-0EAE87A5F59D}" srcOrd="0" destOrd="0" presId="urn:microsoft.com/office/officeart/2005/8/layout/cycle5"/>
    <dgm:cxn modelId="{1D1FD9AF-6CB5-4C1E-B8A0-D8C64991136B}" type="presParOf" srcId="{CC7AE202-88D5-45FF-A681-ACD2214EEA81}" destId="{323B7E15-41F8-458E-9195-D0073EFC1C4F}" srcOrd="0" destOrd="0" presId="urn:microsoft.com/office/officeart/2005/8/layout/cycle5"/>
    <dgm:cxn modelId="{D2AE90F4-7F91-40A7-99ED-99FDD1E78A9F}" type="presParOf" srcId="{CC7AE202-88D5-45FF-A681-ACD2214EEA81}" destId="{16D2B7A9-19FD-408D-BFBE-6D7F63F78E01}" srcOrd="1" destOrd="0" presId="urn:microsoft.com/office/officeart/2005/8/layout/cycle5"/>
    <dgm:cxn modelId="{016CE33A-B596-4151-9C9C-0EFAB5F2930D}" type="presParOf" srcId="{CC7AE202-88D5-45FF-A681-ACD2214EEA81}" destId="{2F006DA9-9656-4338-859D-3BB934ACEE32}" srcOrd="2" destOrd="0" presId="urn:microsoft.com/office/officeart/2005/8/layout/cycle5"/>
    <dgm:cxn modelId="{61A0AF97-110A-42C2-8C28-A33331021E03}" type="presParOf" srcId="{CC7AE202-88D5-45FF-A681-ACD2214EEA81}" destId="{0A68FB39-DB6E-4AB6-A02F-FD1DBE8E298D}" srcOrd="3" destOrd="0" presId="urn:microsoft.com/office/officeart/2005/8/layout/cycle5"/>
    <dgm:cxn modelId="{D7EF33A3-91B8-4336-9BFF-29B98F3D3C6B}" type="presParOf" srcId="{CC7AE202-88D5-45FF-A681-ACD2214EEA81}" destId="{67579BD2-94E0-4BFC-A79A-010ABD85844E}" srcOrd="4" destOrd="0" presId="urn:microsoft.com/office/officeart/2005/8/layout/cycle5"/>
    <dgm:cxn modelId="{7757786E-DC2A-46E3-BD6D-CAFC6244468A}" type="presParOf" srcId="{CC7AE202-88D5-45FF-A681-ACD2214EEA81}" destId="{7BEE40E1-5BFC-4B4C-95F0-0EAE87A5F59D}" srcOrd="5" destOrd="0" presId="urn:microsoft.com/office/officeart/2005/8/layout/cycle5"/>
    <dgm:cxn modelId="{1EE6DAAF-5043-442C-8AA8-A8C4E0A6C1A4}" type="presParOf" srcId="{CC7AE202-88D5-45FF-A681-ACD2214EEA81}" destId="{4487C81B-1FB1-4B46-BFF9-0ABC4D17D26F}" srcOrd="6" destOrd="0" presId="urn:microsoft.com/office/officeart/2005/8/layout/cycle5"/>
    <dgm:cxn modelId="{0B48BFA7-1824-48D6-983A-FA9B5423155B}" type="presParOf" srcId="{CC7AE202-88D5-45FF-A681-ACD2214EEA81}" destId="{32E52339-3694-4E85-9DE6-B173F69123E7}" srcOrd="7" destOrd="0" presId="urn:microsoft.com/office/officeart/2005/8/layout/cycle5"/>
    <dgm:cxn modelId="{C6E1C349-2DC5-4A68-9696-6FF975576A10}" type="presParOf" srcId="{CC7AE202-88D5-45FF-A681-ACD2214EEA81}" destId="{E28B7A21-3F53-4A14-ABC2-C99034BB4B23}" srcOrd="8" destOrd="0" presId="urn:microsoft.com/office/officeart/2005/8/layout/cycle5"/>
    <dgm:cxn modelId="{DBD4896F-2356-4532-9C71-423A676CB4E5}" type="presParOf" srcId="{CC7AE202-88D5-45FF-A681-ACD2214EEA81}" destId="{9BAF579D-F692-4E85-B632-3F61D48BD788}" srcOrd="9" destOrd="0" presId="urn:microsoft.com/office/officeart/2005/8/layout/cycle5"/>
    <dgm:cxn modelId="{F5049D06-AC82-4A23-B683-D72F064DA358}" type="presParOf" srcId="{CC7AE202-88D5-45FF-A681-ACD2214EEA81}" destId="{EAF2F015-FEA6-4A48-945D-CF2C97A8789A}" srcOrd="10" destOrd="0" presId="urn:microsoft.com/office/officeart/2005/8/layout/cycle5"/>
    <dgm:cxn modelId="{24E80518-5323-458E-803E-B3F1183A3131}" type="presParOf" srcId="{CC7AE202-88D5-45FF-A681-ACD2214EEA81}" destId="{62556430-792D-4F9A-9D26-383A62B1B9AE}"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18213F1-0F28-46C2-B693-B398419CD045}"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kumimoji="1" lang="ja-JP" altLang="en-US"/>
        </a:p>
      </dgm:t>
    </dgm:pt>
    <dgm:pt modelId="{C320E54B-A505-42D9-89A9-05CD6784939E}">
      <dgm:prSet phldrT="[テキスト]" custT="1"/>
      <dgm:spPr/>
      <dgm:t>
        <a:bodyPr/>
        <a:lstStyle/>
        <a:p>
          <a:r>
            <a:rPr lang="ja-JP" altLang="en-US" sz="4000" b="1" dirty="0">
              <a:latin typeface="BIZ UDP明朝 Medium" panose="02020500000000000000" pitchFamily="18" charset="-128"/>
              <a:ea typeface="BIZ UDP明朝 Medium" panose="02020500000000000000" pitchFamily="18" charset="-128"/>
            </a:rPr>
            <a:t>事前情報の不足</a:t>
          </a:r>
          <a:endParaRPr kumimoji="1" lang="ja-JP" altLang="en-US" sz="4000" dirty="0"/>
        </a:p>
      </dgm:t>
    </dgm:pt>
    <dgm:pt modelId="{5E049309-32E4-458F-BA84-7104830B3021}" type="parTrans" cxnId="{0E87D83C-A915-4AE0-9BFC-6A9B5526C2D2}">
      <dgm:prSet/>
      <dgm:spPr/>
      <dgm:t>
        <a:bodyPr/>
        <a:lstStyle/>
        <a:p>
          <a:endParaRPr kumimoji="1" lang="ja-JP" altLang="en-US"/>
        </a:p>
      </dgm:t>
    </dgm:pt>
    <dgm:pt modelId="{33CDDFF1-5B73-4485-9045-9C836CEDD52A}" type="sibTrans" cxnId="{0E87D83C-A915-4AE0-9BFC-6A9B5526C2D2}">
      <dgm:prSet/>
      <dgm:spPr/>
      <dgm:t>
        <a:bodyPr/>
        <a:lstStyle/>
        <a:p>
          <a:endParaRPr kumimoji="1" lang="ja-JP" altLang="en-US"/>
        </a:p>
      </dgm:t>
    </dgm:pt>
    <dgm:pt modelId="{D54CA8A5-8669-4FA0-A48A-D9A4D1663F64}">
      <dgm:prSet phldrT="[テキスト]"/>
      <dgm:spPr/>
      <dgm:t>
        <a:bodyPr/>
        <a:lstStyle/>
        <a:p>
          <a:r>
            <a:rPr kumimoji="1" lang="ja-JP" altLang="en-US" dirty="0"/>
            <a:t>刑務所職員からの情報提供に限られることが多い</a:t>
          </a:r>
        </a:p>
      </dgm:t>
    </dgm:pt>
    <dgm:pt modelId="{D3C8EF40-2FE2-4541-A95F-391E48B6DDBC}" type="parTrans" cxnId="{81C5A7FC-A8E2-4D2A-861B-2EF735A8E17B}">
      <dgm:prSet/>
      <dgm:spPr/>
      <dgm:t>
        <a:bodyPr/>
        <a:lstStyle/>
        <a:p>
          <a:endParaRPr kumimoji="1" lang="ja-JP" altLang="en-US"/>
        </a:p>
      </dgm:t>
    </dgm:pt>
    <dgm:pt modelId="{FFD37B95-35A6-48AB-812D-3E635D96D1F1}" type="sibTrans" cxnId="{81C5A7FC-A8E2-4D2A-861B-2EF735A8E17B}">
      <dgm:prSet/>
      <dgm:spPr/>
      <dgm:t>
        <a:bodyPr/>
        <a:lstStyle/>
        <a:p>
          <a:endParaRPr kumimoji="1" lang="ja-JP" altLang="en-US"/>
        </a:p>
      </dgm:t>
    </dgm:pt>
    <dgm:pt modelId="{32CD52B5-52F8-4CEF-AC5C-9004E6F1C8DC}">
      <dgm:prSet phldrT="[テキスト]"/>
      <dgm:spPr/>
      <dgm:t>
        <a:bodyPr/>
        <a:lstStyle/>
        <a:p>
          <a:r>
            <a:rPr kumimoji="1" lang="ja-JP" altLang="en-US" dirty="0"/>
            <a:t>あらかじめ課題・支援方針を共有することができない</a:t>
          </a:r>
        </a:p>
      </dgm:t>
    </dgm:pt>
    <dgm:pt modelId="{2E07DC53-4F47-4BE1-BDDD-05D76BEA6D82}" type="parTrans" cxnId="{27F13085-7248-459E-8AB6-667876E7D960}">
      <dgm:prSet/>
      <dgm:spPr/>
      <dgm:t>
        <a:bodyPr/>
        <a:lstStyle/>
        <a:p>
          <a:endParaRPr kumimoji="1" lang="ja-JP" altLang="en-US"/>
        </a:p>
      </dgm:t>
    </dgm:pt>
    <dgm:pt modelId="{BF1B2EF5-DBC7-450B-A93C-EAC5065D09BE}" type="sibTrans" cxnId="{27F13085-7248-459E-8AB6-667876E7D960}">
      <dgm:prSet/>
      <dgm:spPr/>
      <dgm:t>
        <a:bodyPr/>
        <a:lstStyle/>
        <a:p>
          <a:endParaRPr kumimoji="1" lang="ja-JP" altLang="en-US"/>
        </a:p>
      </dgm:t>
    </dgm:pt>
    <dgm:pt modelId="{E1BDFBAF-854A-4572-9830-B55A703CBA09}">
      <dgm:prSet phldrT="[テキスト]" custT="1"/>
      <dgm:spPr/>
      <dgm:t>
        <a:bodyPr/>
        <a:lstStyle/>
        <a:p>
          <a:r>
            <a:rPr lang="ja-JP" altLang="en-US" sz="4000" b="1" dirty="0">
              <a:latin typeface="BIZ UDP明朝 Medium" panose="02020500000000000000" pitchFamily="18" charset="-128"/>
              <a:ea typeface="BIZ UDP明朝 Medium" panose="02020500000000000000" pitchFamily="18" charset="-128"/>
            </a:rPr>
            <a:t>事前面接が困難</a:t>
          </a:r>
          <a:endParaRPr kumimoji="1" lang="ja-JP" altLang="en-US" sz="4000" dirty="0"/>
        </a:p>
      </dgm:t>
    </dgm:pt>
    <dgm:pt modelId="{CEFD987F-4189-48E7-AAEE-564D12F0703A}" type="sibTrans" cxnId="{435E8B29-96F0-401B-95DF-CD43EF850C3F}">
      <dgm:prSet/>
      <dgm:spPr/>
      <dgm:t>
        <a:bodyPr/>
        <a:lstStyle/>
        <a:p>
          <a:endParaRPr kumimoji="1" lang="ja-JP" altLang="en-US"/>
        </a:p>
      </dgm:t>
    </dgm:pt>
    <dgm:pt modelId="{BC7609F1-FEE8-4556-9D81-C35EAB57E93C}" type="parTrans" cxnId="{435E8B29-96F0-401B-95DF-CD43EF850C3F}">
      <dgm:prSet/>
      <dgm:spPr/>
      <dgm:t>
        <a:bodyPr/>
        <a:lstStyle/>
        <a:p>
          <a:endParaRPr kumimoji="1" lang="ja-JP" altLang="en-US"/>
        </a:p>
      </dgm:t>
    </dgm:pt>
    <dgm:pt modelId="{0662014D-A99D-4EAE-A9D4-789B609CD1EB}">
      <dgm:prSet phldrT="[テキスト]"/>
      <dgm:spPr/>
      <dgm:t>
        <a:bodyPr/>
        <a:lstStyle/>
        <a:p>
          <a:r>
            <a:rPr kumimoji="1" lang="ja-JP" altLang="en-US" dirty="0"/>
            <a:t>淀川寮職員から、直接淀川寮の施設概要を説明することができない</a:t>
          </a:r>
        </a:p>
      </dgm:t>
    </dgm:pt>
    <dgm:pt modelId="{20929AC6-05A3-4136-B566-9334D7B61A2F}" type="parTrans" cxnId="{BCB01A24-61DF-4446-96EF-AB044268A3EA}">
      <dgm:prSet/>
      <dgm:spPr/>
      <dgm:t>
        <a:bodyPr/>
        <a:lstStyle/>
        <a:p>
          <a:endParaRPr kumimoji="1" lang="ja-JP" altLang="en-US"/>
        </a:p>
      </dgm:t>
    </dgm:pt>
    <dgm:pt modelId="{2AEDF61B-3E93-4F29-B1FE-DD72F96193F5}" type="sibTrans" cxnId="{BCB01A24-61DF-4446-96EF-AB044268A3EA}">
      <dgm:prSet/>
      <dgm:spPr/>
      <dgm:t>
        <a:bodyPr/>
        <a:lstStyle/>
        <a:p>
          <a:endParaRPr kumimoji="1" lang="ja-JP" altLang="en-US"/>
        </a:p>
      </dgm:t>
    </dgm:pt>
    <dgm:pt modelId="{3F9FEBD1-E34F-4564-9D6F-31647D87A5AF}">
      <dgm:prSet phldrT="[テキスト]"/>
      <dgm:spPr/>
      <dgm:t>
        <a:bodyPr/>
        <a:lstStyle/>
        <a:p>
          <a:r>
            <a:rPr kumimoji="1" lang="ja-JP" altLang="en-US" dirty="0"/>
            <a:t>入所後にあらたな課題が判明することがある</a:t>
          </a:r>
        </a:p>
      </dgm:t>
    </dgm:pt>
    <dgm:pt modelId="{224E0B2A-0CBB-419C-8F3C-83F045ACF4D2}" type="parTrans" cxnId="{00835F8A-ABD1-490B-BB43-2B58E1F10BDF}">
      <dgm:prSet/>
      <dgm:spPr/>
      <dgm:t>
        <a:bodyPr/>
        <a:lstStyle/>
        <a:p>
          <a:endParaRPr kumimoji="1" lang="ja-JP" altLang="en-US"/>
        </a:p>
      </dgm:t>
    </dgm:pt>
    <dgm:pt modelId="{C00DD8C6-DE31-4DD9-84A1-7B4F1AF798F3}" type="sibTrans" cxnId="{00835F8A-ABD1-490B-BB43-2B58E1F10BDF}">
      <dgm:prSet/>
      <dgm:spPr/>
      <dgm:t>
        <a:bodyPr/>
        <a:lstStyle/>
        <a:p>
          <a:endParaRPr kumimoji="1" lang="ja-JP" altLang="en-US"/>
        </a:p>
      </dgm:t>
    </dgm:pt>
    <dgm:pt modelId="{8DB4F31E-BF5E-4EBC-99DB-D8C0161B3112}" type="pres">
      <dgm:prSet presAssocID="{E18213F1-0F28-46C2-B693-B398419CD045}" presName="linear" presStyleCnt="0">
        <dgm:presLayoutVars>
          <dgm:animLvl val="lvl"/>
          <dgm:resizeHandles val="exact"/>
        </dgm:presLayoutVars>
      </dgm:prSet>
      <dgm:spPr/>
    </dgm:pt>
    <dgm:pt modelId="{F03E0BEE-09E0-4219-900B-6E04A7BFA73B}" type="pres">
      <dgm:prSet presAssocID="{C320E54B-A505-42D9-89A9-05CD6784939E}" presName="parentText" presStyleLbl="node1" presStyleIdx="0" presStyleCnt="2" custScaleX="52560" custScaleY="62749" custLinFactNeighborX="-22885" custLinFactNeighborY="-9529">
        <dgm:presLayoutVars>
          <dgm:chMax val="0"/>
          <dgm:bulletEnabled val="1"/>
        </dgm:presLayoutVars>
      </dgm:prSet>
      <dgm:spPr/>
    </dgm:pt>
    <dgm:pt modelId="{7659251C-3284-4B9C-BB7C-FA35B7DEDAF8}" type="pres">
      <dgm:prSet presAssocID="{C320E54B-A505-42D9-89A9-05CD6784939E}" presName="childText" presStyleLbl="revTx" presStyleIdx="0" presStyleCnt="2" custScaleX="98929" custScaleY="51919" custLinFactNeighborX="1303" custLinFactNeighborY="-16193">
        <dgm:presLayoutVars>
          <dgm:bulletEnabled val="1"/>
        </dgm:presLayoutVars>
      </dgm:prSet>
      <dgm:spPr/>
    </dgm:pt>
    <dgm:pt modelId="{B055ED97-83CB-4254-A167-D9FCBB28E7B9}" type="pres">
      <dgm:prSet presAssocID="{E1BDFBAF-854A-4572-9830-B55A703CBA09}" presName="parentText" presStyleLbl="node1" presStyleIdx="1" presStyleCnt="2" custScaleX="52374" custScaleY="62749" custLinFactNeighborX="-23442" custLinFactNeighborY="-13811">
        <dgm:presLayoutVars>
          <dgm:chMax val="0"/>
          <dgm:bulletEnabled val="1"/>
        </dgm:presLayoutVars>
      </dgm:prSet>
      <dgm:spPr/>
    </dgm:pt>
    <dgm:pt modelId="{B53BA4FA-A541-44CE-9A33-CB3D8484D50D}" type="pres">
      <dgm:prSet presAssocID="{E1BDFBAF-854A-4572-9830-B55A703CBA09}" presName="childText" presStyleLbl="revTx" presStyleIdx="1" presStyleCnt="2" custScaleY="56438" custLinFactNeighborX="1303" custLinFactNeighborY="-24053">
        <dgm:presLayoutVars>
          <dgm:bulletEnabled val="1"/>
        </dgm:presLayoutVars>
      </dgm:prSet>
      <dgm:spPr/>
    </dgm:pt>
  </dgm:ptLst>
  <dgm:cxnLst>
    <dgm:cxn modelId="{AEDE0611-0337-4AD9-B7CA-6F9BB22AC95C}" type="presOf" srcId="{C320E54B-A505-42D9-89A9-05CD6784939E}" destId="{F03E0BEE-09E0-4219-900B-6E04A7BFA73B}" srcOrd="0" destOrd="0" presId="urn:microsoft.com/office/officeart/2005/8/layout/vList2"/>
    <dgm:cxn modelId="{8C539E11-45E8-4391-802F-15AB09B59605}" type="presOf" srcId="{32CD52B5-52F8-4CEF-AC5C-9004E6F1C8DC}" destId="{B53BA4FA-A541-44CE-9A33-CB3D8484D50D}" srcOrd="0" destOrd="0" presId="urn:microsoft.com/office/officeart/2005/8/layout/vList2"/>
    <dgm:cxn modelId="{599D7819-C090-4348-9D3F-7C7CC025817C}" type="presOf" srcId="{E18213F1-0F28-46C2-B693-B398419CD045}" destId="{8DB4F31E-BF5E-4EBC-99DB-D8C0161B3112}" srcOrd="0" destOrd="0" presId="urn:microsoft.com/office/officeart/2005/8/layout/vList2"/>
    <dgm:cxn modelId="{BCB01A24-61DF-4446-96EF-AB044268A3EA}" srcId="{E1BDFBAF-854A-4572-9830-B55A703CBA09}" destId="{0662014D-A99D-4EAE-A9D4-789B609CD1EB}" srcOrd="1" destOrd="0" parTransId="{20929AC6-05A3-4136-B566-9334D7B61A2F}" sibTransId="{2AEDF61B-3E93-4F29-B1FE-DD72F96193F5}"/>
    <dgm:cxn modelId="{435E8B29-96F0-401B-95DF-CD43EF850C3F}" srcId="{E18213F1-0F28-46C2-B693-B398419CD045}" destId="{E1BDFBAF-854A-4572-9830-B55A703CBA09}" srcOrd="1" destOrd="0" parTransId="{BC7609F1-FEE8-4556-9D81-C35EAB57E93C}" sibTransId="{CEFD987F-4189-48E7-AAEE-564D12F0703A}"/>
    <dgm:cxn modelId="{0E87D83C-A915-4AE0-9BFC-6A9B5526C2D2}" srcId="{E18213F1-0F28-46C2-B693-B398419CD045}" destId="{C320E54B-A505-42D9-89A9-05CD6784939E}" srcOrd="0" destOrd="0" parTransId="{5E049309-32E4-458F-BA84-7104830B3021}" sibTransId="{33CDDFF1-5B73-4485-9045-9C836CEDD52A}"/>
    <dgm:cxn modelId="{27F13085-7248-459E-8AB6-667876E7D960}" srcId="{E1BDFBAF-854A-4572-9830-B55A703CBA09}" destId="{32CD52B5-52F8-4CEF-AC5C-9004E6F1C8DC}" srcOrd="0" destOrd="0" parTransId="{2E07DC53-4F47-4BE1-BDDD-05D76BEA6D82}" sibTransId="{BF1B2EF5-DBC7-450B-A93C-EAC5065D09BE}"/>
    <dgm:cxn modelId="{00835F8A-ABD1-490B-BB43-2B58E1F10BDF}" srcId="{C320E54B-A505-42D9-89A9-05CD6784939E}" destId="{3F9FEBD1-E34F-4564-9D6F-31647D87A5AF}" srcOrd="1" destOrd="0" parTransId="{224E0B2A-0CBB-419C-8F3C-83F045ACF4D2}" sibTransId="{C00DD8C6-DE31-4DD9-84A1-7B4F1AF798F3}"/>
    <dgm:cxn modelId="{3AEDEAA1-4417-40F7-8DBB-0C5D46A17AC6}" type="presOf" srcId="{3F9FEBD1-E34F-4564-9D6F-31647D87A5AF}" destId="{7659251C-3284-4B9C-BB7C-FA35B7DEDAF8}" srcOrd="0" destOrd="1" presId="urn:microsoft.com/office/officeart/2005/8/layout/vList2"/>
    <dgm:cxn modelId="{EBEC15AB-5799-49AD-B980-5AAE32CD7A36}" type="presOf" srcId="{0662014D-A99D-4EAE-A9D4-789B609CD1EB}" destId="{B53BA4FA-A541-44CE-9A33-CB3D8484D50D}" srcOrd="0" destOrd="1" presId="urn:microsoft.com/office/officeart/2005/8/layout/vList2"/>
    <dgm:cxn modelId="{8ABAA7B5-4B3C-49DB-96C1-34DBC1152CBA}" type="presOf" srcId="{E1BDFBAF-854A-4572-9830-B55A703CBA09}" destId="{B055ED97-83CB-4254-A167-D9FCBB28E7B9}" srcOrd="0" destOrd="0" presId="urn:microsoft.com/office/officeart/2005/8/layout/vList2"/>
    <dgm:cxn modelId="{6B7C15CE-D2FC-4517-8CAC-E39DE9467C6D}" type="presOf" srcId="{D54CA8A5-8669-4FA0-A48A-D9A4D1663F64}" destId="{7659251C-3284-4B9C-BB7C-FA35B7DEDAF8}" srcOrd="0" destOrd="0" presId="urn:microsoft.com/office/officeart/2005/8/layout/vList2"/>
    <dgm:cxn modelId="{81C5A7FC-A8E2-4D2A-861B-2EF735A8E17B}" srcId="{C320E54B-A505-42D9-89A9-05CD6784939E}" destId="{D54CA8A5-8669-4FA0-A48A-D9A4D1663F64}" srcOrd="0" destOrd="0" parTransId="{D3C8EF40-2FE2-4541-A95F-391E48B6DDBC}" sibTransId="{FFD37B95-35A6-48AB-812D-3E635D96D1F1}"/>
    <dgm:cxn modelId="{EAB3BB11-036A-444D-BC15-B275CD140C9D}" type="presParOf" srcId="{8DB4F31E-BF5E-4EBC-99DB-D8C0161B3112}" destId="{F03E0BEE-09E0-4219-900B-6E04A7BFA73B}" srcOrd="0" destOrd="0" presId="urn:microsoft.com/office/officeart/2005/8/layout/vList2"/>
    <dgm:cxn modelId="{117A6EBD-83CF-487A-92DB-02C9459CD34A}" type="presParOf" srcId="{8DB4F31E-BF5E-4EBC-99DB-D8C0161B3112}" destId="{7659251C-3284-4B9C-BB7C-FA35B7DEDAF8}" srcOrd="1" destOrd="0" presId="urn:microsoft.com/office/officeart/2005/8/layout/vList2"/>
    <dgm:cxn modelId="{CF6031BD-9749-48FF-8B92-1D6E11FCAE42}" type="presParOf" srcId="{8DB4F31E-BF5E-4EBC-99DB-D8C0161B3112}" destId="{B055ED97-83CB-4254-A167-D9FCBB28E7B9}" srcOrd="2" destOrd="0" presId="urn:microsoft.com/office/officeart/2005/8/layout/vList2"/>
    <dgm:cxn modelId="{AF6E6C98-B933-4BEC-AA06-777D453C6BBC}" type="presParOf" srcId="{8DB4F31E-BF5E-4EBC-99DB-D8C0161B3112}" destId="{B53BA4FA-A541-44CE-9A33-CB3D8484D50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820888C-844F-4DBE-900A-267F26074CC0}" type="doc">
      <dgm:prSet loTypeId="urn:microsoft.com/office/officeart/2005/8/layout/radial3" loCatId="cycle" qsTypeId="urn:microsoft.com/office/officeart/2005/8/quickstyle/simple1" qsCatId="simple" csTypeId="urn:microsoft.com/office/officeart/2005/8/colors/colorful4" csCatId="colorful" phldr="1"/>
      <dgm:spPr/>
      <dgm:t>
        <a:bodyPr/>
        <a:lstStyle/>
        <a:p>
          <a:endParaRPr kumimoji="1" lang="ja-JP" altLang="en-US"/>
        </a:p>
      </dgm:t>
    </dgm:pt>
    <dgm:pt modelId="{B290FE01-4E0D-4601-B33F-A498B912B053}">
      <dgm:prSet phldrT="[テキスト]"/>
      <dgm:spPr/>
      <dgm:t>
        <a:bodyPr/>
        <a:lstStyle/>
        <a:p>
          <a:r>
            <a:rPr kumimoji="1" lang="ja-JP" altLang="en-US" dirty="0">
              <a:solidFill>
                <a:srgbClr val="FF0000"/>
              </a:solidFill>
            </a:rPr>
            <a:t>多様な課題</a:t>
          </a:r>
        </a:p>
      </dgm:t>
    </dgm:pt>
    <dgm:pt modelId="{B71C1CD1-2D9A-456D-80F7-4C0DF673160F}" type="parTrans" cxnId="{B13C58A4-4E1C-4A94-9F28-75BD7C0FE079}">
      <dgm:prSet/>
      <dgm:spPr/>
      <dgm:t>
        <a:bodyPr/>
        <a:lstStyle/>
        <a:p>
          <a:endParaRPr kumimoji="1" lang="ja-JP" altLang="en-US"/>
        </a:p>
      </dgm:t>
    </dgm:pt>
    <dgm:pt modelId="{A54FF271-D415-4010-A9FC-1FD69A21E22E}" type="sibTrans" cxnId="{B13C58A4-4E1C-4A94-9F28-75BD7C0FE079}">
      <dgm:prSet/>
      <dgm:spPr/>
      <dgm:t>
        <a:bodyPr/>
        <a:lstStyle/>
        <a:p>
          <a:endParaRPr kumimoji="1" lang="ja-JP" altLang="en-US"/>
        </a:p>
      </dgm:t>
    </dgm:pt>
    <dgm:pt modelId="{81C4834E-3D39-4F9B-9B32-63F398244132}">
      <dgm:prSet phldrT="[テキスト]" custT="1"/>
      <dgm:spPr/>
      <dgm:t>
        <a:bodyPr/>
        <a:lstStyle/>
        <a:p>
          <a:r>
            <a:rPr lang="ja-JP" altLang="en-US" sz="4000" dirty="0">
              <a:latin typeface="BIZ UDP明朝 Medium" panose="02020500000000000000" pitchFamily="18" charset="-128"/>
              <a:ea typeface="BIZ UDP明朝 Medium" panose="02020500000000000000" pitchFamily="18" charset="-128"/>
            </a:rPr>
            <a:t>知的障害</a:t>
          </a:r>
          <a:endParaRPr lang="en-US" altLang="ja-JP" sz="4000" dirty="0">
            <a:latin typeface="BIZ UDP明朝 Medium" panose="02020500000000000000" pitchFamily="18" charset="-128"/>
            <a:ea typeface="BIZ UDP明朝 Medium" panose="02020500000000000000" pitchFamily="18" charset="-128"/>
          </a:endParaRPr>
        </a:p>
        <a:p>
          <a:r>
            <a:rPr lang="ja-JP" altLang="en-US" sz="4000" dirty="0">
              <a:latin typeface="BIZ UDP明朝 Medium" panose="02020500000000000000" pitchFamily="18" charset="-128"/>
              <a:ea typeface="BIZ UDP明朝 Medium" panose="02020500000000000000" pitchFamily="18" charset="-128"/>
            </a:rPr>
            <a:t>犯罪を繰り返す</a:t>
          </a:r>
          <a:endParaRPr kumimoji="1" lang="ja-JP" altLang="en-US" sz="4000" dirty="0"/>
        </a:p>
      </dgm:t>
    </dgm:pt>
    <dgm:pt modelId="{CBEF5681-AAED-48CD-9D69-50A96AF1F296}" type="parTrans" cxnId="{FD9EBDAF-A131-426F-A1C4-F1D36E231877}">
      <dgm:prSet/>
      <dgm:spPr/>
      <dgm:t>
        <a:bodyPr/>
        <a:lstStyle/>
        <a:p>
          <a:endParaRPr kumimoji="1" lang="ja-JP" altLang="en-US"/>
        </a:p>
      </dgm:t>
    </dgm:pt>
    <dgm:pt modelId="{E2282459-658C-40AA-B006-84284A96AAAC}" type="sibTrans" cxnId="{FD9EBDAF-A131-426F-A1C4-F1D36E231877}">
      <dgm:prSet/>
      <dgm:spPr/>
      <dgm:t>
        <a:bodyPr/>
        <a:lstStyle/>
        <a:p>
          <a:endParaRPr kumimoji="1" lang="ja-JP" altLang="en-US"/>
        </a:p>
      </dgm:t>
    </dgm:pt>
    <dgm:pt modelId="{E471DBC0-780B-47C2-B786-A8292C2A061D}">
      <dgm:prSet phldrT="[テキスト]" custT="1"/>
      <dgm:spPr/>
      <dgm:t>
        <a:bodyPr/>
        <a:lstStyle/>
        <a:p>
          <a:r>
            <a:rPr lang="ja-JP" altLang="en-US" sz="4000" dirty="0">
              <a:latin typeface="BIZ UDP明朝 Medium" panose="02020500000000000000" pitchFamily="18" charset="-128"/>
              <a:ea typeface="BIZ UDP明朝 Medium" panose="02020500000000000000" pitchFamily="18" charset="-128"/>
            </a:rPr>
            <a:t>精神的</a:t>
          </a:r>
          <a:r>
            <a:rPr lang="ja-JP" altLang="en-US" sz="3700" dirty="0">
              <a:latin typeface="BIZ UDP明朝 Medium" panose="02020500000000000000" pitchFamily="18" charset="-128"/>
              <a:ea typeface="BIZ UDP明朝 Medium" panose="02020500000000000000" pitchFamily="18" charset="-128"/>
            </a:rPr>
            <a:t>疾患を</a:t>
          </a:r>
          <a:endParaRPr lang="en-US" altLang="ja-JP" sz="3700" dirty="0">
            <a:latin typeface="BIZ UDP明朝 Medium" panose="02020500000000000000" pitchFamily="18" charset="-128"/>
            <a:ea typeface="BIZ UDP明朝 Medium" panose="02020500000000000000" pitchFamily="18" charset="-128"/>
          </a:endParaRPr>
        </a:p>
        <a:p>
          <a:r>
            <a:rPr lang="ja-JP" altLang="en-US" sz="3700" dirty="0">
              <a:latin typeface="BIZ UDP明朝 Medium" panose="02020500000000000000" pitchFamily="18" charset="-128"/>
              <a:ea typeface="BIZ UDP明朝 Medium" panose="02020500000000000000" pitchFamily="18" charset="-128"/>
            </a:rPr>
            <a:t>抱えたまま</a:t>
          </a:r>
          <a:endParaRPr lang="en-US" altLang="ja-JP" sz="3700" dirty="0">
            <a:latin typeface="BIZ UDP明朝 Medium" panose="02020500000000000000" pitchFamily="18" charset="-128"/>
            <a:ea typeface="BIZ UDP明朝 Medium" panose="02020500000000000000" pitchFamily="18" charset="-128"/>
          </a:endParaRPr>
        </a:p>
      </dgm:t>
    </dgm:pt>
    <dgm:pt modelId="{D3F9C2C8-CA76-4DBA-8A60-97F670EA8C3B}" type="parTrans" cxnId="{29B099B0-992E-46FD-8F05-2A08C1B84311}">
      <dgm:prSet/>
      <dgm:spPr/>
      <dgm:t>
        <a:bodyPr/>
        <a:lstStyle/>
        <a:p>
          <a:endParaRPr kumimoji="1" lang="ja-JP" altLang="en-US"/>
        </a:p>
      </dgm:t>
    </dgm:pt>
    <dgm:pt modelId="{888938BD-F91D-491D-A088-7C4F7BF5A049}" type="sibTrans" cxnId="{29B099B0-992E-46FD-8F05-2A08C1B84311}">
      <dgm:prSet/>
      <dgm:spPr/>
      <dgm:t>
        <a:bodyPr/>
        <a:lstStyle/>
        <a:p>
          <a:endParaRPr kumimoji="1" lang="ja-JP" altLang="en-US"/>
        </a:p>
      </dgm:t>
    </dgm:pt>
    <dgm:pt modelId="{D75E2FF9-483F-4586-80E4-E776B670A121}">
      <dgm:prSet phldrT="[テキスト]" custT="1"/>
      <dgm:spPr/>
      <dgm:t>
        <a:bodyPr/>
        <a:lstStyle/>
        <a:p>
          <a:r>
            <a:rPr lang="ja-JP" altLang="en-US" sz="4200" dirty="0">
              <a:latin typeface="BIZ UDP明朝 Medium" panose="02020500000000000000" pitchFamily="18" charset="-128"/>
              <a:ea typeface="BIZ UDP明朝 Medium" panose="02020500000000000000" pitchFamily="18" charset="-128"/>
            </a:rPr>
            <a:t>社会的</a:t>
          </a:r>
          <a:r>
            <a:rPr lang="ja-JP" altLang="en-US" sz="4000" dirty="0">
              <a:latin typeface="BIZ UDP明朝 Medium" panose="02020500000000000000" pitchFamily="18" charset="-128"/>
              <a:ea typeface="BIZ UDP明朝 Medium" panose="02020500000000000000" pitchFamily="18" charset="-128"/>
            </a:rPr>
            <a:t>スキル</a:t>
          </a:r>
          <a:r>
            <a:rPr lang="ja-JP" altLang="en-US" sz="4200" dirty="0">
              <a:latin typeface="BIZ UDP明朝 Medium" panose="02020500000000000000" pitchFamily="18" charset="-128"/>
              <a:ea typeface="BIZ UDP明朝 Medium" panose="02020500000000000000" pitchFamily="18" charset="-128"/>
            </a:rPr>
            <a:t>が</a:t>
          </a:r>
          <a:endParaRPr lang="en-US" altLang="ja-JP" sz="4000" dirty="0">
            <a:latin typeface="BIZ UDP明朝 Medium" panose="02020500000000000000" pitchFamily="18" charset="-128"/>
            <a:ea typeface="BIZ UDP明朝 Medium" panose="02020500000000000000" pitchFamily="18" charset="-128"/>
          </a:endParaRPr>
        </a:p>
        <a:p>
          <a:r>
            <a:rPr lang="ja-JP" altLang="en-US" sz="4200" dirty="0">
              <a:latin typeface="BIZ UDP明朝 Medium" panose="02020500000000000000" pitchFamily="18" charset="-128"/>
              <a:ea typeface="BIZ UDP明朝 Medium" panose="02020500000000000000" pitchFamily="18" charset="-128"/>
            </a:rPr>
            <a:t>未修得</a:t>
          </a:r>
          <a:endParaRPr lang="en-US" altLang="ja-JP" sz="4200" dirty="0">
            <a:latin typeface="BIZ UDP明朝 Medium" panose="02020500000000000000" pitchFamily="18" charset="-128"/>
            <a:ea typeface="BIZ UDP明朝 Medium" panose="02020500000000000000" pitchFamily="18" charset="-128"/>
          </a:endParaRPr>
        </a:p>
      </dgm:t>
    </dgm:pt>
    <dgm:pt modelId="{9D76E184-152C-406E-9523-93932D80365B}" type="parTrans" cxnId="{D352DB8F-4AD9-4C6A-A94E-454FECDCC13C}">
      <dgm:prSet/>
      <dgm:spPr/>
      <dgm:t>
        <a:bodyPr/>
        <a:lstStyle/>
        <a:p>
          <a:endParaRPr kumimoji="1" lang="ja-JP" altLang="en-US"/>
        </a:p>
      </dgm:t>
    </dgm:pt>
    <dgm:pt modelId="{211392E5-9FBD-452B-83C2-BE6A31062A90}" type="sibTrans" cxnId="{D352DB8F-4AD9-4C6A-A94E-454FECDCC13C}">
      <dgm:prSet/>
      <dgm:spPr/>
      <dgm:t>
        <a:bodyPr/>
        <a:lstStyle/>
        <a:p>
          <a:endParaRPr kumimoji="1" lang="ja-JP" altLang="en-US"/>
        </a:p>
      </dgm:t>
    </dgm:pt>
    <dgm:pt modelId="{620FF2DC-2538-4FE7-9B59-A76F1A50CBF0}" type="pres">
      <dgm:prSet presAssocID="{D820888C-844F-4DBE-900A-267F26074CC0}" presName="composite" presStyleCnt="0">
        <dgm:presLayoutVars>
          <dgm:chMax val="1"/>
          <dgm:dir/>
          <dgm:resizeHandles val="exact"/>
        </dgm:presLayoutVars>
      </dgm:prSet>
      <dgm:spPr/>
    </dgm:pt>
    <dgm:pt modelId="{9E2C4FE9-18D8-497D-863C-2E3045723227}" type="pres">
      <dgm:prSet presAssocID="{D820888C-844F-4DBE-900A-267F26074CC0}" presName="radial" presStyleCnt="0">
        <dgm:presLayoutVars>
          <dgm:animLvl val="ctr"/>
        </dgm:presLayoutVars>
      </dgm:prSet>
      <dgm:spPr/>
    </dgm:pt>
    <dgm:pt modelId="{346D1E26-F88F-4E58-907F-9B9995359091}" type="pres">
      <dgm:prSet presAssocID="{B290FE01-4E0D-4601-B33F-A498B912B053}" presName="centerShape" presStyleLbl="vennNode1" presStyleIdx="0" presStyleCnt="4" custScaleX="103711" custScaleY="50811" custLinFactNeighborX="70197" custLinFactNeighborY="-6662"/>
      <dgm:spPr/>
    </dgm:pt>
    <dgm:pt modelId="{A7CF27BB-58E0-4774-A7D3-2532245BD1F9}" type="pres">
      <dgm:prSet presAssocID="{81C4834E-3D39-4F9B-9B32-63F398244132}" presName="node" presStyleLbl="vennNode1" presStyleIdx="1" presStyleCnt="4" custScaleX="283184" custScaleY="101994" custRadScaleRad="152384" custRadScaleInc="-35542">
        <dgm:presLayoutVars>
          <dgm:bulletEnabled val="1"/>
        </dgm:presLayoutVars>
      </dgm:prSet>
      <dgm:spPr/>
    </dgm:pt>
    <dgm:pt modelId="{A8A40DA7-B139-4E9A-9758-FA50CB1853BF}" type="pres">
      <dgm:prSet presAssocID="{E471DBC0-780B-47C2-B786-A8292C2A061D}" presName="node" presStyleLbl="vennNode1" presStyleIdx="2" presStyleCnt="4" custScaleX="283558" custScaleY="95975" custRadScaleRad="108092" custRadScaleInc="139316">
        <dgm:presLayoutVars>
          <dgm:bulletEnabled val="1"/>
        </dgm:presLayoutVars>
      </dgm:prSet>
      <dgm:spPr/>
    </dgm:pt>
    <dgm:pt modelId="{1E1D435F-D135-444C-BD22-E3EF960BEFF7}" type="pres">
      <dgm:prSet presAssocID="{D75E2FF9-483F-4586-80E4-E776B670A121}" presName="node" presStyleLbl="vennNode1" presStyleIdx="3" presStyleCnt="4" custScaleX="282522" custScaleY="89248" custRadScaleRad="109105" custRadScaleInc="6111">
        <dgm:presLayoutVars>
          <dgm:bulletEnabled val="1"/>
        </dgm:presLayoutVars>
      </dgm:prSet>
      <dgm:spPr/>
    </dgm:pt>
  </dgm:ptLst>
  <dgm:cxnLst>
    <dgm:cxn modelId="{050A785D-713D-4740-9549-77378C579131}" type="presOf" srcId="{D820888C-844F-4DBE-900A-267F26074CC0}" destId="{620FF2DC-2538-4FE7-9B59-A76F1A50CBF0}" srcOrd="0" destOrd="0" presId="urn:microsoft.com/office/officeart/2005/8/layout/radial3"/>
    <dgm:cxn modelId="{65D3E446-358A-46B7-89B0-BA3AAE21CF9D}" type="presOf" srcId="{D75E2FF9-483F-4586-80E4-E776B670A121}" destId="{1E1D435F-D135-444C-BD22-E3EF960BEFF7}" srcOrd="0" destOrd="0" presId="urn:microsoft.com/office/officeart/2005/8/layout/radial3"/>
    <dgm:cxn modelId="{AA660768-0D10-44E3-9D2C-CEC374DAB8AE}" type="presOf" srcId="{E471DBC0-780B-47C2-B786-A8292C2A061D}" destId="{A8A40DA7-B139-4E9A-9758-FA50CB1853BF}" srcOrd="0" destOrd="0" presId="urn:microsoft.com/office/officeart/2005/8/layout/radial3"/>
    <dgm:cxn modelId="{41124A7D-8C0E-4CA0-BF02-F0122251F376}" type="presOf" srcId="{81C4834E-3D39-4F9B-9B32-63F398244132}" destId="{A7CF27BB-58E0-4774-A7D3-2532245BD1F9}" srcOrd="0" destOrd="0" presId="urn:microsoft.com/office/officeart/2005/8/layout/radial3"/>
    <dgm:cxn modelId="{D352DB8F-4AD9-4C6A-A94E-454FECDCC13C}" srcId="{B290FE01-4E0D-4601-B33F-A498B912B053}" destId="{D75E2FF9-483F-4586-80E4-E776B670A121}" srcOrd="2" destOrd="0" parTransId="{9D76E184-152C-406E-9523-93932D80365B}" sibTransId="{211392E5-9FBD-452B-83C2-BE6A31062A90}"/>
    <dgm:cxn modelId="{B13C58A4-4E1C-4A94-9F28-75BD7C0FE079}" srcId="{D820888C-844F-4DBE-900A-267F26074CC0}" destId="{B290FE01-4E0D-4601-B33F-A498B912B053}" srcOrd="0" destOrd="0" parTransId="{B71C1CD1-2D9A-456D-80F7-4C0DF673160F}" sibTransId="{A54FF271-D415-4010-A9FC-1FD69A21E22E}"/>
    <dgm:cxn modelId="{FD9EBDAF-A131-426F-A1C4-F1D36E231877}" srcId="{B290FE01-4E0D-4601-B33F-A498B912B053}" destId="{81C4834E-3D39-4F9B-9B32-63F398244132}" srcOrd="0" destOrd="0" parTransId="{CBEF5681-AAED-48CD-9D69-50A96AF1F296}" sibTransId="{E2282459-658C-40AA-B006-84284A96AAAC}"/>
    <dgm:cxn modelId="{29B099B0-992E-46FD-8F05-2A08C1B84311}" srcId="{B290FE01-4E0D-4601-B33F-A498B912B053}" destId="{E471DBC0-780B-47C2-B786-A8292C2A061D}" srcOrd="1" destOrd="0" parTransId="{D3F9C2C8-CA76-4DBA-8A60-97F670EA8C3B}" sibTransId="{888938BD-F91D-491D-A088-7C4F7BF5A049}"/>
    <dgm:cxn modelId="{FFA24ED4-83C5-4E0F-A40F-331A6BE85F42}" type="presOf" srcId="{B290FE01-4E0D-4601-B33F-A498B912B053}" destId="{346D1E26-F88F-4E58-907F-9B9995359091}" srcOrd="0" destOrd="0" presId="urn:microsoft.com/office/officeart/2005/8/layout/radial3"/>
    <dgm:cxn modelId="{D4F0A0C7-2B43-43EC-9A52-320102207115}" type="presParOf" srcId="{620FF2DC-2538-4FE7-9B59-A76F1A50CBF0}" destId="{9E2C4FE9-18D8-497D-863C-2E3045723227}" srcOrd="0" destOrd="0" presId="urn:microsoft.com/office/officeart/2005/8/layout/radial3"/>
    <dgm:cxn modelId="{23A08C9A-7D9F-49C9-84DF-B897346C0B93}" type="presParOf" srcId="{9E2C4FE9-18D8-497D-863C-2E3045723227}" destId="{346D1E26-F88F-4E58-907F-9B9995359091}" srcOrd="0" destOrd="0" presId="urn:microsoft.com/office/officeart/2005/8/layout/radial3"/>
    <dgm:cxn modelId="{2ED7B2BC-0D69-4CF6-B1F8-3A924E3853B9}" type="presParOf" srcId="{9E2C4FE9-18D8-497D-863C-2E3045723227}" destId="{A7CF27BB-58E0-4774-A7D3-2532245BD1F9}" srcOrd="1" destOrd="0" presId="urn:microsoft.com/office/officeart/2005/8/layout/radial3"/>
    <dgm:cxn modelId="{41311076-D802-4AE9-87F1-B806546FE846}" type="presParOf" srcId="{9E2C4FE9-18D8-497D-863C-2E3045723227}" destId="{A8A40DA7-B139-4E9A-9758-FA50CB1853BF}" srcOrd="2" destOrd="0" presId="urn:microsoft.com/office/officeart/2005/8/layout/radial3"/>
    <dgm:cxn modelId="{83EF6A8D-4FCF-4CD5-A09E-D5927B711032}" type="presParOf" srcId="{9E2C4FE9-18D8-497D-863C-2E3045723227}" destId="{1E1D435F-D135-444C-BD22-E3EF960BEFF7}" srcOrd="3"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B03B867-8CF1-47DB-8666-C96FBCA56742}" type="doc">
      <dgm:prSet loTypeId="urn:microsoft.com/office/officeart/2005/8/layout/process2" loCatId="process" qsTypeId="urn:microsoft.com/office/officeart/2005/8/quickstyle/simple1" qsCatId="simple" csTypeId="urn:microsoft.com/office/officeart/2005/8/colors/accent6_2" csCatId="accent6" phldr="1"/>
      <dgm:spPr/>
      <dgm:t>
        <a:bodyPr/>
        <a:lstStyle/>
        <a:p>
          <a:endParaRPr kumimoji="1" lang="ja-JP" altLang="en-US"/>
        </a:p>
      </dgm:t>
    </dgm:pt>
    <dgm:pt modelId="{D90B61E8-B947-43EF-97C0-2945F956B331}">
      <dgm:prSet phldrT="[テキスト]" custT="1"/>
      <dgm:spPr/>
      <dgm:t>
        <a:bodyPr/>
        <a:lstStyle/>
        <a:p>
          <a:pPr algn="l"/>
          <a:r>
            <a:rPr kumimoji="1" lang="ja-JP" altLang="en-US" sz="3200" dirty="0"/>
            <a:t>●　課題に向き合わないまま、</a:t>
          </a:r>
          <a:endParaRPr kumimoji="1" lang="en-US" altLang="ja-JP" sz="3200" dirty="0"/>
        </a:p>
        <a:p>
          <a:pPr algn="l"/>
          <a:r>
            <a:rPr kumimoji="1" lang="ja-JP" altLang="en-US" sz="3200" dirty="0"/>
            <a:t>　　　　施設生活の安定を受け入れてしまい長期化</a:t>
          </a:r>
          <a:endParaRPr kumimoji="1" lang="en-US" altLang="ja-JP" sz="3200" dirty="0"/>
        </a:p>
        <a:p>
          <a:pPr algn="l"/>
          <a:r>
            <a:rPr kumimoji="1" lang="ja-JP" altLang="en-US" sz="3200" dirty="0"/>
            <a:t>●　施設の制約・日課にストレスを抱え、耐えられない</a:t>
          </a:r>
          <a:endParaRPr kumimoji="1" lang="en-US" altLang="ja-JP" sz="3200" dirty="0"/>
        </a:p>
      </dgm:t>
    </dgm:pt>
    <dgm:pt modelId="{24633CA0-EC52-4F68-B823-754D782B7517}" type="parTrans" cxnId="{743AF2A3-3B93-40E2-9C03-FB9860EE7B5A}">
      <dgm:prSet/>
      <dgm:spPr/>
      <dgm:t>
        <a:bodyPr/>
        <a:lstStyle/>
        <a:p>
          <a:endParaRPr kumimoji="1" lang="ja-JP" altLang="en-US"/>
        </a:p>
      </dgm:t>
    </dgm:pt>
    <dgm:pt modelId="{CDA44AF3-7A63-44A6-8616-9DB35B423A8E}" type="sibTrans" cxnId="{743AF2A3-3B93-40E2-9C03-FB9860EE7B5A}">
      <dgm:prSet/>
      <dgm:spPr/>
      <dgm:t>
        <a:bodyPr/>
        <a:lstStyle/>
        <a:p>
          <a:endParaRPr kumimoji="1" lang="ja-JP" altLang="en-US"/>
        </a:p>
      </dgm:t>
    </dgm:pt>
    <dgm:pt modelId="{9A65C481-C668-4917-B583-D0C61C805142}">
      <dgm:prSet phldrT="[テキスト]" custT="1"/>
      <dgm:spPr/>
      <dgm:t>
        <a:bodyPr/>
        <a:lstStyle/>
        <a:p>
          <a:r>
            <a:rPr kumimoji="1" lang="ja-JP" altLang="en-US" sz="3600" dirty="0">
              <a:solidFill>
                <a:srgbClr val="FF0000"/>
              </a:solidFill>
            </a:rPr>
            <a:t>モチベーションの維持</a:t>
          </a:r>
          <a:endParaRPr kumimoji="1" lang="en-US" altLang="ja-JP" sz="3600" dirty="0">
            <a:solidFill>
              <a:srgbClr val="FF0000"/>
            </a:solidFill>
          </a:endParaRPr>
        </a:p>
        <a:p>
          <a:r>
            <a:rPr kumimoji="1" lang="ja-JP" altLang="en-US" sz="3600" dirty="0">
              <a:solidFill>
                <a:srgbClr val="FF0000"/>
              </a:solidFill>
            </a:rPr>
            <a:t>新たなプログラムの提供</a:t>
          </a:r>
        </a:p>
      </dgm:t>
    </dgm:pt>
    <dgm:pt modelId="{B5E6E1C1-AF11-4678-A8E9-E451AC035387}" type="parTrans" cxnId="{062F608C-53D4-4148-BA91-930312447C79}">
      <dgm:prSet/>
      <dgm:spPr/>
      <dgm:t>
        <a:bodyPr/>
        <a:lstStyle/>
        <a:p>
          <a:endParaRPr kumimoji="1" lang="ja-JP" altLang="en-US"/>
        </a:p>
      </dgm:t>
    </dgm:pt>
    <dgm:pt modelId="{29F7E296-D600-4A92-81DE-DC2F4B17C4DC}" type="sibTrans" cxnId="{062F608C-53D4-4148-BA91-930312447C79}">
      <dgm:prSet/>
      <dgm:spPr/>
      <dgm:t>
        <a:bodyPr/>
        <a:lstStyle/>
        <a:p>
          <a:endParaRPr kumimoji="1" lang="ja-JP" altLang="en-US"/>
        </a:p>
      </dgm:t>
    </dgm:pt>
    <dgm:pt modelId="{46934C29-9844-4E23-A5A8-A26CBA92ADD1}" type="pres">
      <dgm:prSet presAssocID="{2B03B867-8CF1-47DB-8666-C96FBCA56742}" presName="linearFlow" presStyleCnt="0">
        <dgm:presLayoutVars>
          <dgm:resizeHandles val="exact"/>
        </dgm:presLayoutVars>
      </dgm:prSet>
      <dgm:spPr/>
    </dgm:pt>
    <dgm:pt modelId="{7B6C2DD7-44A6-42B9-B2DF-47209065AFB7}" type="pres">
      <dgm:prSet presAssocID="{D90B61E8-B947-43EF-97C0-2945F956B331}" presName="node" presStyleLbl="node1" presStyleIdx="0" presStyleCnt="2" custScaleX="170176" custScaleY="177976" custLinFactNeighborX="1644" custLinFactNeighborY="10148">
        <dgm:presLayoutVars>
          <dgm:bulletEnabled val="1"/>
        </dgm:presLayoutVars>
      </dgm:prSet>
      <dgm:spPr/>
    </dgm:pt>
    <dgm:pt modelId="{016CA6DD-7478-4CFD-91CF-B973D1749669}" type="pres">
      <dgm:prSet presAssocID="{CDA44AF3-7A63-44A6-8616-9DB35B423A8E}" presName="sibTrans" presStyleLbl="sibTrans2D1" presStyleIdx="0" presStyleCnt="1" custAng="0" custScaleX="197716" custScaleY="371498" custLinFactNeighborX="0" custLinFactNeighborY="-15998"/>
      <dgm:spPr/>
    </dgm:pt>
    <dgm:pt modelId="{3D28EA7B-F23B-45DA-B1FA-71F79D3DF7FE}" type="pres">
      <dgm:prSet presAssocID="{CDA44AF3-7A63-44A6-8616-9DB35B423A8E}" presName="connectorText" presStyleLbl="sibTrans2D1" presStyleIdx="0" presStyleCnt="1"/>
      <dgm:spPr/>
    </dgm:pt>
    <dgm:pt modelId="{8FDE88AB-900C-4311-A74D-CD7C3932D95E}" type="pres">
      <dgm:prSet presAssocID="{9A65C481-C668-4917-B583-D0C61C805142}" presName="node" presStyleLbl="node1" presStyleIdx="1" presStyleCnt="2" custScaleX="170176" custLinFactNeighborX="-227" custLinFactNeighborY="-5459">
        <dgm:presLayoutVars>
          <dgm:bulletEnabled val="1"/>
        </dgm:presLayoutVars>
      </dgm:prSet>
      <dgm:spPr/>
    </dgm:pt>
  </dgm:ptLst>
  <dgm:cxnLst>
    <dgm:cxn modelId="{0E461135-7B8A-41DC-A37D-AB73D21505FD}" type="presOf" srcId="{2B03B867-8CF1-47DB-8666-C96FBCA56742}" destId="{46934C29-9844-4E23-A5A8-A26CBA92ADD1}" srcOrd="0" destOrd="0" presId="urn:microsoft.com/office/officeart/2005/8/layout/process2"/>
    <dgm:cxn modelId="{062F608C-53D4-4148-BA91-930312447C79}" srcId="{2B03B867-8CF1-47DB-8666-C96FBCA56742}" destId="{9A65C481-C668-4917-B583-D0C61C805142}" srcOrd="1" destOrd="0" parTransId="{B5E6E1C1-AF11-4678-A8E9-E451AC035387}" sibTransId="{29F7E296-D600-4A92-81DE-DC2F4B17C4DC}"/>
    <dgm:cxn modelId="{1E16BA8D-3CD5-4ADA-B87F-DFB3F4BCCF4B}" type="presOf" srcId="{9A65C481-C668-4917-B583-D0C61C805142}" destId="{8FDE88AB-900C-4311-A74D-CD7C3932D95E}" srcOrd="0" destOrd="0" presId="urn:microsoft.com/office/officeart/2005/8/layout/process2"/>
    <dgm:cxn modelId="{EFCDE496-9E4E-47D8-8D19-5890473FB249}" type="presOf" srcId="{CDA44AF3-7A63-44A6-8616-9DB35B423A8E}" destId="{3D28EA7B-F23B-45DA-B1FA-71F79D3DF7FE}" srcOrd="1" destOrd="0" presId="urn:microsoft.com/office/officeart/2005/8/layout/process2"/>
    <dgm:cxn modelId="{743AF2A3-3B93-40E2-9C03-FB9860EE7B5A}" srcId="{2B03B867-8CF1-47DB-8666-C96FBCA56742}" destId="{D90B61E8-B947-43EF-97C0-2945F956B331}" srcOrd="0" destOrd="0" parTransId="{24633CA0-EC52-4F68-B823-754D782B7517}" sibTransId="{CDA44AF3-7A63-44A6-8616-9DB35B423A8E}"/>
    <dgm:cxn modelId="{76CBECBA-767D-45D4-A8A7-8835D2286281}" type="presOf" srcId="{CDA44AF3-7A63-44A6-8616-9DB35B423A8E}" destId="{016CA6DD-7478-4CFD-91CF-B973D1749669}" srcOrd="0" destOrd="0" presId="urn:microsoft.com/office/officeart/2005/8/layout/process2"/>
    <dgm:cxn modelId="{369259D2-D1F7-48AC-A60F-4CD5B092BD1E}" type="presOf" srcId="{D90B61E8-B947-43EF-97C0-2945F956B331}" destId="{7B6C2DD7-44A6-42B9-B2DF-47209065AFB7}" srcOrd="0" destOrd="0" presId="urn:microsoft.com/office/officeart/2005/8/layout/process2"/>
    <dgm:cxn modelId="{8FE7D984-184E-46F5-B2E2-CB67C53E0FCE}" type="presParOf" srcId="{46934C29-9844-4E23-A5A8-A26CBA92ADD1}" destId="{7B6C2DD7-44A6-42B9-B2DF-47209065AFB7}" srcOrd="0" destOrd="0" presId="urn:microsoft.com/office/officeart/2005/8/layout/process2"/>
    <dgm:cxn modelId="{9E78AB6F-9846-425D-8CF8-19A6CEAF1180}" type="presParOf" srcId="{46934C29-9844-4E23-A5A8-A26CBA92ADD1}" destId="{016CA6DD-7478-4CFD-91CF-B973D1749669}" srcOrd="1" destOrd="0" presId="urn:microsoft.com/office/officeart/2005/8/layout/process2"/>
    <dgm:cxn modelId="{F29C23D4-5ED0-482B-AFA9-A4E4D2249A75}" type="presParOf" srcId="{016CA6DD-7478-4CFD-91CF-B973D1749669}" destId="{3D28EA7B-F23B-45DA-B1FA-71F79D3DF7FE}" srcOrd="0" destOrd="0" presId="urn:microsoft.com/office/officeart/2005/8/layout/process2"/>
    <dgm:cxn modelId="{B5ED6070-D21B-4A07-8316-C40C75BD0C61}" type="presParOf" srcId="{46934C29-9844-4E23-A5A8-A26CBA92ADD1}" destId="{8FDE88AB-900C-4311-A74D-CD7C3932D95E}" srcOrd="2"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57BA9D-57EB-4EB4-BB8A-5A4520DD3C8E}">
      <dsp:nvSpPr>
        <dsp:cNvPr id="0" name=""/>
        <dsp:cNvSpPr/>
      </dsp:nvSpPr>
      <dsp:spPr>
        <a:xfrm>
          <a:off x="0" y="0"/>
          <a:ext cx="8048660" cy="2269821"/>
        </a:xfrm>
        <a:prstGeom prst="roundRect">
          <a:avLst>
            <a:gd name="adj" fmla="val 10000"/>
          </a:avLst>
        </a:prstGeom>
        <a:noFill/>
        <a:ln w="15875" cap="flat" cmpd="sng" algn="ctr">
          <a:solidFill>
            <a:srgbClr val="0099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ja-JP" altLang="en-US" sz="1900" b="1" kern="1200" dirty="0">
              <a:solidFill>
                <a:schemeClr val="tx1">
                  <a:lumMod val="65000"/>
                  <a:lumOff val="35000"/>
                </a:schemeClr>
              </a:solidFill>
              <a:latin typeface="HGPｺﾞｼｯｸM" pitchFamily="50" charset="-128"/>
              <a:ea typeface="HGPｺﾞｼｯｸM" pitchFamily="50" charset="-128"/>
            </a:rPr>
            <a:t>淀川</a:t>
          </a:r>
          <a:r>
            <a:rPr kumimoji="1" lang="ja-JP" altLang="en-US" sz="1900" b="1" kern="1200" dirty="0">
              <a:solidFill>
                <a:srgbClr val="009900"/>
              </a:solidFill>
              <a:latin typeface="HGPｺﾞｼｯｸM" pitchFamily="50" charset="-128"/>
              <a:ea typeface="HGPｺﾞｼｯｸM" pitchFamily="50" charset="-128"/>
            </a:rPr>
            <a:t>更生</a:t>
          </a:r>
          <a:r>
            <a:rPr kumimoji="1" lang="ja-JP" altLang="en-US" sz="1900" b="1" kern="1200" dirty="0">
              <a:solidFill>
                <a:schemeClr val="tx1">
                  <a:lumMod val="65000"/>
                  <a:lumOff val="35000"/>
                </a:schemeClr>
              </a:solidFill>
              <a:latin typeface="HGPｺﾞｼｯｸM" pitchFamily="50" charset="-128"/>
              <a:ea typeface="HGPｺﾞｼｯｸM" pitchFamily="50" charset="-128"/>
            </a:rPr>
            <a:t>寮　　　　</a:t>
          </a:r>
          <a:r>
            <a:rPr kumimoji="1" lang="ja-JP" altLang="en-US" sz="1500" b="1" kern="1200" dirty="0">
              <a:solidFill>
                <a:schemeClr val="tx1">
                  <a:lumMod val="65000"/>
                  <a:lumOff val="35000"/>
                </a:schemeClr>
              </a:solidFill>
              <a:latin typeface="HGPｺﾞｼｯｸM" pitchFamily="50" charset="-128"/>
              <a:ea typeface="HGPｺﾞｼｯｸM" pitchFamily="50" charset="-128"/>
            </a:rPr>
            <a:t>（下記の施設データは令和３年１１月３０日現在）</a:t>
          </a:r>
          <a:endParaRPr kumimoji="1" lang="en-US" altLang="ja-JP" sz="1500" b="1" kern="1200" dirty="0">
            <a:solidFill>
              <a:schemeClr val="tx1">
                <a:lumMod val="65000"/>
                <a:lumOff val="35000"/>
              </a:schemeClr>
            </a:solidFill>
            <a:latin typeface="HGPｺﾞｼｯｸM" pitchFamily="50" charset="-128"/>
            <a:ea typeface="HGPｺﾞｼｯｸM" pitchFamily="50" charset="-128"/>
          </a:endParaRPr>
        </a:p>
        <a:p>
          <a:pPr marL="0" lvl="0" indent="0" algn="l" defTabSz="844550">
            <a:lnSpc>
              <a:spcPct val="90000"/>
            </a:lnSpc>
            <a:spcBef>
              <a:spcPct val="0"/>
            </a:spcBef>
            <a:spcAft>
              <a:spcPct val="35000"/>
            </a:spcAft>
            <a:buNone/>
          </a:pPr>
          <a:r>
            <a:rPr kumimoji="1" lang="ja-JP" altLang="en-US" sz="1500" b="1" kern="1200" dirty="0">
              <a:solidFill>
                <a:schemeClr val="tx1">
                  <a:lumMod val="65000"/>
                  <a:lumOff val="35000"/>
                </a:schemeClr>
              </a:solidFill>
              <a:latin typeface="HGPｺﾞｼｯｸM" pitchFamily="50" charset="-128"/>
              <a:ea typeface="HGPｺﾞｼｯｸM" pitchFamily="50" charset="-128"/>
            </a:rPr>
            <a:t>・設　　　立　　　　　　昭和４３年９月１日</a:t>
          </a:r>
          <a:endParaRPr kumimoji="1" lang="en-US" altLang="ja-JP" sz="1500" b="1" kern="1200" dirty="0">
            <a:solidFill>
              <a:schemeClr val="tx1">
                <a:lumMod val="65000"/>
                <a:lumOff val="35000"/>
              </a:schemeClr>
            </a:solidFill>
            <a:latin typeface="HGPｺﾞｼｯｸM" pitchFamily="50" charset="-128"/>
            <a:ea typeface="HGPｺﾞｼｯｸM" pitchFamily="50" charset="-128"/>
          </a:endParaRPr>
        </a:p>
        <a:p>
          <a:pPr marL="0" lvl="0" indent="0" algn="l" defTabSz="844550">
            <a:lnSpc>
              <a:spcPct val="90000"/>
            </a:lnSpc>
            <a:spcBef>
              <a:spcPct val="0"/>
            </a:spcBef>
            <a:spcAft>
              <a:spcPct val="35000"/>
            </a:spcAft>
            <a:buNone/>
          </a:pPr>
          <a:r>
            <a:rPr kumimoji="1" lang="ja-JP" altLang="en-US" sz="1500" b="1" kern="1200" dirty="0">
              <a:solidFill>
                <a:schemeClr val="tx1">
                  <a:lumMod val="65000"/>
                  <a:lumOff val="35000"/>
                </a:schemeClr>
              </a:solidFill>
              <a:latin typeface="HGPｺﾞｼｯｸM" pitchFamily="50" charset="-128"/>
              <a:ea typeface="HGPｺﾞｼｯｸM" pitchFamily="50" charset="-128"/>
            </a:rPr>
            <a:t>・定　　　員　　　　　　５０名　</a:t>
          </a:r>
          <a:endParaRPr kumimoji="1" lang="en-US" altLang="ja-JP" sz="1500" b="1" kern="1200" dirty="0">
            <a:solidFill>
              <a:schemeClr val="tx1">
                <a:lumMod val="65000"/>
                <a:lumOff val="35000"/>
              </a:schemeClr>
            </a:solidFill>
            <a:latin typeface="HGPｺﾞｼｯｸM" pitchFamily="50" charset="-128"/>
            <a:ea typeface="HGPｺﾞｼｯｸM" pitchFamily="50" charset="-128"/>
          </a:endParaRPr>
        </a:p>
        <a:p>
          <a:pPr marL="0" lvl="0" indent="0" algn="l" defTabSz="844550">
            <a:lnSpc>
              <a:spcPct val="90000"/>
            </a:lnSpc>
            <a:spcBef>
              <a:spcPct val="0"/>
            </a:spcBef>
            <a:spcAft>
              <a:spcPct val="35000"/>
            </a:spcAft>
            <a:buNone/>
          </a:pPr>
          <a:r>
            <a:rPr kumimoji="1" lang="ja-JP" altLang="en-US" sz="1500" b="1" kern="1200" dirty="0">
              <a:solidFill>
                <a:schemeClr val="tx1">
                  <a:lumMod val="65000"/>
                  <a:lumOff val="35000"/>
                </a:schemeClr>
              </a:solidFill>
              <a:latin typeface="HGPｺﾞｼｯｸM" pitchFamily="50" charset="-128"/>
              <a:ea typeface="HGPｺﾞｼｯｸM" pitchFamily="50" charset="-128"/>
            </a:rPr>
            <a:t>・平均年齢　　　　　　４９．７歳　最年長８０歳　最年少２１歳</a:t>
          </a:r>
          <a:endParaRPr kumimoji="1" lang="en-US" altLang="ja-JP" sz="1500" b="1" kern="1200" dirty="0">
            <a:solidFill>
              <a:schemeClr val="tx1">
                <a:lumMod val="65000"/>
                <a:lumOff val="35000"/>
              </a:schemeClr>
            </a:solidFill>
            <a:latin typeface="HGPｺﾞｼｯｸM" pitchFamily="50" charset="-128"/>
            <a:ea typeface="HGPｺﾞｼｯｸM" pitchFamily="50" charset="-128"/>
          </a:endParaRPr>
        </a:p>
        <a:p>
          <a:pPr marL="0" lvl="0" indent="0" algn="l" defTabSz="844550">
            <a:lnSpc>
              <a:spcPct val="90000"/>
            </a:lnSpc>
            <a:spcBef>
              <a:spcPct val="0"/>
            </a:spcBef>
            <a:spcAft>
              <a:spcPct val="35000"/>
            </a:spcAft>
            <a:buNone/>
          </a:pPr>
          <a:endParaRPr kumimoji="1" lang="ja-JP" altLang="en-US" sz="1600" b="1" kern="1200" dirty="0">
            <a:solidFill>
              <a:schemeClr val="tx1">
                <a:lumMod val="65000"/>
                <a:lumOff val="35000"/>
              </a:schemeClr>
            </a:solidFill>
            <a:latin typeface="HGPｺﾞｼｯｸM" pitchFamily="50" charset="-128"/>
            <a:ea typeface="HGPｺﾞｼｯｸM" pitchFamily="50" charset="-128"/>
          </a:endParaRPr>
        </a:p>
      </dsp:txBody>
      <dsp:txXfrm>
        <a:off x="1885614" y="0"/>
        <a:ext cx="6163045" cy="2269821"/>
      </dsp:txXfrm>
    </dsp:sp>
    <dsp:sp modelId="{4E5138DA-8183-4404-95F6-8781745DB2E5}">
      <dsp:nvSpPr>
        <dsp:cNvPr id="0" name=""/>
        <dsp:cNvSpPr/>
      </dsp:nvSpPr>
      <dsp:spPr>
        <a:xfrm>
          <a:off x="680037" y="1017208"/>
          <a:ext cx="1033673" cy="562093"/>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018D2FB-E972-43A4-904A-8AA4E4F68CED}">
      <dsp:nvSpPr>
        <dsp:cNvPr id="0" name=""/>
        <dsp:cNvSpPr/>
      </dsp:nvSpPr>
      <dsp:spPr>
        <a:xfrm>
          <a:off x="0" y="2412673"/>
          <a:ext cx="8048660" cy="2363096"/>
        </a:xfrm>
        <a:prstGeom prst="roundRect">
          <a:avLst>
            <a:gd name="adj" fmla="val 10000"/>
          </a:avLst>
        </a:prstGeom>
        <a:noFill/>
        <a:ln w="15875" cap="flat" cmpd="sng" algn="ctr">
          <a:solidFill>
            <a:srgbClr val="0099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endParaRPr kumimoji="1" lang="en-US" altLang="ja-JP" sz="1900" kern="1200" dirty="0">
            <a:solidFill>
              <a:schemeClr val="tx1"/>
            </a:solidFill>
            <a:latin typeface="HGPｺﾞｼｯｸM" pitchFamily="50" charset="-128"/>
            <a:ea typeface="HGPｺﾞｼｯｸM" pitchFamily="50" charset="-128"/>
          </a:endParaRPr>
        </a:p>
        <a:p>
          <a:pPr marL="0" lvl="0" indent="0" algn="l" defTabSz="844550">
            <a:lnSpc>
              <a:spcPct val="90000"/>
            </a:lnSpc>
            <a:spcBef>
              <a:spcPct val="0"/>
            </a:spcBef>
            <a:spcAft>
              <a:spcPct val="35000"/>
            </a:spcAft>
            <a:buNone/>
          </a:pPr>
          <a:r>
            <a:rPr kumimoji="1" lang="ja-JP" altLang="en-US" sz="1900" b="1" kern="1200" dirty="0">
              <a:solidFill>
                <a:schemeClr val="tx1">
                  <a:lumMod val="65000"/>
                  <a:lumOff val="35000"/>
                </a:schemeClr>
              </a:solidFill>
              <a:latin typeface="HGPｺﾞｼｯｸM" pitchFamily="50" charset="-128"/>
              <a:ea typeface="HGPｺﾞｼｯｸM" pitchFamily="50" charset="-128"/>
            </a:rPr>
            <a:t>淀川</a:t>
          </a:r>
          <a:r>
            <a:rPr kumimoji="1" lang="ja-JP" altLang="en-US" sz="1900" b="1" kern="1200" dirty="0">
              <a:solidFill>
                <a:srgbClr val="009900"/>
              </a:solidFill>
              <a:latin typeface="HGPｺﾞｼｯｸM" pitchFamily="50" charset="-128"/>
              <a:ea typeface="HGPｺﾞｼｯｸM" pitchFamily="50" charset="-128"/>
            </a:rPr>
            <a:t>救護</a:t>
          </a:r>
          <a:r>
            <a:rPr kumimoji="1" lang="ja-JP" altLang="en-US" sz="1900" b="1" kern="1200" dirty="0">
              <a:solidFill>
                <a:schemeClr val="tx1">
                  <a:lumMod val="65000"/>
                  <a:lumOff val="35000"/>
                </a:schemeClr>
              </a:solidFill>
              <a:latin typeface="HGPｺﾞｼｯｸM" pitchFamily="50" charset="-128"/>
              <a:ea typeface="HGPｺﾞｼｯｸM" pitchFamily="50" charset="-128"/>
            </a:rPr>
            <a:t>寮　　　　</a:t>
          </a:r>
          <a:r>
            <a:rPr kumimoji="1" lang="ja-JP" altLang="en-US" sz="1500" b="1" kern="1200" dirty="0">
              <a:solidFill>
                <a:schemeClr val="tx1">
                  <a:lumMod val="65000"/>
                  <a:lumOff val="35000"/>
                </a:schemeClr>
              </a:solidFill>
              <a:latin typeface="HGPｺﾞｼｯｸM" pitchFamily="50" charset="-128"/>
              <a:ea typeface="HGPｺﾞｼｯｸM" pitchFamily="50" charset="-128"/>
            </a:rPr>
            <a:t>（下記の施設データは令和</a:t>
          </a:r>
          <a:r>
            <a:rPr kumimoji="1" lang="en-US" altLang="ja-JP" sz="1500" b="1" kern="1200" dirty="0">
              <a:solidFill>
                <a:schemeClr val="tx1">
                  <a:lumMod val="65000"/>
                  <a:lumOff val="35000"/>
                </a:schemeClr>
              </a:solidFill>
              <a:latin typeface="HGPｺﾞｼｯｸM" pitchFamily="50" charset="-128"/>
              <a:ea typeface="HGPｺﾞｼｯｸM" pitchFamily="50" charset="-128"/>
            </a:rPr>
            <a:t>3</a:t>
          </a:r>
          <a:r>
            <a:rPr kumimoji="1" lang="ja-JP" altLang="en-US" sz="1500" b="1" kern="1200" dirty="0">
              <a:solidFill>
                <a:schemeClr val="tx1">
                  <a:lumMod val="65000"/>
                  <a:lumOff val="35000"/>
                </a:schemeClr>
              </a:solidFill>
              <a:latin typeface="HGPｺﾞｼｯｸM" pitchFamily="50" charset="-128"/>
              <a:ea typeface="HGPｺﾞｼｯｸM" pitchFamily="50" charset="-128"/>
            </a:rPr>
            <a:t>年１１月</a:t>
          </a:r>
          <a:r>
            <a:rPr kumimoji="1" lang="en-US" altLang="ja-JP" sz="1500" b="1" kern="1200" dirty="0">
              <a:solidFill>
                <a:schemeClr val="tx1">
                  <a:lumMod val="65000"/>
                  <a:lumOff val="35000"/>
                </a:schemeClr>
              </a:solidFill>
              <a:latin typeface="HGPｺﾞｼｯｸM" pitchFamily="50" charset="-128"/>
              <a:ea typeface="HGPｺﾞｼｯｸM" pitchFamily="50" charset="-128"/>
            </a:rPr>
            <a:t>30</a:t>
          </a:r>
          <a:r>
            <a:rPr kumimoji="1" lang="ja-JP" altLang="en-US" sz="1500" b="1" kern="1200" dirty="0">
              <a:solidFill>
                <a:schemeClr val="tx1">
                  <a:lumMod val="65000"/>
                  <a:lumOff val="35000"/>
                </a:schemeClr>
              </a:solidFill>
              <a:latin typeface="HGPｺﾞｼｯｸM" pitchFamily="50" charset="-128"/>
              <a:ea typeface="HGPｺﾞｼｯｸM" pitchFamily="50" charset="-128"/>
            </a:rPr>
            <a:t>日現在）</a:t>
          </a:r>
          <a:r>
            <a:rPr kumimoji="1" lang="ja-JP" altLang="en-US" sz="1600" b="1" kern="1200" dirty="0">
              <a:solidFill>
                <a:schemeClr val="tx1">
                  <a:lumMod val="65000"/>
                  <a:lumOff val="35000"/>
                </a:schemeClr>
              </a:solidFill>
              <a:latin typeface="HGPｺﾞｼｯｸM" pitchFamily="50" charset="-128"/>
              <a:ea typeface="HGPｺﾞｼｯｸM" pitchFamily="50" charset="-128"/>
            </a:rPr>
            <a:t>　</a:t>
          </a:r>
        </a:p>
        <a:p>
          <a:pPr marL="114300" lvl="1" indent="-114300" algn="l" defTabSz="666750">
            <a:lnSpc>
              <a:spcPct val="90000"/>
            </a:lnSpc>
            <a:spcBef>
              <a:spcPct val="0"/>
            </a:spcBef>
            <a:spcAft>
              <a:spcPct val="15000"/>
            </a:spcAft>
            <a:buChar char="•"/>
          </a:pPr>
          <a:r>
            <a:rPr kumimoji="1" lang="ja-JP" altLang="en-US" sz="1500" b="1" kern="1200" dirty="0">
              <a:solidFill>
                <a:schemeClr val="tx1">
                  <a:lumMod val="65000"/>
                  <a:lumOff val="35000"/>
                </a:schemeClr>
              </a:solidFill>
              <a:latin typeface="HGPｺﾞｼｯｸM" pitchFamily="50" charset="-128"/>
              <a:ea typeface="HGPｺﾞｼｯｸM" pitchFamily="50" charset="-128"/>
            </a:rPr>
            <a:t>設　　　立　　　　　　昭和６０年４月１日</a:t>
          </a:r>
        </a:p>
        <a:p>
          <a:pPr marL="114300" lvl="1" indent="-114300" algn="l" defTabSz="666750">
            <a:lnSpc>
              <a:spcPct val="90000"/>
            </a:lnSpc>
            <a:spcBef>
              <a:spcPct val="0"/>
            </a:spcBef>
            <a:spcAft>
              <a:spcPct val="15000"/>
            </a:spcAft>
            <a:buChar char="•"/>
          </a:pPr>
          <a:r>
            <a:rPr kumimoji="1" lang="ja-JP" altLang="en-US" sz="1500" b="1" kern="1200" dirty="0">
              <a:solidFill>
                <a:schemeClr val="tx1">
                  <a:lumMod val="65000"/>
                  <a:lumOff val="35000"/>
                </a:schemeClr>
              </a:solidFill>
              <a:latin typeface="HGPｺﾞｼｯｸM" pitchFamily="50" charset="-128"/>
              <a:ea typeface="HGPｺﾞｼｯｸM" pitchFamily="50" charset="-128"/>
            </a:rPr>
            <a:t>定　　　員　　　　　　８０名</a:t>
          </a:r>
        </a:p>
        <a:p>
          <a:pPr marL="114300" lvl="1" indent="-114300" algn="l" defTabSz="666750">
            <a:lnSpc>
              <a:spcPct val="90000"/>
            </a:lnSpc>
            <a:spcBef>
              <a:spcPct val="0"/>
            </a:spcBef>
            <a:spcAft>
              <a:spcPct val="15000"/>
            </a:spcAft>
            <a:buChar char="•"/>
          </a:pPr>
          <a:r>
            <a:rPr kumimoji="1" lang="ja-JP" altLang="en-US" sz="1500" b="1" kern="1200" dirty="0">
              <a:solidFill>
                <a:schemeClr val="tx1">
                  <a:lumMod val="65000"/>
                  <a:lumOff val="35000"/>
                </a:schemeClr>
              </a:solidFill>
              <a:latin typeface="HGPｺﾞｼｯｸM" pitchFamily="50" charset="-128"/>
              <a:ea typeface="HGPｺﾞｼｯｸM" pitchFamily="50" charset="-128"/>
            </a:rPr>
            <a:t>平均年齢　　　　　　５９．５歳　  最年長８２歳　最年少２９歳</a:t>
          </a:r>
        </a:p>
        <a:p>
          <a:pPr marL="114300" lvl="1" indent="-114300" algn="l" defTabSz="666750">
            <a:lnSpc>
              <a:spcPct val="90000"/>
            </a:lnSpc>
            <a:spcBef>
              <a:spcPct val="0"/>
            </a:spcBef>
            <a:spcAft>
              <a:spcPct val="15000"/>
            </a:spcAft>
            <a:buChar char="•"/>
          </a:pPr>
          <a:endParaRPr kumimoji="1" lang="ja-JP" altLang="en-US" sz="1500" b="1" kern="1200" dirty="0">
            <a:solidFill>
              <a:schemeClr val="tx1">
                <a:lumMod val="65000"/>
                <a:lumOff val="35000"/>
              </a:schemeClr>
            </a:solidFill>
            <a:latin typeface="HGPｺﾞｼｯｸM" pitchFamily="50" charset="-128"/>
            <a:ea typeface="HGPｺﾞｼｯｸM" pitchFamily="50" charset="-128"/>
          </a:endParaRPr>
        </a:p>
        <a:p>
          <a:pPr marL="114300" lvl="1" indent="-114300" algn="l" defTabSz="666750">
            <a:lnSpc>
              <a:spcPct val="90000"/>
            </a:lnSpc>
            <a:spcBef>
              <a:spcPct val="0"/>
            </a:spcBef>
            <a:spcAft>
              <a:spcPct val="15000"/>
            </a:spcAft>
            <a:buChar char="•"/>
          </a:pPr>
          <a:endParaRPr kumimoji="1" lang="ja-JP" altLang="en-US" sz="1500" b="1" kern="1200" dirty="0">
            <a:solidFill>
              <a:schemeClr val="tx1">
                <a:lumMod val="65000"/>
                <a:lumOff val="35000"/>
              </a:schemeClr>
            </a:solidFill>
            <a:latin typeface="HGPｺﾞｼｯｸM" pitchFamily="50" charset="-128"/>
            <a:ea typeface="HGPｺﾞｼｯｸM" pitchFamily="50" charset="-128"/>
          </a:endParaRPr>
        </a:p>
      </dsp:txBody>
      <dsp:txXfrm>
        <a:off x="1885614" y="2412673"/>
        <a:ext cx="6163045" cy="2363096"/>
      </dsp:txXfrm>
    </dsp:sp>
    <dsp:sp modelId="{DC895558-4AF6-474F-981B-DB07385862F2}">
      <dsp:nvSpPr>
        <dsp:cNvPr id="0" name=""/>
        <dsp:cNvSpPr/>
      </dsp:nvSpPr>
      <dsp:spPr>
        <a:xfrm flipH="1" flipV="1">
          <a:off x="924885" y="3372632"/>
          <a:ext cx="151910" cy="66586"/>
        </a:xfrm>
        <a:prstGeom prst="roundRect">
          <a:avLst>
            <a:gd name="adj" fmla="val 1000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92A92E-B9B5-425D-9098-3A4CBE2A9149}">
      <dsp:nvSpPr>
        <dsp:cNvPr id="0" name=""/>
        <dsp:cNvSpPr/>
      </dsp:nvSpPr>
      <dsp:spPr>
        <a:xfrm>
          <a:off x="677784" y="0"/>
          <a:ext cx="9204616" cy="2493719"/>
        </a:xfrm>
        <a:prstGeom prst="rightArrow">
          <a:avLst/>
        </a:prstGeom>
        <a:solidFill>
          <a:schemeClr val="accent1">
            <a:tint val="40000"/>
            <a:hueOff val="0"/>
            <a:satOff val="0"/>
            <a:lumOff val="0"/>
            <a:alphaOff val="0"/>
          </a:schemeClr>
        </a:solidFill>
        <a:ln>
          <a:solidFill>
            <a:schemeClr val="tx1"/>
          </a:solidFill>
        </a:ln>
        <a:effectLst/>
      </dsp:spPr>
      <dsp:style>
        <a:lnRef idx="0">
          <a:scrgbClr r="0" g="0" b="0"/>
        </a:lnRef>
        <a:fillRef idx="1">
          <a:scrgbClr r="0" g="0" b="0"/>
        </a:fillRef>
        <a:effectRef idx="0">
          <a:scrgbClr r="0" g="0" b="0"/>
        </a:effectRef>
        <a:fontRef idx="minor"/>
      </dsp:style>
    </dsp:sp>
    <dsp:sp modelId="{BAF90697-5886-40B8-9DE5-A4CC2E441162}">
      <dsp:nvSpPr>
        <dsp:cNvPr id="0" name=""/>
        <dsp:cNvSpPr/>
      </dsp:nvSpPr>
      <dsp:spPr>
        <a:xfrm>
          <a:off x="1" y="504534"/>
          <a:ext cx="2404790" cy="139032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kumimoji="1" lang="en-US" altLang="ja-JP" sz="2000" kern="1200" dirty="0"/>
        </a:p>
        <a:p>
          <a:pPr marL="0" lvl="0" indent="0" algn="ctr" defTabSz="889000">
            <a:lnSpc>
              <a:spcPct val="90000"/>
            </a:lnSpc>
            <a:spcBef>
              <a:spcPct val="0"/>
            </a:spcBef>
            <a:spcAft>
              <a:spcPct val="35000"/>
            </a:spcAft>
            <a:buNone/>
          </a:pPr>
          <a:r>
            <a:rPr kumimoji="1" lang="ja-JP" altLang="en-US" sz="2000" kern="1200" dirty="0"/>
            <a:t>候補者を選定</a:t>
          </a:r>
        </a:p>
      </dsp:txBody>
      <dsp:txXfrm>
        <a:off x="67871" y="572404"/>
        <a:ext cx="2269050" cy="1254588"/>
      </dsp:txXfrm>
    </dsp:sp>
    <dsp:sp modelId="{30C67AF6-7E31-4BA9-AC1B-01A705B02AB7}">
      <dsp:nvSpPr>
        <dsp:cNvPr id="0" name=""/>
        <dsp:cNvSpPr/>
      </dsp:nvSpPr>
      <dsp:spPr>
        <a:xfrm>
          <a:off x="2809290" y="517760"/>
          <a:ext cx="2404790" cy="139032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kumimoji="1" lang="en-US" altLang="ja-JP" sz="2000" u="none" kern="1200" dirty="0"/>
        </a:p>
        <a:p>
          <a:pPr marL="0" lvl="0" indent="0" algn="ctr" defTabSz="889000">
            <a:lnSpc>
              <a:spcPct val="90000"/>
            </a:lnSpc>
            <a:spcBef>
              <a:spcPct val="0"/>
            </a:spcBef>
            <a:spcAft>
              <a:spcPct val="35000"/>
            </a:spcAft>
            <a:buNone/>
          </a:pPr>
          <a:r>
            <a:rPr kumimoji="1" lang="ja-JP" altLang="en-US" sz="2000" u="none" kern="1200" dirty="0"/>
            <a:t>対象者に認定</a:t>
          </a:r>
        </a:p>
      </dsp:txBody>
      <dsp:txXfrm>
        <a:off x="2877160" y="585630"/>
        <a:ext cx="2269050" cy="1254588"/>
      </dsp:txXfrm>
    </dsp:sp>
    <dsp:sp modelId="{06D99BB9-9F3E-41B3-A2C2-5CEC7C1E034C}">
      <dsp:nvSpPr>
        <dsp:cNvPr id="0" name=""/>
        <dsp:cNvSpPr/>
      </dsp:nvSpPr>
      <dsp:spPr>
        <a:xfrm>
          <a:off x="5646410" y="526608"/>
          <a:ext cx="2404790" cy="139032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kumimoji="1" lang="en-US" altLang="ja-JP" sz="2000" u="none" kern="1200" dirty="0"/>
        </a:p>
        <a:p>
          <a:pPr marL="0" lvl="0" indent="0" algn="ctr" defTabSz="889000">
            <a:lnSpc>
              <a:spcPct val="90000"/>
            </a:lnSpc>
            <a:spcBef>
              <a:spcPct val="0"/>
            </a:spcBef>
            <a:spcAft>
              <a:spcPct val="35000"/>
            </a:spcAft>
            <a:buNone/>
          </a:pPr>
          <a:r>
            <a:rPr kumimoji="1" lang="ja-JP" altLang="en-US" sz="2000" u="none" kern="1200" dirty="0"/>
            <a:t>帰住先を選定</a:t>
          </a:r>
          <a:endParaRPr kumimoji="1" lang="en-US" altLang="ja-JP" sz="2000" u="none" kern="1200" dirty="0"/>
        </a:p>
      </dsp:txBody>
      <dsp:txXfrm>
        <a:off x="5714280" y="594478"/>
        <a:ext cx="2269050" cy="1254588"/>
      </dsp:txXfrm>
    </dsp:sp>
    <dsp:sp modelId="{69604EB2-E5A6-43F7-A9EB-3241BDDE2931}">
      <dsp:nvSpPr>
        <dsp:cNvPr id="0" name=""/>
        <dsp:cNvSpPr/>
      </dsp:nvSpPr>
      <dsp:spPr>
        <a:xfrm>
          <a:off x="8420468" y="551695"/>
          <a:ext cx="2404790" cy="139032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kumimoji="1" lang="en-US" altLang="ja-JP" sz="1800" kern="1200" dirty="0"/>
        </a:p>
        <a:p>
          <a:pPr marL="0" lvl="0" indent="0" algn="ctr" defTabSz="800100">
            <a:lnSpc>
              <a:spcPct val="90000"/>
            </a:lnSpc>
            <a:spcBef>
              <a:spcPct val="0"/>
            </a:spcBef>
            <a:spcAft>
              <a:spcPct val="35000"/>
            </a:spcAft>
            <a:buNone/>
          </a:pPr>
          <a:r>
            <a:rPr kumimoji="1" lang="ja-JP" altLang="en-US" sz="1800" kern="1200" dirty="0"/>
            <a:t>釈放後の支援</a:t>
          </a:r>
          <a:endParaRPr kumimoji="1" lang="en-US" altLang="ja-JP" sz="1800" kern="1200" dirty="0"/>
        </a:p>
      </dsp:txBody>
      <dsp:txXfrm>
        <a:off x="8488338" y="619565"/>
        <a:ext cx="2269050" cy="12545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92A92E-B9B5-425D-9098-3A4CBE2A9149}">
      <dsp:nvSpPr>
        <dsp:cNvPr id="0" name=""/>
        <dsp:cNvSpPr/>
      </dsp:nvSpPr>
      <dsp:spPr>
        <a:xfrm>
          <a:off x="843283" y="0"/>
          <a:ext cx="9204616" cy="2493719"/>
        </a:xfrm>
        <a:prstGeom prst="rightArrow">
          <a:avLst/>
        </a:prstGeom>
        <a:solidFill>
          <a:schemeClr val="accent1">
            <a:tint val="40000"/>
            <a:hueOff val="0"/>
            <a:satOff val="0"/>
            <a:lumOff val="0"/>
            <a:alphaOff val="0"/>
          </a:schemeClr>
        </a:solidFill>
        <a:ln>
          <a:solidFill>
            <a:schemeClr val="tx1"/>
          </a:solidFill>
        </a:ln>
        <a:effectLst/>
      </dsp:spPr>
      <dsp:style>
        <a:lnRef idx="0">
          <a:scrgbClr r="0" g="0" b="0"/>
        </a:lnRef>
        <a:fillRef idx="1">
          <a:scrgbClr r="0" g="0" b="0"/>
        </a:fillRef>
        <a:effectRef idx="0">
          <a:scrgbClr r="0" g="0" b="0"/>
        </a:effectRef>
        <a:fontRef idx="minor"/>
      </dsp:style>
    </dsp:sp>
    <dsp:sp modelId="{BAF90697-5886-40B8-9DE5-A4CC2E441162}">
      <dsp:nvSpPr>
        <dsp:cNvPr id="0" name=""/>
        <dsp:cNvSpPr/>
      </dsp:nvSpPr>
      <dsp:spPr>
        <a:xfrm>
          <a:off x="1" y="504534"/>
          <a:ext cx="2404790" cy="139032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kumimoji="1" lang="en-US" altLang="ja-JP" sz="2000" kern="1200" dirty="0"/>
        </a:p>
        <a:p>
          <a:pPr marL="0" lvl="0" indent="0" algn="ctr" defTabSz="889000">
            <a:lnSpc>
              <a:spcPct val="90000"/>
            </a:lnSpc>
            <a:spcBef>
              <a:spcPct val="0"/>
            </a:spcBef>
            <a:spcAft>
              <a:spcPct val="35000"/>
            </a:spcAft>
            <a:buNone/>
          </a:pPr>
          <a:r>
            <a:rPr kumimoji="1" lang="ja-JP" altLang="en-US" sz="2000" kern="1200" dirty="0"/>
            <a:t>候補者を選定</a:t>
          </a:r>
        </a:p>
      </dsp:txBody>
      <dsp:txXfrm>
        <a:off x="67871" y="572404"/>
        <a:ext cx="2269050" cy="1254588"/>
      </dsp:txXfrm>
    </dsp:sp>
    <dsp:sp modelId="{30C67AF6-7E31-4BA9-AC1B-01A705B02AB7}">
      <dsp:nvSpPr>
        <dsp:cNvPr id="0" name=""/>
        <dsp:cNvSpPr/>
      </dsp:nvSpPr>
      <dsp:spPr>
        <a:xfrm>
          <a:off x="2809290" y="517760"/>
          <a:ext cx="2404790" cy="139032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kumimoji="1" lang="en-US" altLang="ja-JP" sz="2000" u="none" kern="1200" dirty="0"/>
        </a:p>
        <a:p>
          <a:pPr marL="0" lvl="0" indent="0" algn="ctr" defTabSz="889000">
            <a:lnSpc>
              <a:spcPct val="90000"/>
            </a:lnSpc>
            <a:spcBef>
              <a:spcPct val="0"/>
            </a:spcBef>
            <a:spcAft>
              <a:spcPct val="35000"/>
            </a:spcAft>
            <a:buNone/>
          </a:pPr>
          <a:r>
            <a:rPr kumimoji="1" lang="ja-JP" altLang="en-US" sz="2000" u="none" kern="1200" dirty="0"/>
            <a:t>対象者に認定</a:t>
          </a:r>
        </a:p>
      </dsp:txBody>
      <dsp:txXfrm>
        <a:off x="2877160" y="585630"/>
        <a:ext cx="2269050" cy="1254588"/>
      </dsp:txXfrm>
    </dsp:sp>
    <dsp:sp modelId="{06D99BB9-9F3E-41B3-A2C2-5CEC7C1E034C}">
      <dsp:nvSpPr>
        <dsp:cNvPr id="0" name=""/>
        <dsp:cNvSpPr/>
      </dsp:nvSpPr>
      <dsp:spPr>
        <a:xfrm>
          <a:off x="5646410" y="526608"/>
          <a:ext cx="2404790" cy="139032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kumimoji="1" lang="en-US" altLang="ja-JP" sz="2000" u="none" kern="1200" dirty="0"/>
        </a:p>
        <a:p>
          <a:pPr marL="0" lvl="0" indent="0" algn="ctr" defTabSz="889000">
            <a:lnSpc>
              <a:spcPct val="90000"/>
            </a:lnSpc>
            <a:spcBef>
              <a:spcPct val="0"/>
            </a:spcBef>
            <a:spcAft>
              <a:spcPct val="35000"/>
            </a:spcAft>
            <a:buNone/>
          </a:pPr>
          <a:r>
            <a:rPr kumimoji="1" lang="ja-JP" altLang="en-US" sz="2000" u="none" kern="1200" dirty="0"/>
            <a:t>帰住先を選定</a:t>
          </a:r>
          <a:endParaRPr kumimoji="1" lang="en-US" altLang="ja-JP" sz="2000" u="none" kern="1200" dirty="0"/>
        </a:p>
      </dsp:txBody>
      <dsp:txXfrm>
        <a:off x="5714280" y="594478"/>
        <a:ext cx="2269050" cy="1254588"/>
      </dsp:txXfrm>
    </dsp:sp>
    <dsp:sp modelId="{69604EB2-E5A6-43F7-A9EB-3241BDDE2931}">
      <dsp:nvSpPr>
        <dsp:cNvPr id="0" name=""/>
        <dsp:cNvSpPr/>
      </dsp:nvSpPr>
      <dsp:spPr>
        <a:xfrm>
          <a:off x="8420468" y="551695"/>
          <a:ext cx="2404790" cy="139032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kumimoji="1" lang="en-US" altLang="ja-JP" sz="1800" kern="1200" dirty="0"/>
        </a:p>
        <a:p>
          <a:pPr marL="0" lvl="0" indent="0" algn="ctr" defTabSz="800100">
            <a:lnSpc>
              <a:spcPct val="90000"/>
            </a:lnSpc>
            <a:spcBef>
              <a:spcPct val="0"/>
            </a:spcBef>
            <a:spcAft>
              <a:spcPct val="35000"/>
            </a:spcAft>
            <a:buNone/>
          </a:pPr>
          <a:r>
            <a:rPr kumimoji="1" lang="ja-JP" altLang="en-US" sz="1800" kern="1200" dirty="0"/>
            <a:t>釈放後の支援</a:t>
          </a:r>
          <a:endParaRPr kumimoji="1" lang="en-US" altLang="ja-JP" sz="1800" kern="1200" dirty="0"/>
        </a:p>
      </dsp:txBody>
      <dsp:txXfrm>
        <a:off x="8488338" y="619565"/>
        <a:ext cx="2269050" cy="12545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92A92E-B9B5-425D-9098-3A4CBE2A9149}">
      <dsp:nvSpPr>
        <dsp:cNvPr id="0" name=""/>
        <dsp:cNvSpPr/>
      </dsp:nvSpPr>
      <dsp:spPr>
        <a:xfrm>
          <a:off x="677830" y="120878"/>
          <a:ext cx="9207101" cy="2151255"/>
        </a:xfrm>
        <a:prstGeom prst="rightArrow">
          <a:avLst/>
        </a:prstGeom>
        <a:solidFill>
          <a:schemeClr val="accent1">
            <a:tint val="40000"/>
            <a:hueOff val="0"/>
            <a:satOff val="0"/>
            <a:lumOff val="0"/>
            <a:alphaOff val="0"/>
          </a:schemeClr>
        </a:solidFill>
        <a:ln>
          <a:solidFill>
            <a:srgbClr val="C00000"/>
          </a:solidFill>
        </a:ln>
        <a:effectLst/>
      </dsp:spPr>
      <dsp:style>
        <a:lnRef idx="0">
          <a:scrgbClr r="0" g="0" b="0"/>
        </a:lnRef>
        <a:fillRef idx="1">
          <a:scrgbClr r="0" g="0" b="0"/>
        </a:fillRef>
        <a:effectRef idx="0">
          <a:scrgbClr r="0" g="0" b="0"/>
        </a:effectRef>
        <a:fontRef idx="minor"/>
      </dsp:style>
    </dsp:sp>
    <dsp:sp modelId="{BAF90697-5886-40B8-9DE5-A4CC2E441162}">
      <dsp:nvSpPr>
        <dsp:cNvPr id="0" name=""/>
        <dsp:cNvSpPr/>
      </dsp:nvSpPr>
      <dsp:spPr>
        <a:xfrm>
          <a:off x="0" y="554139"/>
          <a:ext cx="2483232" cy="143685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endParaRPr kumimoji="1" lang="en-US" altLang="ja-JP" sz="1600" kern="1200" dirty="0"/>
        </a:p>
        <a:p>
          <a:pPr marL="0" lvl="0" indent="0" algn="ctr" defTabSz="711200">
            <a:lnSpc>
              <a:spcPts val="1800"/>
            </a:lnSpc>
            <a:spcBef>
              <a:spcPct val="0"/>
            </a:spcBef>
            <a:spcAft>
              <a:spcPct val="35000"/>
            </a:spcAft>
            <a:buNone/>
          </a:pPr>
          <a:r>
            <a:rPr kumimoji="1" lang="ja-JP" altLang="en-US" sz="1800" kern="1200" dirty="0"/>
            <a:t>候補者を選定・</a:t>
          </a:r>
          <a:endParaRPr kumimoji="1" lang="en-US" altLang="ja-JP" sz="1800" kern="1200" dirty="0"/>
        </a:p>
        <a:p>
          <a:pPr marL="0" lvl="0" indent="0" algn="ctr" defTabSz="711200">
            <a:lnSpc>
              <a:spcPts val="1800"/>
            </a:lnSpc>
            <a:spcBef>
              <a:spcPct val="0"/>
            </a:spcBef>
            <a:spcAft>
              <a:spcPct val="35000"/>
            </a:spcAft>
            <a:buNone/>
          </a:pPr>
          <a:r>
            <a:rPr kumimoji="1" lang="ja-JP" altLang="en-US" sz="1800" kern="1200" dirty="0"/>
            <a:t>対象者に認定</a:t>
          </a:r>
          <a:endParaRPr kumimoji="1" lang="en-US" altLang="ja-JP" sz="1800" kern="1200" dirty="0"/>
        </a:p>
      </dsp:txBody>
      <dsp:txXfrm>
        <a:off x="70141" y="624280"/>
        <a:ext cx="2342950" cy="1296568"/>
      </dsp:txXfrm>
    </dsp:sp>
    <dsp:sp modelId="{69604EB2-E5A6-43F7-A9EB-3241BDDE2931}">
      <dsp:nvSpPr>
        <dsp:cNvPr id="0" name=""/>
        <dsp:cNvSpPr/>
      </dsp:nvSpPr>
      <dsp:spPr>
        <a:xfrm>
          <a:off x="8471154" y="512454"/>
          <a:ext cx="2357800" cy="133801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endParaRPr kumimoji="1" lang="en-US" altLang="ja-JP" sz="1600" kern="1200" dirty="0"/>
        </a:p>
        <a:p>
          <a:pPr marL="0" lvl="0" indent="0" algn="ctr" defTabSz="711200">
            <a:lnSpc>
              <a:spcPct val="90000"/>
            </a:lnSpc>
            <a:spcBef>
              <a:spcPct val="0"/>
            </a:spcBef>
            <a:spcAft>
              <a:spcPct val="35000"/>
            </a:spcAft>
            <a:buNone/>
          </a:pPr>
          <a:endParaRPr kumimoji="1" lang="en-US" altLang="ja-JP" sz="2000" kern="1200" dirty="0"/>
        </a:p>
        <a:p>
          <a:pPr marL="0" lvl="0" indent="0" algn="ctr" defTabSz="711200">
            <a:lnSpc>
              <a:spcPct val="90000"/>
            </a:lnSpc>
            <a:spcBef>
              <a:spcPct val="0"/>
            </a:spcBef>
            <a:spcAft>
              <a:spcPct val="35000"/>
            </a:spcAft>
            <a:buNone/>
          </a:pPr>
          <a:r>
            <a:rPr kumimoji="1" lang="ja-JP" altLang="en-US" sz="2000" kern="1200" dirty="0"/>
            <a:t>釈放後の支援</a:t>
          </a:r>
          <a:endParaRPr kumimoji="1" lang="en-US" altLang="ja-JP" sz="2000" kern="1200" dirty="0"/>
        </a:p>
        <a:p>
          <a:pPr marL="0" lvl="0" indent="0" algn="ctr" defTabSz="711200">
            <a:lnSpc>
              <a:spcPct val="90000"/>
            </a:lnSpc>
            <a:spcBef>
              <a:spcPct val="0"/>
            </a:spcBef>
            <a:spcAft>
              <a:spcPct val="35000"/>
            </a:spcAft>
            <a:buNone/>
          </a:pPr>
          <a:endParaRPr kumimoji="1" lang="ja-JP" altLang="en-US" sz="1600" kern="1200" dirty="0"/>
        </a:p>
      </dsp:txBody>
      <dsp:txXfrm>
        <a:off x="8536471" y="577771"/>
        <a:ext cx="2227166" cy="120738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6ADEEB-6FA8-4597-94AF-189CBF2E341E}">
      <dsp:nvSpPr>
        <dsp:cNvPr id="0" name=""/>
        <dsp:cNvSpPr/>
      </dsp:nvSpPr>
      <dsp:spPr>
        <a:xfrm>
          <a:off x="0" y="93986"/>
          <a:ext cx="6028694" cy="146665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一時は症状治まるも</a:t>
          </a:r>
          <a:endParaRPr kumimoji="1" lang="en-US" altLang="ja-JP" sz="2400" kern="1200" dirty="0"/>
        </a:p>
        <a:p>
          <a:pPr marL="0" lvl="0" indent="0" algn="ctr" defTabSz="1066800">
            <a:lnSpc>
              <a:spcPct val="90000"/>
            </a:lnSpc>
            <a:spcBef>
              <a:spcPct val="0"/>
            </a:spcBef>
            <a:spcAft>
              <a:spcPct val="35000"/>
            </a:spcAft>
            <a:buNone/>
          </a:pPr>
          <a:r>
            <a:rPr kumimoji="1" lang="ja-JP" altLang="en-US" sz="2400" kern="1200" dirty="0"/>
            <a:t>すぐに症状がぶり返し、頓服のみ増える</a:t>
          </a:r>
          <a:endParaRPr kumimoji="1" lang="en-US" altLang="ja-JP" sz="2400" kern="1200" dirty="0"/>
        </a:p>
      </dsp:txBody>
      <dsp:txXfrm>
        <a:off x="42957" y="136943"/>
        <a:ext cx="5942780" cy="1380743"/>
      </dsp:txXfrm>
    </dsp:sp>
    <dsp:sp modelId="{3DE54789-1064-426F-B0ED-FA2ABCD81A49}">
      <dsp:nvSpPr>
        <dsp:cNvPr id="0" name=""/>
        <dsp:cNvSpPr/>
      </dsp:nvSpPr>
      <dsp:spPr>
        <a:xfrm rot="5400000">
          <a:off x="2586014" y="1406190"/>
          <a:ext cx="806494" cy="1075261"/>
        </a:xfrm>
        <a:prstGeom prst="rightArrow">
          <a:avLst>
            <a:gd name="adj1" fmla="val 60000"/>
            <a:gd name="adj2" fmla="val 50000"/>
          </a:avLst>
        </a:prstGeom>
        <a:solidFill>
          <a:schemeClr val="accent1">
            <a:tint val="60000"/>
            <a:hueOff val="0"/>
            <a:satOff val="0"/>
            <a:lumOff val="0"/>
            <a:alphaOff val="0"/>
          </a:schemeClr>
        </a:solidFill>
        <a:ln>
          <a:solidFill>
            <a:schemeClr val="tx1">
              <a:lumMod val="85000"/>
              <a:lumOff val="1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778000">
            <a:lnSpc>
              <a:spcPct val="90000"/>
            </a:lnSpc>
            <a:spcBef>
              <a:spcPct val="0"/>
            </a:spcBef>
            <a:spcAft>
              <a:spcPct val="35000"/>
            </a:spcAft>
            <a:buNone/>
          </a:pPr>
          <a:endParaRPr kumimoji="1" lang="ja-JP" altLang="en-US" sz="4000" kern="1200"/>
        </a:p>
      </dsp:txBody>
      <dsp:txXfrm rot="-5400000">
        <a:off x="2666683" y="1540573"/>
        <a:ext cx="645157" cy="564546"/>
      </dsp:txXfrm>
    </dsp:sp>
    <dsp:sp modelId="{2EBD43FE-5536-468C-B54C-BEE7214C2391}">
      <dsp:nvSpPr>
        <dsp:cNvPr id="0" name=""/>
        <dsp:cNvSpPr/>
      </dsp:nvSpPr>
      <dsp:spPr>
        <a:xfrm>
          <a:off x="0" y="2292526"/>
          <a:ext cx="6028694" cy="122197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施設生活のストレスが原因。仕事に就き</a:t>
          </a:r>
          <a:endParaRPr kumimoji="1" lang="en-US" altLang="ja-JP" sz="2400" kern="1200" dirty="0"/>
        </a:p>
        <a:p>
          <a:pPr marL="0" lvl="0" indent="0" algn="ctr" defTabSz="1066800">
            <a:lnSpc>
              <a:spcPct val="90000"/>
            </a:lnSpc>
            <a:spcBef>
              <a:spcPct val="0"/>
            </a:spcBef>
            <a:spcAft>
              <a:spcPct val="35000"/>
            </a:spcAft>
            <a:buNone/>
          </a:pPr>
          <a:r>
            <a:rPr kumimoji="1" lang="ja-JP" altLang="en-US" sz="2400" kern="1200" dirty="0"/>
            <a:t>施設を出れば治る、と考え就労活動を優先</a:t>
          </a:r>
          <a:endParaRPr kumimoji="1" lang="en-US" altLang="ja-JP" sz="2400" kern="1200" dirty="0"/>
        </a:p>
      </dsp:txBody>
      <dsp:txXfrm>
        <a:off x="35790" y="2328316"/>
        <a:ext cx="5957114" cy="115039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3B7E15-41F8-458E-9195-D0073EFC1C4F}">
      <dsp:nvSpPr>
        <dsp:cNvPr id="0" name=""/>
        <dsp:cNvSpPr/>
      </dsp:nvSpPr>
      <dsp:spPr>
        <a:xfrm>
          <a:off x="2920901" y="249"/>
          <a:ext cx="2647570" cy="111008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kumimoji="1" lang="ja-JP" altLang="en-US" sz="2100" kern="1200" dirty="0"/>
            <a:t>就労</a:t>
          </a:r>
        </a:p>
      </dsp:txBody>
      <dsp:txXfrm>
        <a:off x="2975091" y="54439"/>
        <a:ext cx="2539190" cy="1001705"/>
      </dsp:txXfrm>
    </dsp:sp>
    <dsp:sp modelId="{2F006DA9-9656-4338-859D-3BB934ACEE32}">
      <dsp:nvSpPr>
        <dsp:cNvPr id="0" name=""/>
        <dsp:cNvSpPr/>
      </dsp:nvSpPr>
      <dsp:spPr>
        <a:xfrm>
          <a:off x="2082452" y="883584"/>
          <a:ext cx="3667885" cy="3667885"/>
        </a:xfrm>
        <a:custGeom>
          <a:avLst/>
          <a:gdLst/>
          <a:ahLst/>
          <a:cxnLst/>
          <a:rect l="0" t="0" r="0" b="0"/>
          <a:pathLst>
            <a:path>
              <a:moveTo>
                <a:pt x="2890829" y="335164"/>
              </a:moveTo>
              <a:arcTo wR="1833942" hR="1833942" stAng="18311411" swAng="1177178"/>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A68FB39-DB6E-4AB6-A02F-FD1DBE8E298D}">
      <dsp:nvSpPr>
        <dsp:cNvPr id="0" name=""/>
        <dsp:cNvSpPr/>
      </dsp:nvSpPr>
      <dsp:spPr>
        <a:xfrm>
          <a:off x="4754844" y="1834192"/>
          <a:ext cx="2647570" cy="111008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kumimoji="1" lang="ja-JP" altLang="en-US" sz="2100" kern="1200" dirty="0"/>
            <a:t>職場で社会性を</a:t>
          </a:r>
          <a:endParaRPr kumimoji="1" lang="en-US" altLang="ja-JP" sz="2100" kern="1200" dirty="0"/>
        </a:p>
        <a:p>
          <a:pPr marL="0" lvl="0" indent="0" algn="ctr" defTabSz="933450">
            <a:lnSpc>
              <a:spcPct val="90000"/>
            </a:lnSpc>
            <a:spcBef>
              <a:spcPct val="0"/>
            </a:spcBef>
            <a:spcAft>
              <a:spcPct val="35000"/>
            </a:spcAft>
            <a:buNone/>
          </a:pPr>
          <a:r>
            <a:rPr kumimoji="1" lang="ja-JP" altLang="en-US" sz="2100" kern="1200" dirty="0"/>
            <a:t>身に着ける</a:t>
          </a:r>
        </a:p>
      </dsp:txBody>
      <dsp:txXfrm>
        <a:off x="4809034" y="1888382"/>
        <a:ext cx="2539190" cy="1001705"/>
      </dsp:txXfrm>
    </dsp:sp>
    <dsp:sp modelId="{7BEE40E1-5BFC-4B4C-95F0-0EAE87A5F59D}">
      <dsp:nvSpPr>
        <dsp:cNvPr id="0" name=""/>
        <dsp:cNvSpPr/>
      </dsp:nvSpPr>
      <dsp:spPr>
        <a:xfrm>
          <a:off x="2082452" y="227000"/>
          <a:ext cx="3667885" cy="3667885"/>
        </a:xfrm>
        <a:custGeom>
          <a:avLst/>
          <a:gdLst/>
          <a:ahLst/>
          <a:cxnLst/>
          <a:rect l="0" t="0" r="0" b="0"/>
          <a:pathLst>
            <a:path>
              <a:moveTo>
                <a:pt x="3332720" y="2890829"/>
              </a:moveTo>
              <a:arcTo wR="1833942" hR="1833942" stAng="2111411" swAng="1177178"/>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487C81B-1FB1-4B46-BFF9-0ABC4D17D26F}">
      <dsp:nvSpPr>
        <dsp:cNvPr id="0" name=""/>
        <dsp:cNvSpPr/>
      </dsp:nvSpPr>
      <dsp:spPr>
        <a:xfrm>
          <a:off x="2920901" y="3668135"/>
          <a:ext cx="2647570" cy="111008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kumimoji="1" lang="ja-JP" altLang="en-US" sz="2100" kern="1200" dirty="0"/>
            <a:t>施設生活でも</a:t>
          </a:r>
          <a:endParaRPr kumimoji="1" lang="en-US" altLang="ja-JP" sz="2100" kern="1200" dirty="0"/>
        </a:p>
        <a:p>
          <a:pPr marL="0" lvl="0" indent="0" algn="ctr" defTabSz="933450">
            <a:lnSpc>
              <a:spcPct val="90000"/>
            </a:lnSpc>
            <a:spcBef>
              <a:spcPct val="0"/>
            </a:spcBef>
            <a:spcAft>
              <a:spcPct val="35000"/>
            </a:spcAft>
            <a:buNone/>
          </a:pPr>
          <a:r>
            <a:rPr kumimoji="1" lang="ja-JP" altLang="en-US" sz="2100" kern="1200" dirty="0"/>
            <a:t>規範意識が芽生える</a:t>
          </a:r>
        </a:p>
      </dsp:txBody>
      <dsp:txXfrm>
        <a:off x="2975091" y="3722325"/>
        <a:ext cx="2539190" cy="1001705"/>
      </dsp:txXfrm>
    </dsp:sp>
    <dsp:sp modelId="{E28B7A21-3F53-4A14-ABC2-C99034BB4B23}">
      <dsp:nvSpPr>
        <dsp:cNvPr id="0" name=""/>
        <dsp:cNvSpPr/>
      </dsp:nvSpPr>
      <dsp:spPr>
        <a:xfrm>
          <a:off x="2739036" y="227000"/>
          <a:ext cx="3667885" cy="3667885"/>
        </a:xfrm>
        <a:custGeom>
          <a:avLst/>
          <a:gdLst/>
          <a:ahLst/>
          <a:cxnLst/>
          <a:rect l="0" t="0" r="0" b="0"/>
          <a:pathLst>
            <a:path>
              <a:moveTo>
                <a:pt x="777055" y="3332720"/>
              </a:moveTo>
              <a:arcTo wR="1833942" hR="1833942" stAng="7511411" swAng="1177178"/>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BAF579D-F692-4E85-B632-3F61D48BD788}">
      <dsp:nvSpPr>
        <dsp:cNvPr id="0" name=""/>
        <dsp:cNvSpPr/>
      </dsp:nvSpPr>
      <dsp:spPr>
        <a:xfrm>
          <a:off x="1086959" y="1834192"/>
          <a:ext cx="2647570" cy="111008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kumimoji="1" lang="ja-JP" altLang="en-US" sz="2100" kern="1200" dirty="0"/>
            <a:t>私生活の充実</a:t>
          </a:r>
        </a:p>
      </dsp:txBody>
      <dsp:txXfrm>
        <a:off x="1141149" y="1888382"/>
        <a:ext cx="2539190" cy="1001705"/>
      </dsp:txXfrm>
    </dsp:sp>
    <dsp:sp modelId="{62556430-792D-4F9A-9D26-383A62B1B9AE}">
      <dsp:nvSpPr>
        <dsp:cNvPr id="0" name=""/>
        <dsp:cNvSpPr/>
      </dsp:nvSpPr>
      <dsp:spPr>
        <a:xfrm>
          <a:off x="2739036" y="883584"/>
          <a:ext cx="3667885" cy="3667885"/>
        </a:xfrm>
        <a:custGeom>
          <a:avLst/>
          <a:gdLst/>
          <a:ahLst/>
          <a:cxnLst/>
          <a:rect l="0" t="0" r="0" b="0"/>
          <a:pathLst>
            <a:path>
              <a:moveTo>
                <a:pt x="335164" y="777055"/>
              </a:moveTo>
              <a:arcTo wR="1833942" hR="1833942" stAng="12911411" swAng="1177178"/>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3E0BEE-09E0-4219-900B-6E04A7BFA73B}">
      <dsp:nvSpPr>
        <dsp:cNvPr id="0" name=""/>
        <dsp:cNvSpPr/>
      </dsp:nvSpPr>
      <dsp:spPr>
        <a:xfrm>
          <a:off x="93558" y="0"/>
          <a:ext cx="5889147" cy="751783"/>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ja-JP" altLang="en-US" sz="4000" b="1" kern="1200" dirty="0">
              <a:latin typeface="BIZ UDP明朝 Medium" panose="02020500000000000000" pitchFamily="18" charset="-128"/>
              <a:ea typeface="BIZ UDP明朝 Medium" panose="02020500000000000000" pitchFamily="18" charset="-128"/>
            </a:rPr>
            <a:t>事前情報の不足</a:t>
          </a:r>
          <a:endParaRPr kumimoji="1" lang="ja-JP" altLang="en-US" sz="4000" kern="1200" dirty="0"/>
        </a:p>
      </dsp:txBody>
      <dsp:txXfrm>
        <a:off x="130257" y="36699"/>
        <a:ext cx="5815749" cy="678385"/>
      </dsp:txXfrm>
    </dsp:sp>
    <dsp:sp modelId="{7659251C-3284-4B9C-BB7C-FA35B7DEDAF8}">
      <dsp:nvSpPr>
        <dsp:cNvPr id="0" name=""/>
        <dsp:cNvSpPr/>
      </dsp:nvSpPr>
      <dsp:spPr>
        <a:xfrm>
          <a:off x="120001" y="870419"/>
          <a:ext cx="11084617" cy="1719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747" tIns="58420" rIns="327152" bIns="58420" numCol="1" spcCol="1270" anchor="t" anchorCtr="0">
          <a:noAutofit/>
        </a:bodyPr>
        <a:lstStyle/>
        <a:p>
          <a:pPr marL="285750" lvl="1" indent="-285750" algn="l" defTabSz="1600200">
            <a:lnSpc>
              <a:spcPct val="90000"/>
            </a:lnSpc>
            <a:spcBef>
              <a:spcPct val="0"/>
            </a:spcBef>
            <a:spcAft>
              <a:spcPct val="20000"/>
            </a:spcAft>
            <a:buChar char="•"/>
          </a:pPr>
          <a:r>
            <a:rPr kumimoji="1" lang="ja-JP" altLang="en-US" sz="3600" kern="1200" dirty="0"/>
            <a:t>刑務所職員からの情報提供に限られることが多い</a:t>
          </a:r>
        </a:p>
        <a:p>
          <a:pPr marL="285750" lvl="1" indent="-285750" algn="l" defTabSz="1600200">
            <a:lnSpc>
              <a:spcPct val="90000"/>
            </a:lnSpc>
            <a:spcBef>
              <a:spcPct val="0"/>
            </a:spcBef>
            <a:spcAft>
              <a:spcPct val="20000"/>
            </a:spcAft>
            <a:buChar char="•"/>
          </a:pPr>
          <a:r>
            <a:rPr kumimoji="1" lang="ja-JP" altLang="en-US" sz="3600" kern="1200" dirty="0"/>
            <a:t>入所後にあらたな課題が判明することがある</a:t>
          </a:r>
        </a:p>
      </dsp:txBody>
      <dsp:txXfrm>
        <a:off x="120001" y="870419"/>
        <a:ext cx="11084617" cy="1719557"/>
      </dsp:txXfrm>
    </dsp:sp>
    <dsp:sp modelId="{B055ED97-83CB-4254-A167-D9FCBB28E7B9}">
      <dsp:nvSpPr>
        <dsp:cNvPr id="0" name=""/>
        <dsp:cNvSpPr/>
      </dsp:nvSpPr>
      <dsp:spPr>
        <a:xfrm>
          <a:off x="41569" y="2326562"/>
          <a:ext cx="5868307" cy="751783"/>
        </a:xfrm>
        <a:prstGeom prst="roundRect">
          <a:avLst/>
        </a:prstGeom>
        <a:solidFill>
          <a:schemeClr val="accent5">
            <a:hueOff val="1644580"/>
            <a:satOff val="34343"/>
            <a:lumOff val="-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ja-JP" altLang="en-US" sz="4000" b="1" kern="1200" dirty="0">
              <a:latin typeface="BIZ UDP明朝 Medium" panose="02020500000000000000" pitchFamily="18" charset="-128"/>
              <a:ea typeface="BIZ UDP明朝 Medium" panose="02020500000000000000" pitchFamily="18" charset="-128"/>
            </a:rPr>
            <a:t>事前面接が困難</a:t>
          </a:r>
          <a:endParaRPr kumimoji="1" lang="ja-JP" altLang="en-US" sz="4000" kern="1200" dirty="0"/>
        </a:p>
      </dsp:txBody>
      <dsp:txXfrm>
        <a:off x="78268" y="2363261"/>
        <a:ext cx="5794909" cy="678385"/>
      </dsp:txXfrm>
    </dsp:sp>
    <dsp:sp modelId="{B53BA4FA-A541-44CE-9A33-CB3D8484D50D}">
      <dsp:nvSpPr>
        <dsp:cNvPr id="0" name=""/>
        <dsp:cNvSpPr/>
      </dsp:nvSpPr>
      <dsp:spPr>
        <a:xfrm>
          <a:off x="0" y="3247591"/>
          <a:ext cx="11204619" cy="18692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747" tIns="58420" rIns="327152" bIns="58420" numCol="1" spcCol="1270" anchor="t" anchorCtr="0">
          <a:noAutofit/>
        </a:bodyPr>
        <a:lstStyle/>
        <a:p>
          <a:pPr marL="285750" lvl="1" indent="-285750" algn="l" defTabSz="1600200">
            <a:lnSpc>
              <a:spcPct val="90000"/>
            </a:lnSpc>
            <a:spcBef>
              <a:spcPct val="0"/>
            </a:spcBef>
            <a:spcAft>
              <a:spcPct val="20000"/>
            </a:spcAft>
            <a:buChar char="•"/>
          </a:pPr>
          <a:r>
            <a:rPr kumimoji="1" lang="ja-JP" altLang="en-US" sz="3600" kern="1200" dirty="0"/>
            <a:t>あらかじめ課題・支援方針を共有することができない</a:t>
          </a:r>
        </a:p>
        <a:p>
          <a:pPr marL="285750" lvl="1" indent="-285750" algn="l" defTabSz="1600200">
            <a:lnSpc>
              <a:spcPct val="90000"/>
            </a:lnSpc>
            <a:spcBef>
              <a:spcPct val="0"/>
            </a:spcBef>
            <a:spcAft>
              <a:spcPct val="20000"/>
            </a:spcAft>
            <a:buChar char="•"/>
          </a:pPr>
          <a:r>
            <a:rPr kumimoji="1" lang="ja-JP" altLang="en-US" sz="3600" kern="1200" dirty="0"/>
            <a:t>淀川寮職員から、直接淀川寮の施設概要を説明することができない</a:t>
          </a:r>
        </a:p>
      </dsp:txBody>
      <dsp:txXfrm>
        <a:off x="0" y="3247591"/>
        <a:ext cx="11204619" cy="186922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6D1E26-F88F-4E58-907F-9B9995359091}">
      <dsp:nvSpPr>
        <dsp:cNvPr id="0" name=""/>
        <dsp:cNvSpPr/>
      </dsp:nvSpPr>
      <dsp:spPr>
        <a:xfrm>
          <a:off x="7753836" y="2710468"/>
          <a:ext cx="4368908" cy="2140454"/>
        </a:xfrm>
        <a:prstGeom prst="ellipse">
          <a:avLst/>
        </a:prstGeom>
        <a:solidFill>
          <a:schemeClr val="accent4">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9690" tIns="59690" rIns="59690" bIns="59690" numCol="1" spcCol="1270" anchor="ctr" anchorCtr="0">
          <a:noAutofit/>
        </a:bodyPr>
        <a:lstStyle/>
        <a:p>
          <a:pPr marL="0" lvl="0" indent="0" algn="ctr" defTabSz="2089150">
            <a:lnSpc>
              <a:spcPct val="90000"/>
            </a:lnSpc>
            <a:spcBef>
              <a:spcPct val="0"/>
            </a:spcBef>
            <a:spcAft>
              <a:spcPct val="35000"/>
            </a:spcAft>
            <a:buNone/>
          </a:pPr>
          <a:r>
            <a:rPr kumimoji="1" lang="ja-JP" altLang="en-US" sz="4700" kern="1200" dirty="0">
              <a:solidFill>
                <a:srgbClr val="FF0000"/>
              </a:solidFill>
            </a:rPr>
            <a:t>多様な課題</a:t>
          </a:r>
        </a:p>
      </dsp:txBody>
      <dsp:txXfrm>
        <a:off x="8393648" y="3023930"/>
        <a:ext cx="3089284" cy="1513530"/>
      </dsp:txXfrm>
    </dsp:sp>
    <dsp:sp modelId="{A7CF27BB-58E0-4774-A7D3-2532245BD1F9}">
      <dsp:nvSpPr>
        <dsp:cNvPr id="0" name=""/>
        <dsp:cNvSpPr/>
      </dsp:nvSpPr>
      <dsp:spPr>
        <a:xfrm>
          <a:off x="278630" y="5"/>
          <a:ext cx="5964676" cy="2148289"/>
        </a:xfrm>
        <a:prstGeom prst="ellipse">
          <a:avLst/>
        </a:prstGeom>
        <a:solidFill>
          <a:schemeClr val="accent4">
            <a:alpha val="50000"/>
            <a:hueOff val="-779029"/>
            <a:satOff val="5735"/>
            <a:lumOff val="-640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ja-JP" altLang="en-US" sz="4000" kern="1200" dirty="0">
              <a:latin typeface="BIZ UDP明朝 Medium" panose="02020500000000000000" pitchFamily="18" charset="-128"/>
              <a:ea typeface="BIZ UDP明朝 Medium" panose="02020500000000000000" pitchFamily="18" charset="-128"/>
            </a:rPr>
            <a:t>知的障害</a:t>
          </a:r>
          <a:endParaRPr lang="en-US" altLang="ja-JP" sz="4000" kern="1200" dirty="0">
            <a:latin typeface="BIZ UDP明朝 Medium" panose="02020500000000000000" pitchFamily="18" charset="-128"/>
            <a:ea typeface="BIZ UDP明朝 Medium" panose="02020500000000000000" pitchFamily="18" charset="-128"/>
          </a:endParaRPr>
        </a:p>
        <a:p>
          <a:pPr marL="0" lvl="0" indent="0" algn="ctr" defTabSz="1778000">
            <a:lnSpc>
              <a:spcPct val="90000"/>
            </a:lnSpc>
            <a:spcBef>
              <a:spcPct val="0"/>
            </a:spcBef>
            <a:spcAft>
              <a:spcPct val="35000"/>
            </a:spcAft>
            <a:buNone/>
          </a:pPr>
          <a:r>
            <a:rPr lang="ja-JP" altLang="en-US" sz="4000" kern="1200" dirty="0">
              <a:latin typeface="BIZ UDP明朝 Medium" panose="02020500000000000000" pitchFamily="18" charset="-128"/>
              <a:ea typeface="BIZ UDP明朝 Medium" panose="02020500000000000000" pitchFamily="18" charset="-128"/>
            </a:rPr>
            <a:t>犯罪を繰り返す</a:t>
          </a:r>
          <a:endParaRPr kumimoji="1" lang="ja-JP" altLang="en-US" sz="4000" kern="1200" dirty="0"/>
        </a:p>
      </dsp:txBody>
      <dsp:txXfrm>
        <a:off x="1152137" y="314615"/>
        <a:ext cx="4217662" cy="1519069"/>
      </dsp:txXfrm>
    </dsp:sp>
    <dsp:sp modelId="{A8A40DA7-B139-4E9A-9758-FA50CB1853BF}">
      <dsp:nvSpPr>
        <dsp:cNvPr id="0" name=""/>
        <dsp:cNvSpPr/>
      </dsp:nvSpPr>
      <dsp:spPr>
        <a:xfrm>
          <a:off x="273983" y="2260114"/>
          <a:ext cx="5972553" cy="2021511"/>
        </a:xfrm>
        <a:prstGeom prst="ellipse">
          <a:avLst/>
        </a:prstGeom>
        <a:solidFill>
          <a:schemeClr val="accent4">
            <a:alpha val="50000"/>
            <a:hueOff val="-1558058"/>
            <a:satOff val="11470"/>
            <a:lumOff val="-1281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ja-JP" altLang="en-US" sz="4000" kern="1200" dirty="0">
              <a:latin typeface="BIZ UDP明朝 Medium" panose="02020500000000000000" pitchFamily="18" charset="-128"/>
              <a:ea typeface="BIZ UDP明朝 Medium" panose="02020500000000000000" pitchFamily="18" charset="-128"/>
            </a:rPr>
            <a:t>精神的</a:t>
          </a:r>
          <a:r>
            <a:rPr lang="ja-JP" altLang="en-US" sz="3700" kern="1200" dirty="0">
              <a:latin typeface="BIZ UDP明朝 Medium" panose="02020500000000000000" pitchFamily="18" charset="-128"/>
              <a:ea typeface="BIZ UDP明朝 Medium" panose="02020500000000000000" pitchFamily="18" charset="-128"/>
            </a:rPr>
            <a:t>疾患を</a:t>
          </a:r>
          <a:endParaRPr lang="en-US" altLang="ja-JP" sz="3700" kern="1200" dirty="0">
            <a:latin typeface="BIZ UDP明朝 Medium" panose="02020500000000000000" pitchFamily="18" charset="-128"/>
            <a:ea typeface="BIZ UDP明朝 Medium" panose="02020500000000000000" pitchFamily="18" charset="-128"/>
          </a:endParaRPr>
        </a:p>
        <a:p>
          <a:pPr marL="0" lvl="0" indent="0" algn="ctr" defTabSz="1778000">
            <a:lnSpc>
              <a:spcPct val="90000"/>
            </a:lnSpc>
            <a:spcBef>
              <a:spcPct val="0"/>
            </a:spcBef>
            <a:spcAft>
              <a:spcPct val="35000"/>
            </a:spcAft>
            <a:buNone/>
          </a:pPr>
          <a:r>
            <a:rPr lang="ja-JP" altLang="en-US" sz="3700" kern="1200" dirty="0">
              <a:latin typeface="BIZ UDP明朝 Medium" panose="02020500000000000000" pitchFamily="18" charset="-128"/>
              <a:ea typeface="BIZ UDP明朝 Medium" panose="02020500000000000000" pitchFamily="18" charset="-128"/>
            </a:rPr>
            <a:t>抱えたまま</a:t>
          </a:r>
          <a:endParaRPr lang="en-US" altLang="ja-JP" sz="3700" kern="1200" dirty="0">
            <a:latin typeface="BIZ UDP明朝 Medium" panose="02020500000000000000" pitchFamily="18" charset="-128"/>
            <a:ea typeface="BIZ UDP明朝 Medium" panose="02020500000000000000" pitchFamily="18" charset="-128"/>
          </a:endParaRPr>
        </a:p>
      </dsp:txBody>
      <dsp:txXfrm>
        <a:off x="1148643" y="2556157"/>
        <a:ext cx="4223233" cy="1429425"/>
      </dsp:txXfrm>
    </dsp:sp>
    <dsp:sp modelId="{1E1D435F-D135-444C-BD22-E3EF960BEFF7}">
      <dsp:nvSpPr>
        <dsp:cNvPr id="0" name=""/>
        <dsp:cNvSpPr/>
      </dsp:nvSpPr>
      <dsp:spPr>
        <a:xfrm>
          <a:off x="355922" y="4358296"/>
          <a:ext cx="5950732" cy="1879821"/>
        </a:xfrm>
        <a:prstGeom prst="ellipse">
          <a:avLst/>
        </a:prstGeom>
        <a:solidFill>
          <a:schemeClr val="accent4">
            <a:alpha val="50000"/>
            <a:hueOff val="-2337087"/>
            <a:satOff val="17205"/>
            <a:lumOff val="-1921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marL="0" lvl="0" indent="0" algn="ctr" defTabSz="1866900">
            <a:lnSpc>
              <a:spcPct val="90000"/>
            </a:lnSpc>
            <a:spcBef>
              <a:spcPct val="0"/>
            </a:spcBef>
            <a:spcAft>
              <a:spcPct val="35000"/>
            </a:spcAft>
            <a:buNone/>
          </a:pPr>
          <a:r>
            <a:rPr lang="ja-JP" altLang="en-US" sz="4200" kern="1200" dirty="0">
              <a:latin typeface="BIZ UDP明朝 Medium" panose="02020500000000000000" pitchFamily="18" charset="-128"/>
              <a:ea typeface="BIZ UDP明朝 Medium" panose="02020500000000000000" pitchFamily="18" charset="-128"/>
            </a:rPr>
            <a:t>社会的</a:t>
          </a:r>
          <a:r>
            <a:rPr lang="ja-JP" altLang="en-US" sz="4000" kern="1200" dirty="0">
              <a:latin typeface="BIZ UDP明朝 Medium" panose="02020500000000000000" pitchFamily="18" charset="-128"/>
              <a:ea typeface="BIZ UDP明朝 Medium" panose="02020500000000000000" pitchFamily="18" charset="-128"/>
            </a:rPr>
            <a:t>スキル</a:t>
          </a:r>
          <a:r>
            <a:rPr lang="ja-JP" altLang="en-US" sz="4200" kern="1200" dirty="0">
              <a:latin typeface="BIZ UDP明朝 Medium" panose="02020500000000000000" pitchFamily="18" charset="-128"/>
              <a:ea typeface="BIZ UDP明朝 Medium" panose="02020500000000000000" pitchFamily="18" charset="-128"/>
            </a:rPr>
            <a:t>が</a:t>
          </a:r>
          <a:endParaRPr lang="en-US" altLang="ja-JP" sz="4000" kern="1200" dirty="0">
            <a:latin typeface="BIZ UDP明朝 Medium" panose="02020500000000000000" pitchFamily="18" charset="-128"/>
            <a:ea typeface="BIZ UDP明朝 Medium" panose="02020500000000000000" pitchFamily="18" charset="-128"/>
          </a:endParaRPr>
        </a:p>
        <a:p>
          <a:pPr marL="0" lvl="0" indent="0" algn="ctr" defTabSz="1866900">
            <a:lnSpc>
              <a:spcPct val="90000"/>
            </a:lnSpc>
            <a:spcBef>
              <a:spcPct val="0"/>
            </a:spcBef>
            <a:spcAft>
              <a:spcPct val="35000"/>
            </a:spcAft>
            <a:buNone/>
          </a:pPr>
          <a:r>
            <a:rPr lang="ja-JP" altLang="en-US" sz="4200" kern="1200" dirty="0">
              <a:latin typeface="BIZ UDP明朝 Medium" panose="02020500000000000000" pitchFamily="18" charset="-128"/>
              <a:ea typeface="BIZ UDP明朝 Medium" panose="02020500000000000000" pitchFamily="18" charset="-128"/>
            </a:rPr>
            <a:t>未修得</a:t>
          </a:r>
          <a:endParaRPr lang="en-US" altLang="ja-JP" sz="4200" kern="1200" dirty="0">
            <a:latin typeface="BIZ UDP明朝 Medium" panose="02020500000000000000" pitchFamily="18" charset="-128"/>
            <a:ea typeface="BIZ UDP明朝 Medium" panose="02020500000000000000" pitchFamily="18" charset="-128"/>
          </a:endParaRPr>
        </a:p>
      </dsp:txBody>
      <dsp:txXfrm>
        <a:off x="1227387" y="4633589"/>
        <a:ext cx="4207802" cy="132923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6C2DD7-44A6-42B9-B2DF-47209065AFB7}">
      <dsp:nvSpPr>
        <dsp:cNvPr id="0" name=""/>
        <dsp:cNvSpPr/>
      </dsp:nvSpPr>
      <dsp:spPr>
        <a:xfrm>
          <a:off x="0" y="26700"/>
          <a:ext cx="10572172" cy="2896176"/>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dirty="0"/>
            <a:t>●　課題に向き合わないまま、</a:t>
          </a:r>
          <a:endParaRPr kumimoji="1" lang="en-US" altLang="ja-JP" sz="3200" kern="1200" dirty="0"/>
        </a:p>
        <a:p>
          <a:pPr marL="0" lvl="0" indent="0" algn="l" defTabSz="1422400">
            <a:lnSpc>
              <a:spcPct val="90000"/>
            </a:lnSpc>
            <a:spcBef>
              <a:spcPct val="0"/>
            </a:spcBef>
            <a:spcAft>
              <a:spcPct val="35000"/>
            </a:spcAft>
            <a:buNone/>
          </a:pPr>
          <a:r>
            <a:rPr kumimoji="1" lang="ja-JP" altLang="en-US" sz="3200" kern="1200" dirty="0"/>
            <a:t>　　　　施設生活の安定を受け入れてしまい長期化</a:t>
          </a:r>
          <a:endParaRPr kumimoji="1" lang="en-US" altLang="ja-JP" sz="3200" kern="1200" dirty="0"/>
        </a:p>
        <a:p>
          <a:pPr marL="0" lvl="0" indent="0" algn="l" defTabSz="1422400">
            <a:lnSpc>
              <a:spcPct val="90000"/>
            </a:lnSpc>
            <a:spcBef>
              <a:spcPct val="0"/>
            </a:spcBef>
            <a:spcAft>
              <a:spcPct val="35000"/>
            </a:spcAft>
            <a:buNone/>
          </a:pPr>
          <a:r>
            <a:rPr kumimoji="1" lang="ja-JP" altLang="en-US" sz="3200" kern="1200" dirty="0"/>
            <a:t>●　施設の制約・日課にストレスを抱え、耐えられない</a:t>
          </a:r>
          <a:endParaRPr kumimoji="1" lang="en-US" altLang="ja-JP" sz="3200" kern="1200" dirty="0"/>
        </a:p>
      </dsp:txBody>
      <dsp:txXfrm>
        <a:off x="84826" y="111526"/>
        <a:ext cx="10402520" cy="2726524"/>
      </dsp:txXfrm>
    </dsp:sp>
    <dsp:sp modelId="{016CA6DD-7478-4CFD-91CF-B973D1749669}">
      <dsp:nvSpPr>
        <dsp:cNvPr id="0" name=""/>
        <dsp:cNvSpPr/>
      </dsp:nvSpPr>
      <dsp:spPr>
        <a:xfrm rot="5400000">
          <a:off x="4708166" y="1835257"/>
          <a:ext cx="1155838" cy="2720398"/>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endParaRPr kumimoji="1" lang="ja-JP" altLang="en-US" sz="5500" kern="1200"/>
        </a:p>
      </dsp:txBody>
      <dsp:txXfrm rot="-5400000">
        <a:off x="4469967" y="2617537"/>
        <a:ext cx="1632238" cy="809087"/>
      </dsp:txXfrm>
    </dsp:sp>
    <dsp:sp modelId="{8FDE88AB-900C-4311-A74D-CD7C3932D95E}">
      <dsp:nvSpPr>
        <dsp:cNvPr id="0" name=""/>
        <dsp:cNvSpPr/>
      </dsp:nvSpPr>
      <dsp:spPr>
        <a:xfrm>
          <a:off x="0" y="3702337"/>
          <a:ext cx="10572172" cy="1627284"/>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kumimoji="1" lang="ja-JP" altLang="en-US" sz="3600" kern="1200" dirty="0">
              <a:solidFill>
                <a:srgbClr val="FF0000"/>
              </a:solidFill>
            </a:rPr>
            <a:t>モチベーションの維持</a:t>
          </a:r>
          <a:endParaRPr kumimoji="1" lang="en-US" altLang="ja-JP" sz="3600" kern="1200" dirty="0">
            <a:solidFill>
              <a:srgbClr val="FF0000"/>
            </a:solidFill>
          </a:endParaRPr>
        </a:p>
        <a:p>
          <a:pPr marL="0" lvl="0" indent="0" algn="ctr" defTabSz="1600200">
            <a:lnSpc>
              <a:spcPct val="90000"/>
            </a:lnSpc>
            <a:spcBef>
              <a:spcPct val="0"/>
            </a:spcBef>
            <a:spcAft>
              <a:spcPct val="35000"/>
            </a:spcAft>
            <a:buNone/>
          </a:pPr>
          <a:r>
            <a:rPr kumimoji="1" lang="ja-JP" altLang="en-US" sz="3600" kern="1200" dirty="0">
              <a:solidFill>
                <a:srgbClr val="FF0000"/>
              </a:solidFill>
            </a:rPr>
            <a:t>新たなプログラムの提供</a:t>
          </a:r>
        </a:p>
      </dsp:txBody>
      <dsp:txXfrm>
        <a:off x="47662" y="3749999"/>
        <a:ext cx="10476848" cy="1531960"/>
      </dsp:txXfrm>
    </dsp:sp>
  </dsp:spTree>
</dsp:drawing>
</file>

<file path=ppt/diagrams/layout1.xml><?xml version="1.0" encoding="utf-8"?>
<dgm:layoutDef xmlns:dgm="http://schemas.openxmlformats.org/drawingml/2006/diagram" xmlns:a="http://schemas.openxmlformats.org/drawingml/2006/main" uniqueId="urn:microsoft.com/office/officeart/2005/8/layout/vList4#1">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09B5A8-6B63-45D1-B6E3-41B29677FEFA}" type="datetimeFigureOut">
              <a:rPr kumimoji="1" lang="ja-JP" altLang="en-US" smtClean="0"/>
              <a:t>2021/12/17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D4D1A-6783-4394-9AFA-FBD9E56BAE6B}" type="slidenum">
              <a:rPr kumimoji="1" lang="ja-JP" altLang="en-US" smtClean="0"/>
              <a:t>‹#›</a:t>
            </a:fld>
            <a:endParaRPr kumimoji="1" lang="ja-JP" altLang="en-US"/>
          </a:p>
        </p:txBody>
      </p:sp>
    </p:spTree>
    <p:extLst>
      <p:ext uri="{BB962C8B-B14F-4D97-AF65-F5344CB8AC3E}">
        <p14:creationId xmlns:p14="http://schemas.microsoft.com/office/powerpoint/2010/main" val="29756750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017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ja-JP" altLang="en-US" dirty="0"/>
              <a:t>割愛</a:t>
            </a:r>
            <a:endParaRPr lang="en-US" altLang="ja-JP" dirty="0"/>
          </a:p>
        </p:txBody>
      </p:sp>
      <p:sp>
        <p:nvSpPr>
          <p:cNvPr id="34820"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347E7E-58BA-4ADA-AEC5-16982BFEFA68}" type="slidenum">
              <a:rPr lang="ja-JP" altLang="en-US" smtClean="0"/>
              <a:pPr fontAlgn="base">
                <a:spcBef>
                  <a:spcPct val="0"/>
                </a:spcBef>
                <a:spcAft>
                  <a:spcPct val="0"/>
                </a:spcAft>
                <a:defRPr/>
              </a:pPr>
              <a:t>2</a:t>
            </a:fld>
            <a:endParaRPr lang="ja-JP" altLang="en-US"/>
          </a:p>
        </p:txBody>
      </p:sp>
    </p:spTree>
    <p:extLst>
      <p:ext uri="{BB962C8B-B14F-4D97-AF65-F5344CB8AC3E}">
        <p14:creationId xmlns:p14="http://schemas.microsoft.com/office/powerpoint/2010/main" val="2289473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a:t>割愛</a:t>
            </a:r>
          </a:p>
        </p:txBody>
      </p:sp>
      <p:sp>
        <p:nvSpPr>
          <p:cNvPr id="4" name="スライド番号プレースホルダ 3"/>
          <p:cNvSpPr>
            <a:spLocks noGrp="1"/>
          </p:cNvSpPr>
          <p:nvPr>
            <p:ph type="sldNum" sz="quarter" idx="10"/>
          </p:nvPr>
        </p:nvSpPr>
        <p:spPr/>
        <p:txBody>
          <a:bodyPr/>
          <a:lstStyle/>
          <a:p>
            <a:fld id="{2A650711-EB72-4EF2-B092-3EC5DA870E3A}" type="slidenum">
              <a:rPr kumimoji="1" lang="ja-JP" altLang="en-US" smtClean="0"/>
              <a:pPr/>
              <a:t>3</a:t>
            </a:fld>
            <a:endParaRPr kumimoji="1" lang="ja-JP" altLang="en-US"/>
          </a:p>
        </p:txBody>
      </p:sp>
    </p:spTree>
    <p:extLst>
      <p:ext uri="{BB962C8B-B14F-4D97-AF65-F5344CB8AC3E}">
        <p14:creationId xmlns:p14="http://schemas.microsoft.com/office/powerpoint/2010/main" val="897005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a:t>割愛</a:t>
            </a:r>
          </a:p>
        </p:txBody>
      </p:sp>
      <p:sp>
        <p:nvSpPr>
          <p:cNvPr id="4" name="スライド番号プレースホルダ 3"/>
          <p:cNvSpPr>
            <a:spLocks noGrp="1"/>
          </p:cNvSpPr>
          <p:nvPr>
            <p:ph type="sldNum" sz="quarter" idx="10"/>
          </p:nvPr>
        </p:nvSpPr>
        <p:spPr/>
        <p:txBody>
          <a:bodyPr/>
          <a:lstStyle/>
          <a:p>
            <a:fld id="{2A650711-EB72-4EF2-B092-3EC5DA870E3A}" type="slidenum">
              <a:rPr kumimoji="1" lang="ja-JP" altLang="en-US" smtClean="0"/>
              <a:pPr/>
              <a:t>4</a:t>
            </a:fld>
            <a:endParaRPr kumimoji="1" lang="ja-JP" altLang="en-US"/>
          </a:p>
        </p:txBody>
      </p:sp>
    </p:spTree>
    <p:extLst>
      <p:ext uri="{BB962C8B-B14F-4D97-AF65-F5344CB8AC3E}">
        <p14:creationId xmlns:p14="http://schemas.microsoft.com/office/powerpoint/2010/main" val="147824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A0D4D1A-6783-4394-9AFA-FBD9E56BAE6B}" type="slidenum">
              <a:rPr kumimoji="1" lang="ja-JP" altLang="en-US" smtClean="0"/>
              <a:t>7</a:t>
            </a:fld>
            <a:endParaRPr kumimoji="1" lang="ja-JP" altLang="en-US"/>
          </a:p>
        </p:txBody>
      </p:sp>
    </p:spTree>
    <p:extLst>
      <p:ext uri="{BB962C8B-B14F-4D97-AF65-F5344CB8AC3E}">
        <p14:creationId xmlns:p14="http://schemas.microsoft.com/office/powerpoint/2010/main" val="69065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A0D4D1A-6783-4394-9AFA-FBD9E56BAE6B}" type="slidenum">
              <a:rPr kumimoji="1" lang="ja-JP" altLang="en-US" smtClean="0"/>
              <a:t>9</a:t>
            </a:fld>
            <a:endParaRPr kumimoji="1" lang="ja-JP" altLang="en-US"/>
          </a:p>
        </p:txBody>
      </p:sp>
    </p:spTree>
    <p:extLst>
      <p:ext uri="{BB962C8B-B14F-4D97-AF65-F5344CB8AC3E}">
        <p14:creationId xmlns:p14="http://schemas.microsoft.com/office/powerpoint/2010/main" val="3751424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A0D4D1A-6783-4394-9AFA-FBD9E56BAE6B}" type="slidenum">
              <a:rPr kumimoji="1" lang="ja-JP" altLang="en-US" smtClean="0"/>
              <a:t>10</a:t>
            </a:fld>
            <a:endParaRPr kumimoji="1" lang="ja-JP" altLang="en-US"/>
          </a:p>
        </p:txBody>
      </p:sp>
    </p:spTree>
    <p:extLst>
      <p:ext uri="{BB962C8B-B14F-4D97-AF65-F5344CB8AC3E}">
        <p14:creationId xmlns:p14="http://schemas.microsoft.com/office/powerpoint/2010/main" val="1817116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A0D4D1A-6783-4394-9AFA-FBD9E56BAE6B}" type="slidenum">
              <a:rPr kumimoji="1" lang="ja-JP" altLang="en-US" smtClean="0"/>
              <a:t>11</a:t>
            </a:fld>
            <a:endParaRPr kumimoji="1" lang="ja-JP" altLang="en-US"/>
          </a:p>
        </p:txBody>
      </p:sp>
    </p:spTree>
    <p:extLst>
      <p:ext uri="{BB962C8B-B14F-4D97-AF65-F5344CB8AC3E}">
        <p14:creationId xmlns:p14="http://schemas.microsoft.com/office/powerpoint/2010/main" val="2388742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427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spTree>
    <p:extLst>
      <p:ext uri="{BB962C8B-B14F-4D97-AF65-F5344CB8AC3E}">
        <p14:creationId xmlns:p14="http://schemas.microsoft.com/office/powerpoint/2010/main" val="4002209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spTree>
    <p:extLst>
      <p:ext uri="{BB962C8B-B14F-4D97-AF65-F5344CB8AC3E}">
        <p14:creationId xmlns:p14="http://schemas.microsoft.com/office/powerpoint/2010/main" val="4013618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spTree>
    <p:extLst>
      <p:ext uri="{BB962C8B-B14F-4D97-AF65-F5344CB8AC3E}">
        <p14:creationId xmlns:p14="http://schemas.microsoft.com/office/powerpoint/2010/main" val="3036215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1662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spTree>
    <p:extLst>
      <p:ext uri="{BB962C8B-B14F-4D97-AF65-F5344CB8AC3E}">
        <p14:creationId xmlns:p14="http://schemas.microsoft.com/office/powerpoint/2010/main" val="230321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spTree>
    <p:extLst>
      <p:ext uri="{BB962C8B-B14F-4D97-AF65-F5344CB8AC3E}">
        <p14:creationId xmlns:p14="http://schemas.microsoft.com/office/powerpoint/2010/main" val="546274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spTree>
    <p:extLst>
      <p:ext uri="{BB962C8B-B14F-4D97-AF65-F5344CB8AC3E}">
        <p14:creationId xmlns:p14="http://schemas.microsoft.com/office/powerpoint/2010/main" val="4655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spTree>
    <p:extLst>
      <p:ext uri="{BB962C8B-B14F-4D97-AF65-F5344CB8AC3E}">
        <p14:creationId xmlns:p14="http://schemas.microsoft.com/office/powerpoint/2010/main" val="2397018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4BA82E6-1023-4B68-B2BC-EF07A2E84B48}" type="datetimeFigureOut">
              <a:rPr kumimoji="1" lang="ja-JP" altLang="en-US" smtClean="0"/>
              <a:t>2021/12/17</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CC7EF6-590A-4BEE-8F28-5E78D7A56674}" type="slidenum">
              <a:rPr kumimoji="1" lang="ja-JP" altLang="en-US" smtClean="0"/>
              <a:t>‹#›</a:t>
            </a:fld>
            <a:endParaRPr kumimoji="1" lang="ja-JP" altLang="en-US"/>
          </a:p>
        </p:txBody>
      </p:sp>
    </p:spTree>
    <p:extLst>
      <p:ext uri="{BB962C8B-B14F-4D97-AF65-F5344CB8AC3E}">
        <p14:creationId xmlns:p14="http://schemas.microsoft.com/office/powerpoint/2010/main" val="93229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4BA82E6-1023-4B68-B2BC-EF07A2E84B48}" type="datetimeFigureOut">
              <a:rPr kumimoji="1" lang="ja-JP" altLang="en-US" smtClean="0"/>
              <a:t>2021/12/17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5CC7EF6-590A-4BEE-8F28-5E78D7A56674}" type="slidenum">
              <a:rPr kumimoji="1" lang="ja-JP" altLang="en-US" smtClean="0"/>
              <a:t>‹#›</a:t>
            </a:fld>
            <a:endParaRPr kumimoji="1" lang="ja-JP" altLang="en-US"/>
          </a:p>
        </p:txBody>
      </p:sp>
    </p:spTree>
    <p:extLst>
      <p:ext uri="{BB962C8B-B14F-4D97-AF65-F5344CB8AC3E}">
        <p14:creationId xmlns:p14="http://schemas.microsoft.com/office/powerpoint/2010/main" val="2649597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4BA82E6-1023-4B68-B2BC-EF07A2E84B48}" type="datetimeFigureOut">
              <a:rPr kumimoji="1" lang="ja-JP" altLang="en-US" smtClean="0"/>
              <a:t>2021/12/17</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5CC7EF6-590A-4BEE-8F28-5E78D7A56674}"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3815405"/>
      </p:ext>
    </p:extLst>
  </p:cSld>
  <p:clrMap bg1="lt1" tx1="dk1" bg2="lt2" tx2="dk2" accent1="accent1" accent2="accent2" accent3="accent3" accent4="accent4" accent5="accent5" accent6="accent6" hlink="hlink" folHlink="folHlink"/>
  <p:sldLayoutIdLst>
    <p:sldLayoutId id="2147484174" r:id="rId1"/>
    <p:sldLayoutId id="2147484175" r:id="rId2"/>
    <p:sldLayoutId id="2147484176" r:id="rId3"/>
    <p:sldLayoutId id="2147484177" r:id="rId4"/>
    <p:sldLayoutId id="2147484178" r:id="rId5"/>
    <p:sldLayoutId id="2147484179" r:id="rId6"/>
    <p:sldLayoutId id="2147484180" r:id="rId7"/>
    <p:sldLayoutId id="2147484181" r:id="rId8"/>
    <p:sldLayoutId id="2147484182" r:id="rId9"/>
    <p:sldLayoutId id="2147484183" r:id="rId10"/>
    <p:sldLayoutId id="2147484184" r:id="rId11"/>
  </p:sldLayoutIdLst>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microsoft.com/office/2007/relationships/diagramDrawing" Target="../diagrams/drawing3.xml"/><Relationship Id="rId13" Type="http://schemas.microsoft.com/office/2007/relationships/diagramDrawing" Target="../diagrams/drawing4.xml"/><Relationship Id="rId3" Type="http://schemas.openxmlformats.org/officeDocument/2006/relationships/notesSlide" Target="../notesSlides/notesSlide6.xml"/><Relationship Id="rId7" Type="http://schemas.openxmlformats.org/officeDocument/2006/relationships/diagramColors" Target="../diagrams/colors3.xml"/><Relationship Id="rId12" Type="http://schemas.openxmlformats.org/officeDocument/2006/relationships/diagramColors" Target="../diagrams/colors4.xml"/><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diagramQuickStyle" Target="../diagrams/quickStyle3.xml"/><Relationship Id="rId11" Type="http://schemas.openxmlformats.org/officeDocument/2006/relationships/diagramQuickStyle" Target="../diagrams/quickStyle4.xml"/><Relationship Id="rId5" Type="http://schemas.openxmlformats.org/officeDocument/2006/relationships/diagramLayout" Target="../diagrams/layout3.xml"/><Relationship Id="rId10" Type="http://schemas.openxmlformats.org/officeDocument/2006/relationships/diagramLayout" Target="../diagrams/layout4.xml"/><Relationship Id="rId4" Type="http://schemas.openxmlformats.org/officeDocument/2006/relationships/diagramData" Target="../diagrams/data3.xml"/><Relationship Id="rId9" Type="http://schemas.openxmlformats.org/officeDocument/2006/relationships/diagramData" Target="../diagrams/data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3.png"/><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61308A44-B2D4-4954-9299-B12A1616B81C}"/>
              </a:ext>
            </a:extLst>
          </p:cNvPr>
          <p:cNvSpPr>
            <a:spLocks noGrp="1"/>
          </p:cNvSpPr>
          <p:nvPr>
            <p:ph type="subTitle" idx="4294967295"/>
          </p:nvPr>
        </p:nvSpPr>
        <p:spPr>
          <a:xfrm>
            <a:off x="8039100" y="4216400"/>
            <a:ext cx="4152900" cy="1130300"/>
          </a:xfrm>
        </p:spPr>
        <p:txBody>
          <a:bodyPr>
            <a:normAutofit fontScale="25000" lnSpcReduction="20000"/>
          </a:bodyPr>
          <a:lstStyle/>
          <a:p>
            <a:pPr algn="r"/>
            <a:endParaRPr kumimoji="1" lang="en-US" altLang="ja-JP" dirty="0"/>
          </a:p>
          <a:p>
            <a:pPr algn="ctr"/>
            <a:r>
              <a:rPr kumimoji="1" lang="ja-JP" altLang="en-US" sz="9600" dirty="0"/>
              <a:t>更生施設　淀川寮</a:t>
            </a:r>
            <a:endParaRPr kumimoji="1" lang="en-US" altLang="ja-JP" sz="9600" dirty="0"/>
          </a:p>
          <a:p>
            <a:pPr algn="ctr"/>
            <a:r>
              <a:rPr lang="ja-JP" altLang="en-US" sz="9600" dirty="0"/>
              <a:t>支援員　佐藤　暁裕</a:t>
            </a:r>
            <a:endParaRPr lang="en-US" altLang="ja-JP" sz="9600" dirty="0"/>
          </a:p>
          <a:p>
            <a:pPr algn="r"/>
            <a:endParaRPr kumimoji="1" lang="en-US" altLang="ja-JP" dirty="0"/>
          </a:p>
          <a:p>
            <a:pPr algn="r"/>
            <a:endParaRPr lang="en-US" altLang="ja-JP" dirty="0"/>
          </a:p>
          <a:p>
            <a:pPr algn="r"/>
            <a:endParaRPr kumimoji="1" lang="en-US" altLang="ja-JP" dirty="0"/>
          </a:p>
        </p:txBody>
      </p:sp>
      <p:sp>
        <p:nvSpPr>
          <p:cNvPr id="6" name="テキスト ボックス 5">
            <a:extLst>
              <a:ext uri="{FF2B5EF4-FFF2-40B4-BE49-F238E27FC236}">
                <a16:creationId xmlns:a16="http://schemas.microsoft.com/office/drawing/2014/main" id="{4DD86CDB-B82C-4BCD-A315-8CE67F28B4C9}"/>
              </a:ext>
            </a:extLst>
          </p:cNvPr>
          <p:cNvSpPr txBox="1"/>
          <p:nvPr/>
        </p:nvSpPr>
        <p:spPr>
          <a:xfrm>
            <a:off x="1488440" y="1859280"/>
            <a:ext cx="9215120" cy="1323439"/>
          </a:xfrm>
          <a:prstGeom prst="rect">
            <a:avLst/>
          </a:prstGeom>
          <a:noFill/>
        </p:spPr>
        <p:txBody>
          <a:bodyPr wrap="square" rtlCol="0">
            <a:spAutoFit/>
          </a:bodyPr>
          <a:lstStyle/>
          <a:p>
            <a:pPr algn="ctr"/>
            <a:r>
              <a:rPr kumimoji="1" lang="ja-JP" altLang="en-US" sz="8000" dirty="0"/>
              <a:t>出所者支援について</a:t>
            </a:r>
          </a:p>
        </p:txBody>
      </p:sp>
    </p:spTree>
    <p:extLst>
      <p:ext uri="{BB962C8B-B14F-4D97-AF65-F5344CB8AC3E}">
        <p14:creationId xmlns:p14="http://schemas.microsoft.com/office/powerpoint/2010/main" val="3930436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図表 3">
            <a:extLst>
              <a:ext uri="{FF2B5EF4-FFF2-40B4-BE49-F238E27FC236}">
                <a16:creationId xmlns:a16="http://schemas.microsoft.com/office/drawing/2014/main" id="{246E5472-9B8B-48D6-8367-11A9F9A4A6B7}"/>
              </a:ext>
            </a:extLst>
          </p:cNvPr>
          <p:cNvGraphicFramePr/>
          <p:nvPr>
            <p:extLst>
              <p:ext uri="{D42A27DB-BD31-4B8C-83A1-F6EECF244321}">
                <p14:modId xmlns:p14="http://schemas.microsoft.com/office/powerpoint/2010/main" val="1247340692"/>
              </p:ext>
            </p:extLst>
          </p:nvPr>
        </p:nvGraphicFramePr>
        <p:xfrm>
          <a:off x="681520" y="724995"/>
          <a:ext cx="10828960" cy="249371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テキスト ボックス 5">
            <a:extLst>
              <a:ext uri="{FF2B5EF4-FFF2-40B4-BE49-F238E27FC236}">
                <a16:creationId xmlns:a16="http://schemas.microsoft.com/office/drawing/2014/main" id="{8A324AA9-B561-4CAF-98D5-3771E3FD05B0}"/>
              </a:ext>
            </a:extLst>
          </p:cNvPr>
          <p:cNvSpPr txBox="1"/>
          <p:nvPr/>
        </p:nvSpPr>
        <p:spPr>
          <a:xfrm>
            <a:off x="503434" y="318499"/>
            <a:ext cx="2804845" cy="707886"/>
          </a:xfrm>
          <a:prstGeom prst="rect">
            <a:avLst/>
          </a:prstGeom>
          <a:noFill/>
        </p:spPr>
        <p:txBody>
          <a:bodyPr wrap="square" rtlCol="0">
            <a:spAutoFit/>
          </a:bodyPr>
          <a:lstStyle/>
          <a:p>
            <a:pPr algn="ctr"/>
            <a:r>
              <a:rPr kumimoji="1" lang="ja-JP" altLang="en-US" sz="4000" dirty="0"/>
              <a:t>特別調整</a:t>
            </a:r>
          </a:p>
        </p:txBody>
      </p:sp>
      <p:sp>
        <p:nvSpPr>
          <p:cNvPr id="7" name="テキスト ボックス 6">
            <a:extLst>
              <a:ext uri="{FF2B5EF4-FFF2-40B4-BE49-F238E27FC236}">
                <a16:creationId xmlns:a16="http://schemas.microsoft.com/office/drawing/2014/main" id="{5957FACC-2F25-4BB2-9929-696996801394}"/>
              </a:ext>
            </a:extLst>
          </p:cNvPr>
          <p:cNvSpPr txBox="1"/>
          <p:nvPr/>
        </p:nvSpPr>
        <p:spPr>
          <a:xfrm>
            <a:off x="501689" y="3245792"/>
            <a:ext cx="2804845" cy="707886"/>
          </a:xfrm>
          <a:prstGeom prst="rect">
            <a:avLst/>
          </a:prstGeom>
          <a:noFill/>
        </p:spPr>
        <p:txBody>
          <a:bodyPr wrap="square" rtlCol="0">
            <a:spAutoFit/>
          </a:bodyPr>
          <a:lstStyle/>
          <a:p>
            <a:pPr algn="ctr"/>
            <a:r>
              <a:rPr lang="ja-JP" altLang="en-US" sz="4000" dirty="0"/>
              <a:t>独自</a:t>
            </a:r>
            <a:r>
              <a:rPr kumimoji="1" lang="ja-JP" altLang="en-US" sz="3600" dirty="0"/>
              <a:t>調整</a:t>
            </a:r>
          </a:p>
        </p:txBody>
      </p:sp>
      <p:graphicFrame>
        <p:nvGraphicFramePr>
          <p:cNvPr id="11" name="図表 10">
            <a:extLst>
              <a:ext uri="{FF2B5EF4-FFF2-40B4-BE49-F238E27FC236}">
                <a16:creationId xmlns:a16="http://schemas.microsoft.com/office/drawing/2014/main" id="{CDEC79D6-A3D9-445F-9FED-602C796F32EF}"/>
              </a:ext>
            </a:extLst>
          </p:cNvPr>
          <p:cNvGraphicFramePr/>
          <p:nvPr>
            <p:extLst>
              <p:ext uri="{D42A27DB-BD31-4B8C-83A1-F6EECF244321}">
                <p14:modId xmlns:p14="http://schemas.microsoft.com/office/powerpoint/2010/main" val="1929814213"/>
              </p:ext>
            </p:extLst>
          </p:nvPr>
        </p:nvGraphicFramePr>
        <p:xfrm>
          <a:off x="681520" y="3429000"/>
          <a:ext cx="10828960" cy="2493719"/>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2" name="四角形: 角を丸くする 1">
            <a:extLst>
              <a:ext uri="{FF2B5EF4-FFF2-40B4-BE49-F238E27FC236}">
                <a16:creationId xmlns:a16="http://schemas.microsoft.com/office/drawing/2014/main" id="{507F0F0D-9D1C-424E-BB57-ED57A2880442}"/>
              </a:ext>
            </a:extLst>
          </p:cNvPr>
          <p:cNvSpPr/>
          <p:nvPr/>
        </p:nvSpPr>
        <p:spPr>
          <a:xfrm>
            <a:off x="1359317" y="1229524"/>
            <a:ext cx="1089593" cy="64237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a:ln w="0"/>
                <a:solidFill>
                  <a:schemeClr val="tx1"/>
                </a:solidFill>
              </a:rPr>
              <a:t>刑務所</a:t>
            </a:r>
            <a:endParaRPr kumimoji="1" lang="en-US" altLang="ja-JP" sz="1800" b="1" dirty="0">
              <a:ln w="0"/>
              <a:solidFill>
                <a:schemeClr val="tx1"/>
              </a:solidFill>
            </a:endParaRPr>
          </a:p>
        </p:txBody>
      </p:sp>
      <p:sp>
        <p:nvSpPr>
          <p:cNvPr id="3" name="四角形: 角を丸くする 2">
            <a:extLst>
              <a:ext uri="{FF2B5EF4-FFF2-40B4-BE49-F238E27FC236}">
                <a16:creationId xmlns:a16="http://schemas.microsoft.com/office/drawing/2014/main" id="{3DB6BE05-E65D-423F-9636-C8715EE2A287}"/>
              </a:ext>
            </a:extLst>
          </p:cNvPr>
          <p:cNvSpPr/>
          <p:nvPr/>
        </p:nvSpPr>
        <p:spPr>
          <a:xfrm>
            <a:off x="4004441" y="1229524"/>
            <a:ext cx="1429407" cy="64237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u="none" dirty="0">
                <a:ln w="0"/>
                <a:solidFill>
                  <a:schemeClr val="tx1"/>
                </a:solidFill>
                <a:effectLst>
                  <a:outerShdw blurRad="38100" dist="19050" dir="2700000" algn="tl" rotWithShape="0">
                    <a:schemeClr val="dk1">
                      <a:alpha val="40000"/>
                    </a:schemeClr>
                  </a:outerShdw>
                </a:effectLst>
              </a:rPr>
              <a:t>保護観察所</a:t>
            </a:r>
            <a:endParaRPr kumimoji="1" lang="en-US" altLang="ja-JP" sz="1800" u="none" dirty="0">
              <a:ln w="0"/>
              <a:solidFill>
                <a:schemeClr val="tx1"/>
              </a:solidFill>
              <a:effectLst>
                <a:outerShdw blurRad="38100" dist="19050" dir="2700000" algn="tl" rotWithShape="0">
                  <a:schemeClr val="dk1">
                    <a:alpha val="40000"/>
                  </a:schemeClr>
                </a:outerShdw>
              </a:effectLst>
            </a:endParaRPr>
          </a:p>
        </p:txBody>
      </p:sp>
      <p:sp>
        <p:nvSpPr>
          <p:cNvPr id="8" name="四角形: 角を丸くする 7">
            <a:extLst>
              <a:ext uri="{FF2B5EF4-FFF2-40B4-BE49-F238E27FC236}">
                <a16:creationId xmlns:a16="http://schemas.microsoft.com/office/drawing/2014/main" id="{C01DA0DF-6630-4572-8960-638D3D72D616}"/>
              </a:ext>
            </a:extLst>
          </p:cNvPr>
          <p:cNvSpPr/>
          <p:nvPr/>
        </p:nvSpPr>
        <p:spPr>
          <a:xfrm>
            <a:off x="6672328" y="1229524"/>
            <a:ext cx="1748200" cy="58493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1" u="none" dirty="0">
                <a:ln w="0"/>
                <a:solidFill>
                  <a:schemeClr val="tx1"/>
                </a:solidFill>
                <a:effectLst>
                  <a:outerShdw blurRad="38100" dist="19050" dir="2700000" algn="tl" rotWithShape="0">
                    <a:schemeClr val="dk1">
                      <a:alpha val="40000"/>
                    </a:schemeClr>
                  </a:outerShdw>
                </a:effectLst>
              </a:rPr>
              <a:t>地域生活定着</a:t>
            </a:r>
            <a:endParaRPr kumimoji="1" lang="en-US" altLang="ja-JP" sz="1600" b="1" u="none" dirty="0">
              <a:ln w="0"/>
              <a:solidFill>
                <a:schemeClr val="tx1"/>
              </a:solidFill>
              <a:effectLst>
                <a:outerShdw blurRad="38100" dist="19050" dir="2700000" algn="tl" rotWithShape="0">
                  <a:schemeClr val="dk1">
                    <a:alpha val="40000"/>
                  </a:schemeClr>
                </a:outerShdw>
              </a:effectLst>
            </a:endParaRPr>
          </a:p>
          <a:p>
            <a:pPr lvl="0" algn="ctr"/>
            <a:r>
              <a:rPr kumimoji="1" lang="ja-JP" altLang="en-US" sz="1600" b="1" u="none" dirty="0">
                <a:ln w="0"/>
                <a:solidFill>
                  <a:schemeClr val="tx1"/>
                </a:solidFill>
                <a:effectLst>
                  <a:outerShdw blurRad="38100" dist="19050" dir="2700000" algn="tl" rotWithShape="0">
                    <a:schemeClr val="dk1">
                      <a:alpha val="40000"/>
                    </a:schemeClr>
                  </a:outerShdw>
                </a:effectLst>
              </a:rPr>
              <a:t>支援センター</a:t>
            </a:r>
            <a:endParaRPr kumimoji="1" lang="en-US" altLang="ja-JP" sz="1600" b="1" u="none" dirty="0">
              <a:ln w="0"/>
              <a:solidFill>
                <a:schemeClr val="tx1"/>
              </a:solidFill>
              <a:effectLst>
                <a:outerShdw blurRad="38100" dist="19050" dir="2700000" algn="tl" rotWithShape="0">
                  <a:schemeClr val="dk1">
                    <a:alpha val="40000"/>
                  </a:schemeClr>
                </a:outerShdw>
              </a:effectLst>
            </a:endParaRPr>
          </a:p>
        </p:txBody>
      </p:sp>
      <p:sp>
        <p:nvSpPr>
          <p:cNvPr id="9" name="四角形: 角を丸くする 8">
            <a:extLst>
              <a:ext uri="{FF2B5EF4-FFF2-40B4-BE49-F238E27FC236}">
                <a16:creationId xmlns:a16="http://schemas.microsoft.com/office/drawing/2014/main" id="{7A4BAB14-B636-4D44-A1BF-B966EA04A4D0}"/>
              </a:ext>
            </a:extLst>
          </p:cNvPr>
          <p:cNvSpPr/>
          <p:nvPr/>
        </p:nvSpPr>
        <p:spPr>
          <a:xfrm>
            <a:off x="9439031" y="1103618"/>
            <a:ext cx="1748200" cy="76827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n w="0"/>
                <a:solidFill>
                  <a:schemeClr val="tx1"/>
                </a:solidFill>
                <a:effectLst>
                  <a:outerShdw blurRad="38100" dist="19050" dir="2700000" algn="tl" rotWithShape="0">
                    <a:schemeClr val="dk1">
                      <a:alpha val="40000"/>
                    </a:schemeClr>
                  </a:outerShdw>
                </a:effectLst>
              </a:rPr>
              <a:t>地域生活定着</a:t>
            </a:r>
            <a:endParaRPr kumimoji="1" lang="en-US" altLang="ja-JP" sz="1600" b="1" dirty="0">
              <a:ln w="0"/>
              <a:solidFill>
                <a:schemeClr val="tx1"/>
              </a:solidFill>
              <a:effectLst>
                <a:outerShdw blurRad="38100" dist="19050" dir="2700000" algn="tl" rotWithShape="0">
                  <a:schemeClr val="dk1">
                    <a:alpha val="40000"/>
                  </a:schemeClr>
                </a:outerShdw>
              </a:effectLst>
            </a:endParaRPr>
          </a:p>
          <a:p>
            <a:pPr algn="ctr"/>
            <a:r>
              <a:rPr kumimoji="1" lang="ja-JP" altLang="en-US" sz="1600" b="1" dirty="0">
                <a:ln w="0"/>
                <a:solidFill>
                  <a:schemeClr val="tx1"/>
                </a:solidFill>
                <a:effectLst>
                  <a:outerShdw blurRad="38100" dist="19050" dir="2700000" algn="tl" rotWithShape="0">
                    <a:schemeClr val="dk1">
                      <a:alpha val="40000"/>
                    </a:schemeClr>
                  </a:outerShdw>
                </a:effectLst>
              </a:rPr>
              <a:t>支援センター・</a:t>
            </a:r>
            <a:endParaRPr kumimoji="1" lang="en-US" altLang="ja-JP" sz="1600" b="1" dirty="0">
              <a:ln w="0"/>
              <a:solidFill>
                <a:schemeClr val="tx1"/>
              </a:solidFill>
              <a:effectLst>
                <a:outerShdw blurRad="38100" dist="19050" dir="2700000" algn="tl" rotWithShape="0">
                  <a:schemeClr val="dk1">
                    <a:alpha val="40000"/>
                  </a:schemeClr>
                </a:outerShdw>
              </a:effectLst>
            </a:endParaRPr>
          </a:p>
          <a:p>
            <a:pPr algn="ctr"/>
            <a:r>
              <a:rPr kumimoji="1" lang="ja-JP" altLang="en-US" sz="1600" b="1" dirty="0">
                <a:ln w="0"/>
                <a:solidFill>
                  <a:schemeClr val="tx1"/>
                </a:solidFill>
                <a:effectLst>
                  <a:outerShdw blurRad="38100" dist="19050" dir="2700000" algn="tl" rotWithShape="0">
                    <a:schemeClr val="dk1">
                      <a:alpha val="40000"/>
                    </a:schemeClr>
                  </a:outerShdw>
                </a:effectLst>
              </a:rPr>
              <a:t>受入施設　等</a:t>
            </a:r>
            <a:endParaRPr kumimoji="1" lang="en-US" altLang="ja-JP" sz="1600" b="1" dirty="0">
              <a:ln w="0"/>
              <a:solidFill>
                <a:schemeClr val="tx1"/>
              </a:solidFill>
              <a:effectLst>
                <a:outerShdw blurRad="38100" dist="19050" dir="2700000" algn="tl" rotWithShape="0">
                  <a:schemeClr val="dk1">
                    <a:alpha val="40000"/>
                  </a:schemeClr>
                </a:outerShdw>
              </a:effectLst>
            </a:endParaRPr>
          </a:p>
        </p:txBody>
      </p:sp>
      <p:sp>
        <p:nvSpPr>
          <p:cNvPr id="10" name="四角形: 角を丸くする 9">
            <a:extLst>
              <a:ext uri="{FF2B5EF4-FFF2-40B4-BE49-F238E27FC236}">
                <a16:creationId xmlns:a16="http://schemas.microsoft.com/office/drawing/2014/main" id="{7908480F-6F4F-4894-BF00-39FB3724D81C}"/>
              </a:ext>
            </a:extLst>
          </p:cNvPr>
          <p:cNvSpPr/>
          <p:nvPr/>
        </p:nvSpPr>
        <p:spPr>
          <a:xfrm>
            <a:off x="1359317" y="3975094"/>
            <a:ext cx="1240221" cy="51783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n w="0"/>
                <a:solidFill>
                  <a:schemeClr val="tx1"/>
                </a:solidFill>
                <a:effectLst>
                  <a:outerShdw blurRad="38100" dist="19050" dir="2700000" algn="tl" rotWithShape="0">
                    <a:schemeClr val="dk1">
                      <a:alpha val="40000"/>
                    </a:schemeClr>
                  </a:outerShdw>
                </a:effectLst>
              </a:rPr>
              <a:t>刑務所</a:t>
            </a:r>
            <a:endParaRPr kumimoji="1" lang="en-US" altLang="ja-JP" sz="1800" u="none" dirty="0">
              <a:ln w="0"/>
              <a:solidFill>
                <a:schemeClr val="tx1"/>
              </a:solidFill>
              <a:effectLst>
                <a:outerShdw blurRad="38100" dist="19050" dir="2700000" algn="tl" rotWithShape="0">
                  <a:schemeClr val="dk1">
                    <a:alpha val="40000"/>
                  </a:schemeClr>
                </a:outerShdw>
              </a:effectLst>
            </a:endParaRPr>
          </a:p>
        </p:txBody>
      </p:sp>
      <p:sp>
        <p:nvSpPr>
          <p:cNvPr id="12" name="四角形: 角を丸くする 11">
            <a:extLst>
              <a:ext uri="{FF2B5EF4-FFF2-40B4-BE49-F238E27FC236}">
                <a16:creationId xmlns:a16="http://schemas.microsoft.com/office/drawing/2014/main" id="{64D11B77-D7BC-43C2-A261-75C2C043E1B6}"/>
              </a:ext>
            </a:extLst>
          </p:cNvPr>
          <p:cNvSpPr/>
          <p:nvPr/>
        </p:nvSpPr>
        <p:spPr>
          <a:xfrm>
            <a:off x="9439031" y="4321336"/>
            <a:ext cx="1842794" cy="61057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b="1" u="none" dirty="0">
                <a:ln w="0"/>
                <a:solidFill>
                  <a:schemeClr val="tx1"/>
                </a:solidFill>
                <a:effectLst>
                  <a:outerShdw blurRad="38100" dist="19050" dir="2700000" algn="tl" rotWithShape="0">
                    <a:schemeClr val="dk1">
                      <a:alpha val="40000"/>
                    </a:schemeClr>
                  </a:outerShdw>
                </a:effectLst>
              </a:rPr>
              <a:t>受入施設　</a:t>
            </a:r>
          </a:p>
        </p:txBody>
      </p:sp>
      <p:grpSp>
        <p:nvGrpSpPr>
          <p:cNvPr id="5" name="グループ化 4">
            <a:extLst>
              <a:ext uri="{FF2B5EF4-FFF2-40B4-BE49-F238E27FC236}">
                <a16:creationId xmlns:a16="http://schemas.microsoft.com/office/drawing/2014/main" id="{5DD2509F-0B57-40D4-976A-8DBE286D1CB3}"/>
              </a:ext>
            </a:extLst>
          </p:cNvPr>
          <p:cNvGrpSpPr/>
          <p:nvPr/>
        </p:nvGrpSpPr>
        <p:grpSpPr>
          <a:xfrm>
            <a:off x="3563618" y="2580602"/>
            <a:ext cx="5064760" cy="983375"/>
            <a:chOff x="3556000" y="2623820"/>
            <a:chExt cx="5064760" cy="983375"/>
          </a:xfrm>
        </p:grpSpPr>
        <p:cxnSp>
          <p:nvCxnSpPr>
            <p:cNvPr id="13" name="直線矢印コネクタ 12">
              <a:extLst>
                <a:ext uri="{FF2B5EF4-FFF2-40B4-BE49-F238E27FC236}">
                  <a16:creationId xmlns:a16="http://schemas.microsoft.com/office/drawing/2014/main" id="{57FDE4B1-D35B-4231-B26F-CC601F875C24}"/>
                </a:ext>
              </a:extLst>
            </p:cNvPr>
            <p:cNvCxnSpPr>
              <a:cxnSpLocks/>
            </p:cNvCxnSpPr>
            <p:nvPr/>
          </p:nvCxnSpPr>
          <p:spPr>
            <a:xfrm>
              <a:off x="3581400" y="3007360"/>
              <a:ext cx="5029200" cy="0"/>
            </a:xfrm>
            <a:prstGeom prst="straightConnector1">
              <a:avLst/>
            </a:prstGeom>
            <a:ln>
              <a:headEnd type="arrow" w="med" len="med"/>
              <a:tailEnd type="arrow" w="med" len="med"/>
            </a:ln>
          </p:spPr>
          <p:style>
            <a:lnRef idx="3">
              <a:schemeClr val="accent2"/>
            </a:lnRef>
            <a:fillRef idx="0">
              <a:schemeClr val="accent2"/>
            </a:fillRef>
            <a:effectRef idx="2">
              <a:schemeClr val="accent2"/>
            </a:effectRef>
            <a:fontRef idx="minor">
              <a:schemeClr val="tx1"/>
            </a:fontRef>
          </p:style>
        </p:cxnSp>
        <p:cxnSp>
          <p:nvCxnSpPr>
            <p:cNvPr id="17" name="直線コネクタ 16">
              <a:extLst>
                <a:ext uri="{FF2B5EF4-FFF2-40B4-BE49-F238E27FC236}">
                  <a16:creationId xmlns:a16="http://schemas.microsoft.com/office/drawing/2014/main" id="{FC3B6DDB-1FE6-49E5-B458-C7B3613C3ED6}"/>
                </a:ext>
              </a:extLst>
            </p:cNvPr>
            <p:cNvCxnSpPr>
              <a:cxnSpLocks/>
            </p:cNvCxnSpPr>
            <p:nvPr/>
          </p:nvCxnSpPr>
          <p:spPr>
            <a:xfrm>
              <a:off x="3556000" y="2661920"/>
              <a:ext cx="0" cy="767080"/>
            </a:xfrm>
            <a:prstGeom prst="line">
              <a:avLst/>
            </a:prstGeom>
          </p:spPr>
          <p:style>
            <a:lnRef idx="3">
              <a:schemeClr val="accent2"/>
            </a:lnRef>
            <a:fillRef idx="0">
              <a:schemeClr val="accent2"/>
            </a:fillRef>
            <a:effectRef idx="2">
              <a:schemeClr val="accent2"/>
            </a:effectRef>
            <a:fontRef idx="minor">
              <a:schemeClr val="tx1"/>
            </a:fontRef>
          </p:style>
        </p:cxnSp>
        <p:cxnSp>
          <p:nvCxnSpPr>
            <p:cNvPr id="19" name="直線コネクタ 18">
              <a:extLst>
                <a:ext uri="{FF2B5EF4-FFF2-40B4-BE49-F238E27FC236}">
                  <a16:creationId xmlns:a16="http://schemas.microsoft.com/office/drawing/2014/main" id="{96CFA3DB-13E8-442D-BA54-E89DFFA8514E}"/>
                </a:ext>
              </a:extLst>
            </p:cNvPr>
            <p:cNvCxnSpPr>
              <a:cxnSpLocks/>
            </p:cNvCxnSpPr>
            <p:nvPr/>
          </p:nvCxnSpPr>
          <p:spPr>
            <a:xfrm>
              <a:off x="8620760" y="2623820"/>
              <a:ext cx="0" cy="767080"/>
            </a:xfrm>
            <a:prstGeom prst="line">
              <a:avLst/>
            </a:prstGeom>
          </p:spPr>
          <p:style>
            <a:lnRef idx="3">
              <a:schemeClr val="accent2"/>
            </a:lnRef>
            <a:fillRef idx="0">
              <a:schemeClr val="accent2"/>
            </a:fillRef>
            <a:effectRef idx="2">
              <a:schemeClr val="accent2"/>
            </a:effectRef>
            <a:fontRef idx="minor">
              <a:schemeClr val="tx1"/>
            </a:fontRef>
          </p:style>
        </p:cxnSp>
        <p:sp>
          <p:nvSpPr>
            <p:cNvPr id="20" name="テキスト ボックス 19">
              <a:extLst>
                <a:ext uri="{FF2B5EF4-FFF2-40B4-BE49-F238E27FC236}">
                  <a16:creationId xmlns:a16="http://schemas.microsoft.com/office/drawing/2014/main" id="{14B95C42-C45A-464C-A83B-BA4090608FD4}"/>
                </a:ext>
              </a:extLst>
            </p:cNvPr>
            <p:cNvSpPr txBox="1"/>
            <p:nvPr/>
          </p:nvSpPr>
          <p:spPr>
            <a:xfrm>
              <a:off x="4795520" y="3083975"/>
              <a:ext cx="2600959" cy="523220"/>
            </a:xfrm>
            <a:prstGeom prst="rect">
              <a:avLst/>
            </a:prstGeom>
            <a:noFill/>
          </p:spPr>
          <p:txBody>
            <a:bodyPr wrap="square" rtlCol="0">
              <a:spAutoFit/>
            </a:bodyPr>
            <a:lstStyle/>
            <a:p>
              <a:r>
                <a:rPr kumimoji="1" lang="ja-JP" altLang="en-US" sz="2800" dirty="0"/>
                <a:t>約６か月要する</a:t>
              </a:r>
            </a:p>
          </p:txBody>
        </p:sp>
      </p:grpSp>
      <p:sp>
        <p:nvSpPr>
          <p:cNvPr id="14" name="テキスト ボックス 13">
            <a:extLst>
              <a:ext uri="{FF2B5EF4-FFF2-40B4-BE49-F238E27FC236}">
                <a16:creationId xmlns:a16="http://schemas.microsoft.com/office/drawing/2014/main" id="{5D1941BE-53A3-482B-8DA2-4086CCD5849A}"/>
              </a:ext>
            </a:extLst>
          </p:cNvPr>
          <p:cNvSpPr txBox="1"/>
          <p:nvPr/>
        </p:nvSpPr>
        <p:spPr>
          <a:xfrm>
            <a:off x="3724908" y="4357838"/>
            <a:ext cx="4757418" cy="523220"/>
          </a:xfrm>
          <a:prstGeom prst="rect">
            <a:avLst/>
          </a:prstGeom>
          <a:noFill/>
        </p:spPr>
        <p:txBody>
          <a:bodyPr wrap="square" rtlCol="0">
            <a:spAutoFit/>
          </a:bodyPr>
          <a:lstStyle/>
          <a:p>
            <a:pPr algn="ctr"/>
            <a:r>
              <a:rPr kumimoji="1" lang="ja-JP" altLang="en-US" sz="2800">
                <a:solidFill>
                  <a:srgbClr val="FF0000"/>
                </a:solidFill>
              </a:rPr>
              <a:t>長期間</a:t>
            </a:r>
            <a:r>
              <a:rPr kumimoji="1" lang="ja-JP" altLang="en-US" sz="2800" dirty="0">
                <a:solidFill>
                  <a:srgbClr val="FF0000"/>
                </a:solidFill>
              </a:rPr>
              <a:t>を要しない</a:t>
            </a:r>
          </a:p>
        </p:txBody>
      </p:sp>
    </p:spTree>
    <p:custDataLst>
      <p:tags r:id="rId1"/>
    </p:custDataLst>
    <p:extLst>
      <p:ext uri="{BB962C8B-B14F-4D97-AF65-F5344CB8AC3E}">
        <p14:creationId xmlns:p14="http://schemas.microsoft.com/office/powerpoint/2010/main" val="210103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11" grpId="0">
        <p:bldAsOne/>
      </p:bldGraphic>
      <p:bldP spid="2" grpId="0" animBg="1"/>
      <p:bldP spid="3" grpId="0" animBg="1"/>
      <p:bldP spid="8" grpId="0" animBg="1"/>
      <p:bldP spid="9" grpId="0" animBg="1"/>
      <p:bldP spid="10" grpId="0" animBg="1"/>
      <p:bldP spid="12" grpId="0" animBg="1"/>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A4EB6CD-1463-4809-AD1B-872CC8A93A30}"/>
              </a:ext>
            </a:extLst>
          </p:cNvPr>
          <p:cNvSpPr>
            <a:spLocks noGrp="1"/>
          </p:cNvSpPr>
          <p:nvPr>
            <p:ph idx="4294967295"/>
          </p:nvPr>
        </p:nvSpPr>
        <p:spPr>
          <a:xfrm>
            <a:off x="345440" y="523875"/>
            <a:ext cx="10515600" cy="5164138"/>
          </a:xfrm>
        </p:spPr>
        <p:txBody>
          <a:bodyPr>
            <a:normAutofit/>
          </a:bodyPr>
          <a:lstStyle/>
          <a:p>
            <a:pPr marL="0" indent="0">
              <a:lnSpc>
                <a:spcPct val="90000"/>
              </a:lnSpc>
              <a:spcBef>
                <a:spcPts val="1000"/>
              </a:spcBef>
              <a:buNone/>
            </a:pPr>
            <a:r>
              <a:rPr lang="ja-JP" altLang="en-US" sz="4400" dirty="0"/>
              <a:t>独自調整の利点と課題</a:t>
            </a:r>
            <a:endParaRPr kumimoji="1" lang="en-US" altLang="ja-JP" sz="4400" dirty="0"/>
          </a:p>
          <a:p>
            <a:pPr marL="0" indent="0">
              <a:lnSpc>
                <a:spcPct val="90000"/>
              </a:lnSpc>
              <a:spcBef>
                <a:spcPts val="1000"/>
              </a:spcBef>
              <a:buNone/>
            </a:pPr>
            <a:endParaRPr lang="en-US" altLang="ja-JP" dirty="0"/>
          </a:p>
          <a:p>
            <a:pPr marL="0" indent="0">
              <a:lnSpc>
                <a:spcPct val="90000"/>
              </a:lnSpc>
              <a:spcBef>
                <a:spcPts val="1000"/>
              </a:spcBef>
              <a:buNone/>
            </a:pPr>
            <a:r>
              <a:rPr lang="ja-JP" altLang="en-US" sz="3000" dirty="0"/>
              <a:t>利点</a:t>
            </a:r>
            <a:endParaRPr lang="en-US" altLang="ja-JP" sz="3000" dirty="0"/>
          </a:p>
          <a:p>
            <a:pPr marL="0" indent="0">
              <a:lnSpc>
                <a:spcPct val="90000"/>
              </a:lnSpc>
              <a:spcBef>
                <a:spcPts val="1000"/>
              </a:spcBef>
              <a:buNone/>
            </a:pPr>
            <a:r>
              <a:rPr kumimoji="1" lang="ja-JP" altLang="en-US" sz="3000" dirty="0"/>
              <a:t>▶即時・柔軟な対応が可能</a:t>
            </a:r>
            <a:endParaRPr kumimoji="1" lang="en-US" altLang="ja-JP" sz="3000" dirty="0"/>
          </a:p>
          <a:p>
            <a:pPr marL="0" indent="0">
              <a:lnSpc>
                <a:spcPct val="90000"/>
              </a:lnSpc>
              <a:spcBef>
                <a:spcPts val="1000"/>
              </a:spcBef>
              <a:buNone/>
            </a:pPr>
            <a:r>
              <a:rPr lang="ja-JP" altLang="en-US" sz="3000" dirty="0"/>
              <a:t>▶調整期間が短く、本人の意向や状態の変化が少ない</a:t>
            </a:r>
            <a:endParaRPr lang="en-US" altLang="ja-JP" sz="3000" dirty="0"/>
          </a:p>
          <a:p>
            <a:pPr marL="0" indent="0">
              <a:lnSpc>
                <a:spcPct val="90000"/>
              </a:lnSpc>
              <a:spcBef>
                <a:spcPts val="1000"/>
              </a:spcBef>
              <a:buNone/>
            </a:pPr>
            <a:endParaRPr lang="en-US" altLang="ja-JP" sz="3000" dirty="0"/>
          </a:p>
          <a:p>
            <a:pPr marL="0" indent="0">
              <a:lnSpc>
                <a:spcPct val="90000"/>
              </a:lnSpc>
              <a:spcBef>
                <a:spcPts val="1000"/>
              </a:spcBef>
              <a:buNone/>
            </a:pPr>
            <a:r>
              <a:rPr lang="ja-JP" altLang="en-US" sz="3000" dirty="0"/>
              <a:t>課題</a:t>
            </a:r>
            <a:endParaRPr lang="en-US" altLang="ja-JP" sz="3000" dirty="0"/>
          </a:p>
          <a:p>
            <a:pPr marL="0" indent="0">
              <a:lnSpc>
                <a:spcPct val="90000"/>
              </a:lnSpc>
              <a:spcBef>
                <a:spcPts val="1000"/>
              </a:spcBef>
              <a:buNone/>
            </a:pPr>
            <a:r>
              <a:rPr lang="ja-JP" altLang="en-US" sz="3000" dirty="0"/>
              <a:t>▶調整は大阪刑務所が関与できる限度にとどまる</a:t>
            </a:r>
            <a:endParaRPr lang="en-US" altLang="ja-JP" sz="3000" dirty="0"/>
          </a:p>
          <a:p>
            <a:pPr marL="0" indent="0">
              <a:lnSpc>
                <a:spcPct val="90000"/>
              </a:lnSpc>
              <a:spcBef>
                <a:spcPts val="1000"/>
              </a:spcBef>
              <a:buNone/>
            </a:pPr>
            <a:r>
              <a:rPr lang="ja-JP" altLang="en-US" sz="3000" dirty="0"/>
              <a:t>▶遠隔地の調整が困難</a:t>
            </a:r>
            <a:endParaRPr lang="en-US" altLang="ja-JP" sz="3000" dirty="0"/>
          </a:p>
          <a:p>
            <a:pPr marL="0" indent="0">
              <a:lnSpc>
                <a:spcPct val="90000"/>
              </a:lnSpc>
              <a:spcBef>
                <a:spcPts val="1000"/>
              </a:spcBef>
              <a:buNone/>
            </a:pPr>
            <a:endParaRPr lang="en-US" altLang="ja-JP" dirty="0"/>
          </a:p>
          <a:p>
            <a:pPr marL="0" indent="0">
              <a:lnSpc>
                <a:spcPct val="90000"/>
              </a:lnSpc>
              <a:spcBef>
                <a:spcPts val="1000"/>
              </a:spcBef>
              <a:buNone/>
            </a:pPr>
            <a:endParaRPr lang="en-US" altLang="ja-JP" dirty="0"/>
          </a:p>
        </p:txBody>
      </p:sp>
    </p:spTree>
    <p:custDataLst>
      <p:tags r:id="rId1"/>
    </p:custDataLst>
    <p:extLst>
      <p:ext uri="{BB962C8B-B14F-4D97-AF65-F5344CB8AC3E}">
        <p14:creationId xmlns:p14="http://schemas.microsoft.com/office/powerpoint/2010/main" val="305708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fade">
                                      <p:cBhvr>
                                        <p:cTn id="12" dur="500"/>
                                        <p:tgtEl>
                                          <p:spTgt spid="3">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fade">
                                      <p:cBhvr>
                                        <p:cTn id="1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AB10A9A-FCDA-4D34-A312-659DFEDED647}"/>
              </a:ext>
            </a:extLst>
          </p:cNvPr>
          <p:cNvSpPr txBox="1"/>
          <p:nvPr/>
        </p:nvSpPr>
        <p:spPr>
          <a:xfrm>
            <a:off x="830588" y="1468179"/>
            <a:ext cx="10530824" cy="4524315"/>
          </a:xfrm>
          <a:prstGeom prst="rect">
            <a:avLst/>
          </a:prstGeom>
          <a:noFill/>
        </p:spPr>
        <p:txBody>
          <a:bodyPr wrap="square">
            <a:spAutoFit/>
          </a:bodyPr>
          <a:lstStyle/>
          <a:p>
            <a:pPr algn="just"/>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これまで特別調整で入所した方　</a:t>
            </a:r>
            <a:r>
              <a:rPr lang="en-US" altLang="ja-JP" sz="3600" kern="100" dirty="0">
                <a:solidFill>
                  <a:srgbClr val="FF0000"/>
                </a:solidFill>
                <a:effectLst/>
                <a:latin typeface="游明朝" panose="02020400000000000000" pitchFamily="18" charset="-128"/>
                <a:ea typeface="游明朝" panose="02020400000000000000" pitchFamily="18" charset="-128"/>
                <a:cs typeface="Times New Roman" panose="02020603050405020304" pitchFamily="18" charset="0"/>
              </a:rPr>
              <a:t>4</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名</a:t>
            </a:r>
            <a:endPar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36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36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endParaRPr lang="en-US" altLang="ja-JP" sz="36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これまで大阪刑務所が行う</a:t>
            </a:r>
            <a:endPar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36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独自調整で入所した方　</a:t>
            </a:r>
            <a:r>
              <a:rPr lang="en-US" altLang="ja-JP" sz="3600" kern="100" dirty="0">
                <a:solidFill>
                  <a:srgbClr val="FF0000"/>
                </a:solidFill>
                <a:effectLst/>
                <a:latin typeface="游明朝" panose="02020400000000000000" pitchFamily="18" charset="-128"/>
                <a:ea typeface="游明朝" panose="02020400000000000000" pitchFamily="18" charset="-128"/>
                <a:cs typeface="Times New Roman" panose="02020603050405020304" pitchFamily="18" charset="0"/>
              </a:rPr>
              <a:t>8</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名</a:t>
            </a:r>
            <a:endPar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3600" kern="100" dirty="0">
                <a:latin typeface="游明朝" panose="02020400000000000000" pitchFamily="18" charset="-128"/>
                <a:ea typeface="游明朝" panose="02020400000000000000" pitchFamily="18" charset="-128"/>
                <a:cs typeface="Times New Roman" panose="02020603050405020304" pitchFamily="18" charset="0"/>
              </a:rPr>
              <a:t>　　　　　　　　　　　　　　　　　　　　</a:t>
            </a:r>
            <a:endPar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2603895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BD8FCA5-9EB7-4B8E-B43B-EA0D31989E77}"/>
              </a:ext>
            </a:extLst>
          </p:cNvPr>
          <p:cNvSpPr txBox="1"/>
          <p:nvPr/>
        </p:nvSpPr>
        <p:spPr>
          <a:xfrm>
            <a:off x="995212" y="449053"/>
            <a:ext cx="9780998" cy="5078313"/>
          </a:xfrm>
          <a:prstGeom prst="rect">
            <a:avLst/>
          </a:prstGeom>
          <a:noFill/>
        </p:spPr>
        <p:txBody>
          <a:bodyPr wrap="square" rtlCol="0">
            <a:spAutoFit/>
          </a:bodyPr>
          <a:lstStyle/>
          <a:p>
            <a:r>
              <a:rPr lang="ja-JP" altLang="en-US" sz="6600" dirty="0">
                <a:latin typeface="+mn-ea"/>
              </a:rPr>
              <a:t>事例１</a:t>
            </a:r>
            <a:br>
              <a:rPr lang="en-US" altLang="ja-JP" sz="6600" dirty="0">
                <a:latin typeface="+mn-ea"/>
              </a:rPr>
            </a:br>
            <a:r>
              <a:rPr lang="en-US" altLang="ja-JP" sz="6600" dirty="0">
                <a:latin typeface="+mn-ea"/>
              </a:rPr>
              <a:t>A</a:t>
            </a:r>
            <a:r>
              <a:rPr lang="ja-JP" altLang="en-US" sz="6600" dirty="0">
                <a:latin typeface="+mn-ea"/>
              </a:rPr>
              <a:t>さん</a:t>
            </a:r>
            <a:endParaRPr lang="en-US" altLang="ja-JP" sz="6600" dirty="0">
              <a:latin typeface="+mn-ea"/>
            </a:endParaRPr>
          </a:p>
          <a:p>
            <a:endParaRPr lang="en-US" altLang="ja-JP" sz="4800" dirty="0">
              <a:latin typeface="+mn-ea"/>
            </a:endParaRPr>
          </a:p>
          <a:p>
            <a:r>
              <a:rPr lang="en-US" altLang="ja-JP" sz="4800" dirty="0">
                <a:latin typeface="+mn-ea"/>
              </a:rPr>
              <a:t>1</a:t>
            </a:r>
            <a:r>
              <a:rPr lang="ja-JP" altLang="en-US" sz="4800" dirty="0">
                <a:latin typeface="+mn-ea"/>
              </a:rPr>
              <a:t>度目入所　　</a:t>
            </a:r>
            <a:r>
              <a:rPr lang="en-US" altLang="ja-JP" sz="4800" dirty="0">
                <a:latin typeface="+mn-ea"/>
              </a:rPr>
              <a:t>50</a:t>
            </a:r>
            <a:r>
              <a:rPr lang="ja-JP" altLang="en-US" sz="4800" dirty="0">
                <a:latin typeface="+mn-ea"/>
              </a:rPr>
              <a:t>代前半　</a:t>
            </a:r>
            <a:endParaRPr lang="en-US" altLang="ja-JP" sz="4800" dirty="0">
              <a:latin typeface="+mn-ea"/>
            </a:endParaRPr>
          </a:p>
          <a:p>
            <a:r>
              <a:rPr lang="ja-JP" altLang="en-US" sz="4800" dirty="0">
                <a:latin typeface="+mn-ea"/>
              </a:rPr>
              <a:t>刑務所</a:t>
            </a:r>
            <a:r>
              <a:rPr lang="en-US" altLang="ja-JP" sz="4800" dirty="0">
                <a:latin typeface="+mn-ea"/>
              </a:rPr>
              <a:t>2</a:t>
            </a:r>
            <a:r>
              <a:rPr lang="ja-JP" altLang="en-US" sz="4800" dirty="0">
                <a:latin typeface="+mn-ea"/>
              </a:rPr>
              <a:t>年間収監後</a:t>
            </a:r>
            <a:endParaRPr lang="en-US" altLang="ja-JP" sz="4800" dirty="0">
              <a:latin typeface="+mn-ea"/>
            </a:endParaRPr>
          </a:p>
          <a:p>
            <a:r>
              <a:rPr lang="en-US" altLang="ja-JP" sz="4800" dirty="0">
                <a:latin typeface="+mn-ea"/>
              </a:rPr>
              <a:t>2</a:t>
            </a:r>
            <a:r>
              <a:rPr lang="ja-JP" altLang="en-US" sz="4800" dirty="0">
                <a:latin typeface="+mn-ea"/>
              </a:rPr>
              <a:t>度目再入所　　</a:t>
            </a:r>
            <a:r>
              <a:rPr lang="en-US" altLang="ja-JP" sz="4800" dirty="0">
                <a:latin typeface="+mn-ea"/>
              </a:rPr>
              <a:t>50</a:t>
            </a:r>
            <a:r>
              <a:rPr lang="ja-JP" altLang="en-US" sz="4800" dirty="0">
                <a:latin typeface="+mn-ea"/>
              </a:rPr>
              <a:t>代後半</a:t>
            </a:r>
            <a:endParaRPr lang="en-US" altLang="ja-JP" sz="6600" dirty="0">
              <a:latin typeface="+mn-ea"/>
            </a:endParaRPr>
          </a:p>
        </p:txBody>
      </p:sp>
    </p:spTree>
    <p:extLst>
      <p:ext uri="{BB962C8B-B14F-4D97-AF65-F5344CB8AC3E}">
        <p14:creationId xmlns:p14="http://schemas.microsoft.com/office/powerpoint/2010/main" val="1437046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530225" y="365125"/>
            <a:ext cx="11661775" cy="6138863"/>
          </a:xfrm>
        </p:spPr>
        <p:txBody>
          <a:bodyPr anchor="t">
            <a:normAutofit fontScale="90000"/>
          </a:bodyPr>
          <a:lstStyle/>
          <a:p>
            <a:pPr>
              <a:lnSpc>
                <a:spcPct val="200000"/>
              </a:lnSpc>
            </a:pPr>
            <a:r>
              <a:rPr lang="en-US" altLang="ja-JP" sz="4000" b="1" dirty="0">
                <a:latin typeface="ＭＳ ゴシック" panose="020B0609070205080204" pitchFamily="49" charset="-128"/>
                <a:ea typeface="ＭＳ ゴシック" panose="020B0609070205080204" pitchFamily="49" charset="-128"/>
              </a:rPr>
              <a:t>〈1</a:t>
            </a:r>
            <a:r>
              <a:rPr lang="ja-JP" altLang="en-US" sz="4000" b="1" dirty="0">
                <a:latin typeface="ＭＳ ゴシック" panose="020B0609070205080204" pitchFamily="49" charset="-128"/>
                <a:ea typeface="ＭＳ ゴシック" panose="020B0609070205080204" pitchFamily="49" charset="-128"/>
              </a:rPr>
              <a:t>度目入所するまで</a:t>
            </a:r>
            <a:r>
              <a:rPr lang="en-US" altLang="ja-JP" sz="4000" b="1" dirty="0">
                <a:latin typeface="ＭＳ ゴシック" panose="020B0609070205080204" pitchFamily="49" charset="-128"/>
                <a:ea typeface="ＭＳ ゴシック" panose="020B0609070205080204" pitchFamily="49" charset="-128"/>
              </a:rPr>
              <a:t>〉</a:t>
            </a:r>
            <a:br>
              <a:rPr lang="en-US" altLang="ja-JP" sz="3100" dirty="0"/>
            </a:br>
            <a:r>
              <a:rPr lang="ja-JP" altLang="en-US" sz="3100" dirty="0">
                <a:latin typeface="BIZ UD明朝 Medium" panose="02020500000000000000" pitchFamily="17" charset="-128"/>
                <a:ea typeface="BIZ UD明朝 Medium" panose="02020500000000000000" pitchFamily="17" charset="-128"/>
              </a:rPr>
              <a:t>▶中学卒業</a:t>
            </a:r>
            <a:br>
              <a:rPr lang="en-US" altLang="ja-JP" sz="3100" dirty="0">
                <a:latin typeface="BIZ UD明朝 Medium" panose="02020500000000000000" pitchFamily="17" charset="-128"/>
                <a:ea typeface="BIZ UD明朝 Medium" panose="02020500000000000000" pitchFamily="17" charset="-128"/>
              </a:rPr>
            </a:br>
            <a:r>
              <a:rPr lang="ja-JP" altLang="en-US" sz="3100" dirty="0">
                <a:latin typeface="BIZ UD明朝 Medium" panose="02020500000000000000" pitchFamily="17" charset="-128"/>
                <a:ea typeface="BIZ UD明朝 Medium" panose="02020500000000000000" pitchFamily="17" charset="-128"/>
              </a:rPr>
              <a:t>▶</a:t>
            </a:r>
            <a:r>
              <a:rPr lang="en-US" altLang="ja-JP" sz="3100" dirty="0">
                <a:latin typeface="BIZ UD明朝 Medium" panose="02020500000000000000" pitchFamily="17" charset="-128"/>
                <a:ea typeface="BIZ UD明朝 Medium" panose="02020500000000000000" pitchFamily="17" charset="-128"/>
              </a:rPr>
              <a:t>18</a:t>
            </a:r>
            <a:r>
              <a:rPr lang="ja-JP" altLang="en-US" sz="3100" dirty="0">
                <a:latin typeface="BIZ UD明朝 Medium" panose="02020500000000000000" pitchFamily="17" charset="-128"/>
                <a:ea typeface="BIZ UD明朝 Medium" panose="02020500000000000000" pitchFamily="17" charset="-128"/>
              </a:rPr>
              <a:t>歳時、車で人身事故（ひき逃げ）を起こし鑑別所</a:t>
            </a:r>
            <a:br>
              <a:rPr lang="en-US" altLang="ja-JP" sz="3100" dirty="0">
                <a:latin typeface="BIZ UD明朝 Medium" panose="02020500000000000000" pitchFamily="17" charset="-128"/>
                <a:ea typeface="BIZ UD明朝 Medium" panose="02020500000000000000" pitchFamily="17" charset="-128"/>
              </a:rPr>
            </a:br>
            <a:r>
              <a:rPr lang="ja-JP" altLang="en-US" sz="3100" dirty="0">
                <a:latin typeface="BIZ UD明朝 Medium" panose="02020500000000000000" pitchFamily="17" charset="-128"/>
                <a:ea typeface="BIZ UD明朝 Medium" panose="02020500000000000000" pitchFamily="17" charset="-128"/>
              </a:rPr>
              <a:t>▶</a:t>
            </a:r>
            <a:r>
              <a:rPr lang="en-US" altLang="ja-JP" sz="3100" dirty="0">
                <a:latin typeface="BIZ UD明朝 Medium" panose="02020500000000000000" pitchFamily="17" charset="-128"/>
                <a:ea typeface="BIZ UD明朝 Medium" panose="02020500000000000000" pitchFamily="17" charset="-128"/>
              </a:rPr>
              <a:t>36</a:t>
            </a:r>
            <a:r>
              <a:rPr lang="ja-JP" altLang="en-US" sz="3100" dirty="0">
                <a:latin typeface="BIZ UD明朝 Medium" panose="02020500000000000000" pitchFamily="17" charset="-128"/>
                <a:ea typeface="BIZ UD明朝 Medium" panose="02020500000000000000" pitchFamily="17" charset="-128"/>
              </a:rPr>
              <a:t>歳頃からは痴漢行為も行い、</a:t>
            </a:r>
            <a:r>
              <a:rPr lang="en-US" altLang="ja-JP" sz="3100" dirty="0">
                <a:latin typeface="BIZ UD明朝 Medium" panose="02020500000000000000" pitchFamily="17" charset="-128"/>
                <a:ea typeface="BIZ UD明朝 Medium" panose="02020500000000000000" pitchFamily="17" charset="-128"/>
              </a:rPr>
              <a:t>50</a:t>
            </a:r>
            <a:r>
              <a:rPr lang="ja-JP" altLang="en-US" sz="3100" dirty="0">
                <a:latin typeface="BIZ UD明朝 Medium" panose="02020500000000000000" pitchFamily="17" charset="-128"/>
                <a:ea typeface="BIZ UD明朝 Medium" panose="02020500000000000000" pitchFamily="17" charset="-128"/>
              </a:rPr>
              <a:t>代前半までに計</a:t>
            </a:r>
            <a:r>
              <a:rPr lang="en-US" altLang="ja-JP" sz="3100" dirty="0">
                <a:latin typeface="BIZ UD明朝 Medium" panose="02020500000000000000" pitchFamily="17" charset="-128"/>
                <a:ea typeface="BIZ UD明朝 Medium" panose="02020500000000000000" pitchFamily="17" charset="-128"/>
              </a:rPr>
              <a:t>12</a:t>
            </a:r>
            <a:r>
              <a:rPr lang="ja-JP" altLang="en-US" sz="3100" dirty="0">
                <a:latin typeface="BIZ UD明朝 Medium" panose="02020500000000000000" pitchFamily="17" charset="-128"/>
                <a:ea typeface="BIZ UD明朝 Medium" panose="02020500000000000000" pitchFamily="17" charset="-128"/>
              </a:rPr>
              <a:t>度の服役</a:t>
            </a:r>
            <a:br>
              <a:rPr lang="en-US" altLang="ja-JP" sz="3100" dirty="0">
                <a:latin typeface="BIZ UD明朝 Medium" panose="02020500000000000000" pitchFamily="17" charset="-128"/>
                <a:ea typeface="BIZ UD明朝 Medium" panose="02020500000000000000" pitchFamily="17" charset="-128"/>
              </a:rPr>
            </a:br>
            <a:r>
              <a:rPr lang="ja-JP" altLang="en-US" sz="3100" dirty="0">
                <a:latin typeface="BIZ UD明朝 Medium" panose="02020500000000000000" pitchFamily="17" charset="-128"/>
                <a:ea typeface="BIZ UD明朝 Medium" panose="02020500000000000000" pitchFamily="17" charset="-128"/>
              </a:rPr>
              <a:t>▶出所後福祉事務所に相談。</a:t>
            </a:r>
            <a:r>
              <a:rPr lang="en-US" altLang="ja-JP" sz="3100" dirty="0">
                <a:latin typeface="BIZ UD明朝 Medium" panose="02020500000000000000" pitchFamily="17" charset="-128"/>
                <a:ea typeface="BIZ UD明朝 Medium" panose="02020500000000000000" pitchFamily="17" charset="-128"/>
              </a:rPr>
              <a:t>1</a:t>
            </a:r>
            <a:r>
              <a:rPr lang="ja-JP" altLang="en-US" sz="3100" dirty="0">
                <a:latin typeface="BIZ UD明朝 Medium" panose="02020500000000000000" pitchFamily="17" charset="-128"/>
                <a:ea typeface="BIZ UD明朝 Medium" panose="02020500000000000000" pitchFamily="17" charset="-128"/>
              </a:rPr>
              <a:t>度目の淀川寮入所</a:t>
            </a:r>
            <a:br>
              <a:rPr lang="en-US" altLang="ja-JP" sz="3100" dirty="0">
                <a:latin typeface="BIZ UD明朝 Medium" panose="02020500000000000000" pitchFamily="17" charset="-128"/>
                <a:ea typeface="BIZ UD明朝 Medium" panose="02020500000000000000" pitchFamily="17" charset="-128"/>
              </a:rPr>
            </a:br>
            <a:br>
              <a:rPr lang="en-US" altLang="ja-JP" sz="3100" dirty="0">
                <a:latin typeface="BIZ UD明朝 Medium" panose="02020500000000000000" pitchFamily="17" charset="-128"/>
                <a:ea typeface="BIZ UD明朝 Medium" panose="02020500000000000000" pitchFamily="17" charset="-128"/>
              </a:rPr>
            </a:br>
            <a:endParaRPr lang="ja-JP" altLang="en-US" dirty="0"/>
          </a:p>
        </p:txBody>
      </p:sp>
    </p:spTree>
    <p:extLst>
      <p:ext uri="{BB962C8B-B14F-4D97-AF65-F5344CB8AC3E}">
        <p14:creationId xmlns:p14="http://schemas.microsoft.com/office/powerpoint/2010/main" val="805058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633413" y="541338"/>
            <a:ext cx="11558587" cy="6230937"/>
          </a:xfrm>
        </p:spPr>
        <p:txBody>
          <a:bodyPr anchor="t">
            <a:normAutofit/>
          </a:bodyPr>
          <a:lstStyle/>
          <a:p>
            <a:pPr>
              <a:lnSpc>
                <a:spcPct val="200000"/>
              </a:lnSpc>
            </a:pPr>
            <a:r>
              <a:rPr lang="en-US" altLang="ja-JP" sz="3200" b="1" dirty="0">
                <a:latin typeface="ＭＳ ゴシック" panose="020B0609070205080204" pitchFamily="49" charset="-128"/>
                <a:ea typeface="ＭＳ ゴシック" panose="020B0609070205080204" pitchFamily="49" charset="-128"/>
              </a:rPr>
              <a:t>〈1</a:t>
            </a:r>
            <a:r>
              <a:rPr lang="ja-JP" altLang="en-US" sz="3200" b="1" dirty="0">
                <a:latin typeface="ＭＳ ゴシック" panose="020B0609070205080204" pitchFamily="49" charset="-128"/>
                <a:ea typeface="ＭＳ ゴシック" panose="020B0609070205080204" pitchFamily="49" charset="-128"/>
              </a:rPr>
              <a:t>度目入所後の取り組みと結果</a:t>
            </a:r>
            <a:r>
              <a:rPr lang="en-US" altLang="ja-JP" sz="3200" b="1" dirty="0">
                <a:latin typeface="ＭＳ ゴシック" panose="020B0609070205080204" pitchFamily="49" charset="-128"/>
                <a:ea typeface="ＭＳ ゴシック" panose="020B0609070205080204" pitchFamily="49" charset="-128"/>
              </a:rPr>
              <a:t>〉</a:t>
            </a:r>
            <a:br>
              <a:rPr lang="en-US" altLang="ja-JP" sz="2400" dirty="0"/>
            </a:br>
            <a:r>
              <a:rPr lang="ja-JP" altLang="en-US" sz="3100" dirty="0">
                <a:latin typeface="BIZ UD明朝 Medium" panose="02020500000000000000" pitchFamily="17" charset="-128"/>
                <a:ea typeface="BIZ UD明朝 Medium" panose="02020500000000000000" pitchFamily="17" charset="-128"/>
              </a:rPr>
              <a:t>▶外部就労に向け取り組むも、うまくいかず</a:t>
            </a:r>
            <a:br>
              <a:rPr lang="en-US" altLang="ja-JP" sz="3100" dirty="0">
                <a:latin typeface="BIZ UD明朝 Medium" panose="02020500000000000000" pitchFamily="17" charset="-128"/>
                <a:ea typeface="BIZ UD明朝 Medium" panose="02020500000000000000" pitchFamily="17" charset="-128"/>
              </a:rPr>
            </a:br>
            <a:r>
              <a:rPr lang="ja-JP" altLang="en-US" sz="3100" dirty="0">
                <a:latin typeface="BIZ UD明朝 Medium" panose="02020500000000000000" pitchFamily="17" charset="-128"/>
                <a:ea typeface="BIZ UD明朝 Medium" panose="02020500000000000000" pitchFamily="17" charset="-128"/>
              </a:rPr>
              <a:t>▶パチンコへ行きそのまま無断外泊</a:t>
            </a:r>
            <a:br>
              <a:rPr lang="en-US" altLang="ja-JP" sz="3100" dirty="0">
                <a:latin typeface="BIZ UD明朝 Medium" panose="02020500000000000000" pitchFamily="17" charset="-128"/>
                <a:ea typeface="BIZ UD明朝 Medium" panose="02020500000000000000" pitchFamily="17" charset="-128"/>
              </a:rPr>
            </a:br>
            <a:r>
              <a:rPr lang="ja-JP" altLang="en-US" sz="3100" dirty="0">
                <a:latin typeface="BIZ UD明朝 Medium" panose="02020500000000000000" pitchFamily="17" charset="-128"/>
                <a:ea typeface="BIZ UD明朝 Medium" panose="02020500000000000000" pitchFamily="17" charset="-128"/>
              </a:rPr>
              <a:t>▶スリを働くが痴漢と間違われ逮捕、大阪刑務所に服役</a:t>
            </a:r>
            <a:br>
              <a:rPr lang="en-US" altLang="ja-JP" sz="3100" dirty="0">
                <a:latin typeface="BIZ UD明朝 Medium" panose="02020500000000000000" pitchFamily="17" charset="-128"/>
                <a:ea typeface="BIZ UD明朝 Medium" panose="02020500000000000000" pitchFamily="17" charset="-128"/>
              </a:rPr>
            </a:br>
            <a:r>
              <a:rPr lang="ja-JP" altLang="en-US" sz="3100" dirty="0">
                <a:latin typeface="BIZ UD明朝 Medium" panose="02020500000000000000" pitchFamily="17" charset="-128"/>
                <a:ea typeface="BIZ UD明朝 Medium" panose="02020500000000000000" pitchFamily="17" charset="-128"/>
              </a:rPr>
              <a:t>▶</a:t>
            </a:r>
            <a:r>
              <a:rPr lang="en-US" altLang="ja-JP" sz="3100" dirty="0">
                <a:latin typeface="BIZ UD明朝 Medium" panose="02020500000000000000" pitchFamily="17" charset="-128"/>
                <a:ea typeface="BIZ UD明朝 Medium" panose="02020500000000000000" pitchFamily="17" charset="-128"/>
              </a:rPr>
              <a:t>2</a:t>
            </a:r>
            <a:r>
              <a:rPr lang="ja-JP" altLang="en-US" sz="3100" dirty="0">
                <a:latin typeface="BIZ UD明朝 Medium" panose="02020500000000000000" pitchFamily="17" charset="-128"/>
                <a:ea typeface="BIZ UD明朝 Medium" panose="02020500000000000000" pitchFamily="17" charset="-128"/>
              </a:rPr>
              <a:t>年の収監の後、大阪刑務所の独自調整を経て</a:t>
            </a:r>
            <a:br>
              <a:rPr lang="en-US" altLang="ja-JP" sz="3100" dirty="0">
                <a:latin typeface="BIZ UD明朝 Medium" panose="02020500000000000000" pitchFamily="17" charset="-128"/>
                <a:ea typeface="BIZ UD明朝 Medium" panose="02020500000000000000" pitchFamily="17" charset="-128"/>
              </a:rPr>
            </a:br>
            <a:r>
              <a:rPr lang="ja-JP" altLang="en-US" sz="3100" dirty="0">
                <a:latin typeface="BIZ UD明朝 Medium" panose="02020500000000000000" pitchFamily="17" charset="-128"/>
                <a:ea typeface="BIZ UD明朝 Medium" panose="02020500000000000000" pitchFamily="17" charset="-128"/>
              </a:rPr>
              <a:t>　　　　　　　　　　　　　　　　</a:t>
            </a:r>
            <a:r>
              <a:rPr lang="en-US" altLang="ja-JP" sz="3100" dirty="0">
                <a:latin typeface="BIZ UD明朝 Medium" panose="02020500000000000000" pitchFamily="17" charset="-128"/>
                <a:ea typeface="BIZ UD明朝 Medium" panose="02020500000000000000" pitchFamily="17" charset="-128"/>
              </a:rPr>
              <a:t>2</a:t>
            </a:r>
            <a:r>
              <a:rPr lang="ja-JP" altLang="en-US" sz="3100" dirty="0">
                <a:latin typeface="BIZ UD明朝 Medium" panose="02020500000000000000" pitchFamily="17" charset="-128"/>
                <a:ea typeface="BIZ UD明朝 Medium" panose="02020500000000000000" pitchFamily="17" charset="-128"/>
              </a:rPr>
              <a:t>度目の淀川寮入所</a:t>
            </a:r>
            <a:endParaRPr lang="ja-JP" altLang="en-US" dirty="0"/>
          </a:p>
        </p:txBody>
      </p:sp>
    </p:spTree>
    <p:extLst>
      <p:ext uri="{BB962C8B-B14F-4D97-AF65-F5344CB8AC3E}">
        <p14:creationId xmlns:p14="http://schemas.microsoft.com/office/powerpoint/2010/main" val="1351920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0" y="822325"/>
            <a:ext cx="10810875" cy="2509838"/>
          </a:xfrm>
        </p:spPr>
        <p:txBody>
          <a:bodyPr anchor="t">
            <a:normAutofit fontScale="90000"/>
          </a:bodyPr>
          <a:lstStyle/>
          <a:p>
            <a:pPr>
              <a:lnSpc>
                <a:spcPct val="100000"/>
              </a:lnSpc>
            </a:pPr>
            <a:r>
              <a:rPr lang="ja-JP" altLang="en-US" sz="4000" dirty="0">
                <a:latin typeface="ＭＳ ゴシック" panose="020B0609070205080204" pitchFamily="49" charset="-128"/>
                <a:ea typeface="ＭＳ ゴシック" panose="020B0609070205080204" pitchFamily="49" charset="-128"/>
              </a:rPr>
              <a:t>＜</a:t>
            </a:r>
            <a:r>
              <a:rPr lang="en-US" altLang="ja-JP" sz="4000" dirty="0">
                <a:latin typeface="ＭＳ ゴシック" panose="020B0609070205080204" pitchFamily="49" charset="-128"/>
                <a:ea typeface="ＭＳ ゴシック" panose="020B0609070205080204" pitchFamily="49" charset="-128"/>
              </a:rPr>
              <a:t>2</a:t>
            </a:r>
            <a:r>
              <a:rPr lang="ja-JP" altLang="en-US" sz="4000" dirty="0">
                <a:latin typeface="ＭＳ ゴシック" panose="020B0609070205080204" pitchFamily="49" charset="-128"/>
                <a:ea typeface="ＭＳ ゴシック" panose="020B0609070205080204" pitchFamily="49" charset="-128"/>
              </a:rPr>
              <a:t>度目入所後の取り組み＞</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（本人希望　　就労自立）</a:t>
            </a: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これまでの生活と前回入寮中に就労継続できなかった　　　　　</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a:t>
            </a: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a:t>
            </a:r>
            <a:endParaRPr lang="ja-JP" altLang="en-US" dirty="0"/>
          </a:p>
        </p:txBody>
      </p:sp>
      <p:sp>
        <p:nvSpPr>
          <p:cNvPr id="2" name="テキスト ボックス 1">
            <a:extLst>
              <a:ext uri="{FF2B5EF4-FFF2-40B4-BE49-F238E27FC236}">
                <a16:creationId xmlns:a16="http://schemas.microsoft.com/office/drawing/2014/main" id="{8CF054F2-0B7A-4ED2-8E2D-E20447510078}"/>
              </a:ext>
            </a:extLst>
          </p:cNvPr>
          <p:cNvSpPr txBox="1"/>
          <p:nvPr/>
        </p:nvSpPr>
        <p:spPr>
          <a:xfrm>
            <a:off x="544530" y="3332711"/>
            <a:ext cx="10809270" cy="2246769"/>
          </a:xfrm>
          <a:prstGeom prst="rect">
            <a:avLst/>
          </a:prstGeom>
          <a:noFill/>
        </p:spPr>
        <p:txBody>
          <a:bodyPr wrap="square" rtlCol="0">
            <a:spAutoFit/>
          </a:bodyPr>
          <a:lstStyle/>
          <a:p>
            <a:r>
              <a:rPr lang="ja-JP" altLang="en-US" sz="2800" dirty="0">
                <a:latin typeface="BIZ UDP明朝 Medium" panose="02020500000000000000" pitchFamily="18" charset="-128"/>
                <a:ea typeface="BIZ UDP明朝 Medium" panose="02020500000000000000" pitchFamily="18" charset="-128"/>
              </a:rPr>
              <a:t>　 （職員から別の目標を提案）</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　　　　  ・再犯防止</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　　　  　・安定した地域生活を送る</a:t>
            </a:r>
            <a:endParaRPr lang="en-US" altLang="ja-JP" sz="2800" dirty="0">
              <a:latin typeface="BIZ UDP明朝 Medium" panose="02020500000000000000" pitchFamily="18" charset="-128"/>
              <a:ea typeface="BIZ UDP明朝 Medium" panose="02020500000000000000" pitchFamily="18" charset="-128"/>
            </a:endParaRPr>
          </a:p>
          <a:p>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　　　　　　　　　　　　　　　</a:t>
            </a:r>
            <a:r>
              <a:rPr lang="ja-JP" altLang="en-US" sz="2800" dirty="0">
                <a:solidFill>
                  <a:srgbClr val="FF0000"/>
                </a:solidFill>
                <a:latin typeface="BIZ UDP明朝 Medium" panose="02020500000000000000" pitchFamily="18" charset="-128"/>
                <a:ea typeface="BIZ UDP明朝 Medium" panose="02020500000000000000" pitchFamily="18" charset="-128"/>
              </a:rPr>
              <a:t>→　精神科通院　　療育判定の実施　</a:t>
            </a:r>
            <a:r>
              <a:rPr lang="ja-JP" altLang="en-US" sz="2800" dirty="0">
                <a:latin typeface="BIZ UDP明朝 Medium" panose="02020500000000000000" pitchFamily="18" charset="-128"/>
                <a:ea typeface="BIZ UDP明朝 Medium" panose="02020500000000000000" pitchFamily="18" charset="-128"/>
              </a:rPr>
              <a:t>　　　　　　</a:t>
            </a:r>
            <a:endParaRPr kumimoji="1" lang="ja-JP" altLang="en-US" sz="2800" dirty="0"/>
          </a:p>
        </p:txBody>
      </p:sp>
    </p:spTree>
    <p:extLst>
      <p:ext uri="{BB962C8B-B14F-4D97-AF65-F5344CB8AC3E}">
        <p14:creationId xmlns:p14="http://schemas.microsoft.com/office/powerpoint/2010/main" val="3730615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0" y="639763"/>
            <a:ext cx="10039350" cy="6249987"/>
          </a:xfrm>
        </p:spPr>
        <p:txBody>
          <a:bodyPr anchor="t">
            <a:normAutofit fontScale="90000"/>
          </a:bodyPr>
          <a:lstStyle/>
          <a:p>
            <a:pPr>
              <a:lnSpc>
                <a:spcPct val="100000"/>
              </a:lnSpc>
            </a:pPr>
            <a:r>
              <a:rPr lang="ja-JP" altLang="en-US" sz="3600" dirty="0">
                <a:latin typeface="ＭＳ ゴシック" panose="020B0609070205080204" pitchFamily="49" charset="-128"/>
                <a:ea typeface="ＭＳ ゴシック" panose="020B0609070205080204" pitchFamily="49" charset="-128"/>
              </a:rPr>
              <a:t>＜職員が生活の場へ介入＞</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▶落ち着きがなく、しばしば他者と口論</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▶自己中心的な考え、短絡的な言動、乏しい理解力</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▶スマートフォンを所持しインターネットに熱中</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a:t>
            </a:r>
            <a:r>
              <a:rPr lang="ja-JP" altLang="en-US" sz="3100" dirty="0">
                <a:solidFill>
                  <a:srgbClr val="FF0000"/>
                </a:solidFill>
                <a:latin typeface="BIZ UDP明朝 Medium" panose="02020500000000000000" pitchFamily="18" charset="-128"/>
                <a:ea typeface="BIZ UDP明朝 Medium" panose="02020500000000000000" pitchFamily="18" charset="-128"/>
              </a:rPr>
              <a:t>→　居宅移行後を想定してもらいながら、</a:t>
            </a:r>
            <a:br>
              <a:rPr lang="en-US" altLang="ja-JP" sz="3100" dirty="0">
                <a:solidFill>
                  <a:srgbClr val="FF0000"/>
                </a:solidFill>
                <a:latin typeface="BIZ UDP明朝 Medium" panose="02020500000000000000" pitchFamily="18" charset="-128"/>
                <a:ea typeface="BIZ UDP明朝 Medium" panose="02020500000000000000" pitchFamily="18" charset="-128"/>
              </a:rPr>
            </a:br>
            <a:r>
              <a:rPr lang="ja-JP" altLang="en-US" sz="3100" dirty="0">
                <a:solidFill>
                  <a:srgbClr val="FF0000"/>
                </a:solidFill>
                <a:latin typeface="BIZ UDP明朝 Medium" panose="02020500000000000000" pitchFamily="18" charset="-128"/>
                <a:ea typeface="BIZ UDP明朝 Medium" panose="02020500000000000000" pitchFamily="18" charset="-128"/>
              </a:rPr>
              <a:t>　　　　　　　　　　丁寧に根気よく、行動・考え方の変容を促す</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endParaRPr lang="ja-JP" altLang="en-US"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3487222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431514" y="2234371"/>
            <a:ext cx="10433050" cy="4402137"/>
          </a:xfrm>
        </p:spPr>
        <p:txBody>
          <a:bodyPr anchor="t">
            <a:normAutofit/>
          </a:bodyPr>
          <a:lstStyle/>
          <a:p>
            <a:pPr algn="ctr">
              <a:lnSpc>
                <a:spcPct val="100000"/>
              </a:lnSpc>
            </a:pPr>
            <a:r>
              <a:rPr lang="ja-JP" altLang="en-US" sz="2800" dirty="0">
                <a:latin typeface="BIZ UDP明朝 Medium" panose="02020500000000000000" pitchFamily="18" charset="-128"/>
                <a:ea typeface="BIZ UDP明朝 Medium" panose="02020500000000000000" pitchFamily="18" charset="-128"/>
              </a:rPr>
              <a:t>月</a:t>
            </a:r>
            <a:r>
              <a:rPr lang="en-US" altLang="ja-JP" sz="2800" dirty="0">
                <a:latin typeface="BIZ UDP明朝 Medium" panose="02020500000000000000" pitchFamily="18" charset="-128"/>
                <a:ea typeface="BIZ UDP明朝 Medium" panose="02020500000000000000" pitchFamily="18" charset="-128"/>
              </a:rPr>
              <a:t>2</a:t>
            </a:r>
            <a:r>
              <a:rPr lang="ja-JP" altLang="en-US" sz="2800" dirty="0">
                <a:latin typeface="BIZ UDP明朝 Medium" panose="02020500000000000000" pitchFamily="18" charset="-128"/>
                <a:ea typeface="BIZ UDP明朝 Medium" panose="02020500000000000000" pitchFamily="18" charset="-128"/>
              </a:rPr>
              <a:t>回カウンセリングの実施とギャンブルミーティング参加</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　　　　　　　　　　　　　　　　　　</a:t>
            </a:r>
            <a:br>
              <a:rPr lang="en-US" altLang="ja-JP" sz="2800" dirty="0">
                <a:latin typeface="BIZ UDP明朝 Medium" panose="02020500000000000000" pitchFamily="18" charset="-128"/>
                <a:ea typeface="BIZ UDP明朝 Medium" panose="02020500000000000000" pitchFamily="18" charset="-128"/>
              </a:rPr>
            </a:b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参加当初は受け入れず</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　　　　　　　　　　　　　</a:t>
            </a:r>
            <a:br>
              <a:rPr lang="en-US" altLang="ja-JP" sz="2800" dirty="0">
                <a:latin typeface="BIZ UDP明朝 Medium" panose="02020500000000000000" pitchFamily="18" charset="-128"/>
                <a:ea typeface="BIZ UDP明朝 Medium" panose="02020500000000000000" pitchFamily="18" charset="-128"/>
              </a:rPr>
            </a:b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徐々に胸の内を吐露、依存を受け入れる</a:t>
            </a:r>
            <a:br>
              <a:rPr lang="en-US" altLang="ja-JP" sz="2800" dirty="0">
                <a:latin typeface="BIZ UDP明朝 Medium" panose="02020500000000000000" pitchFamily="18" charset="-128"/>
                <a:ea typeface="BIZ UDP明朝 Medium" panose="02020500000000000000" pitchFamily="18" charset="-128"/>
              </a:rPr>
            </a:b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→依存からの脱却を目指す</a:t>
            </a:r>
            <a:endParaRPr lang="ja-JP" altLang="en-US" sz="4000" dirty="0">
              <a:latin typeface="BIZ UDP明朝 Medium" panose="02020500000000000000" pitchFamily="18" charset="-128"/>
              <a:ea typeface="BIZ UDP明朝 Medium" panose="02020500000000000000" pitchFamily="18" charset="-128"/>
            </a:endParaRPr>
          </a:p>
        </p:txBody>
      </p:sp>
      <p:sp>
        <p:nvSpPr>
          <p:cNvPr id="2" name="矢印: 下 1">
            <a:extLst>
              <a:ext uri="{FF2B5EF4-FFF2-40B4-BE49-F238E27FC236}">
                <a16:creationId xmlns:a16="http://schemas.microsoft.com/office/drawing/2014/main" id="{A19DF4CC-9802-4B29-A07D-76505728E0BC}"/>
              </a:ext>
            </a:extLst>
          </p:cNvPr>
          <p:cNvSpPr/>
          <p:nvPr/>
        </p:nvSpPr>
        <p:spPr>
          <a:xfrm>
            <a:off x="5237415" y="2919002"/>
            <a:ext cx="863029" cy="4083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下 4">
            <a:extLst>
              <a:ext uri="{FF2B5EF4-FFF2-40B4-BE49-F238E27FC236}">
                <a16:creationId xmlns:a16="http://schemas.microsoft.com/office/drawing/2014/main" id="{455F1EE8-527A-47B7-81F8-9E07D52642EE}"/>
              </a:ext>
            </a:extLst>
          </p:cNvPr>
          <p:cNvSpPr/>
          <p:nvPr/>
        </p:nvSpPr>
        <p:spPr>
          <a:xfrm>
            <a:off x="5216524" y="4231240"/>
            <a:ext cx="863029" cy="4083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D7EF0F6B-ADAC-41C3-8B20-30E9E5A7BE12}"/>
              </a:ext>
            </a:extLst>
          </p:cNvPr>
          <p:cNvSpPr txBox="1"/>
          <p:nvPr/>
        </p:nvSpPr>
        <p:spPr>
          <a:xfrm>
            <a:off x="455216" y="210038"/>
            <a:ext cx="8763856" cy="1631216"/>
          </a:xfrm>
          <a:prstGeom prst="rect">
            <a:avLst/>
          </a:prstGeom>
          <a:noFill/>
        </p:spPr>
        <p:txBody>
          <a:bodyPr wrap="square" rtlCol="0">
            <a:spAutoFit/>
          </a:bodyPr>
          <a:lstStyle/>
          <a:p>
            <a:r>
              <a:rPr lang="ja-JP" altLang="en-US" sz="3600" dirty="0">
                <a:latin typeface="ＭＳ ゴシック" panose="020B0609070205080204" pitchFamily="49" charset="-128"/>
                <a:ea typeface="ＭＳ ゴシック" panose="020B0609070205080204" pitchFamily="49" charset="-128"/>
              </a:rPr>
              <a:t>精神科受診を開始</a:t>
            </a:r>
            <a:br>
              <a:rPr lang="en-US" altLang="ja-JP" sz="1800" dirty="0">
                <a:latin typeface="BIZ UDP明朝 Medium" panose="02020500000000000000" pitchFamily="18" charset="-128"/>
                <a:ea typeface="BIZ UDP明朝 Medium" panose="02020500000000000000" pitchFamily="18" charset="-128"/>
              </a:rPr>
            </a:br>
            <a:br>
              <a:rPr lang="en-US" altLang="ja-JP" sz="1800" dirty="0">
                <a:latin typeface="BIZ UDP明朝 Medium" panose="02020500000000000000" pitchFamily="18" charset="-128"/>
                <a:ea typeface="BIZ UDP明朝 Medium" panose="02020500000000000000" pitchFamily="18" charset="-128"/>
              </a:rPr>
            </a:br>
            <a:endParaRPr lang="en-US" altLang="ja-JP" sz="1800" dirty="0">
              <a:latin typeface="BIZ UDP明朝 Medium" panose="02020500000000000000" pitchFamily="18" charset="-128"/>
              <a:ea typeface="BIZ UDP明朝 Medium" panose="02020500000000000000" pitchFamily="18" charset="-128"/>
            </a:endParaRPr>
          </a:p>
          <a:p>
            <a:r>
              <a:rPr lang="ja-JP" altLang="en-US" sz="1800" dirty="0">
                <a:latin typeface="BIZ UDP明朝 Medium" panose="02020500000000000000" pitchFamily="18" charset="-128"/>
                <a:ea typeface="BIZ UDP明朝 Medium" panose="02020500000000000000" pitchFamily="18" charset="-128"/>
              </a:rPr>
              <a:t>　　</a:t>
            </a:r>
            <a:r>
              <a:rPr lang="ja-JP" altLang="en-US" sz="2800" dirty="0">
                <a:latin typeface="BIZ UDP明朝 Medium" panose="02020500000000000000" pitchFamily="18" charset="-128"/>
                <a:ea typeface="BIZ UDP明朝 Medium" panose="02020500000000000000" pitchFamily="18" charset="-128"/>
              </a:rPr>
              <a:t>痴漢・窃盗行為　→ギャンブルが元凶であることが判明</a:t>
            </a:r>
            <a:endParaRPr kumimoji="1" lang="ja-JP" altLang="en-US" sz="2800" dirty="0"/>
          </a:p>
        </p:txBody>
      </p:sp>
    </p:spTree>
    <p:extLst>
      <p:ext uri="{BB962C8B-B14F-4D97-AF65-F5344CB8AC3E}">
        <p14:creationId xmlns:p14="http://schemas.microsoft.com/office/powerpoint/2010/main" val="2504134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0" y="652463"/>
            <a:ext cx="11369675" cy="5553075"/>
          </a:xfrm>
        </p:spPr>
        <p:txBody>
          <a:bodyPr anchor="t">
            <a:normAutofit fontScale="90000"/>
          </a:bodyPr>
          <a:lstStyle/>
          <a:p>
            <a:pPr algn="ctr">
              <a:lnSpc>
                <a:spcPct val="100000"/>
              </a:lnSpc>
            </a:pP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知的障害を疑われることに対し抵抗</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a:t>
            </a: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過去の振り返り　障害年金受給の可能性</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a:t>
            </a: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検査実施を決断</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判定結果</a:t>
            </a:r>
            <a:r>
              <a:rPr lang="en-US" altLang="ja-JP" sz="3100" dirty="0">
                <a:latin typeface="BIZ UDP明朝 Medium" panose="02020500000000000000" pitchFamily="18" charset="-128"/>
                <a:ea typeface="BIZ UDP明朝 Medium" panose="02020500000000000000" pitchFamily="18" charset="-128"/>
              </a:rPr>
              <a:t>B2</a:t>
            </a:r>
            <a:r>
              <a:rPr lang="ja-JP" altLang="en-US" sz="3100" dirty="0">
                <a:latin typeface="BIZ UDP明朝 Medium" panose="02020500000000000000" pitchFamily="18" charset="-128"/>
                <a:ea typeface="BIZ UDP明朝 Medium" panose="02020500000000000000" pitchFamily="18" charset="-128"/>
              </a:rPr>
              <a:t>（軽度）　のちに障害基礎年金受給</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→安定した地域生活を送るため</a:t>
            </a: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障がいサービス利用を申請</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endParaRPr lang="ja-JP" altLang="en-US" dirty="0">
              <a:latin typeface="BIZ UDP明朝 Medium" panose="02020500000000000000" pitchFamily="18" charset="-128"/>
              <a:ea typeface="BIZ UDP明朝 Medium" panose="02020500000000000000" pitchFamily="18" charset="-128"/>
            </a:endParaRPr>
          </a:p>
        </p:txBody>
      </p:sp>
      <p:sp>
        <p:nvSpPr>
          <p:cNvPr id="3" name="矢印: 下 2">
            <a:extLst>
              <a:ext uri="{FF2B5EF4-FFF2-40B4-BE49-F238E27FC236}">
                <a16:creationId xmlns:a16="http://schemas.microsoft.com/office/drawing/2014/main" id="{798B043E-5597-4745-B78D-7515485FE91A}"/>
              </a:ext>
            </a:extLst>
          </p:cNvPr>
          <p:cNvSpPr/>
          <p:nvPr/>
        </p:nvSpPr>
        <p:spPr>
          <a:xfrm>
            <a:off x="5664482" y="1814575"/>
            <a:ext cx="863029" cy="4083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下 4">
            <a:extLst>
              <a:ext uri="{FF2B5EF4-FFF2-40B4-BE49-F238E27FC236}">
                <a16:creationId xmlns:a16="http://schemas.microsoft.com/office/drawing/2014/main" id="{BB4AEDDB-BC43-4306-87AC-ECB303B2C1EB}"/>
              </a:ext>
            </a:extLst>
          </p:cNvPr>
          <p:cNvSpPr/>
          <p:nvPr/>
        </p:nvSpPr>
        <p:spPr>
          <a:xfrm>
            <a:off x="5664483" y="3224800"/>
            <a:ext cx="863029" cy="4083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8BEE2BD4-56DF-4306-9BDD-AB74467900B6}"/>
              </a:ext>
            </a:extLst>
          </p:cNvPr>
          <p:cNvSpPr txBox="1"/>
          <p:nvPr/>
        </p:nvSpPr>
        <p:spPr>
          <a:xfrm>
            <a:off x="791109" y="166417"/>
            <a:ext cx="5650787" cy="646331"/>
          </a:xfrm>
          <a:prstGeom prst="rect">
            <a:avLst/>
          </a:prstGeom>
          <a:noFill/>
        </p:spPr>
        <p:txBody>
          <a:bodyPr wrap="square" rtlCol="0">
            <a:spAutoFit/>
          </a:bodyPr>
          <a:lstStyle/>
          <a:p>
            <a:r>
              <a:rPr lang="ja-JP" altLang="en-US" sz="3600" dirty="0">
                <a:latin typeface="ＭＳ ゴシック" panose="020B0609070205080204" pitchFamily="49" charset="-128"/>
                <a:ea typeface="ＭＳ ゴシック" panose="020B0609070205080204" pitchFamily="49" charset="-128"/>
              </a:rPr>
              <a:t>療育判定の実施</a:t>
            </a:r>
            <a:endParaRPr kumimoji="1" lang="ja-JP" altLang="en-US" sz="3600" dirty="0"/>
          </a:p>
        </p:txBody>
      </p:sp>
    </p:spTree>
    <p:extLst>
      <p:ext uri="{BB962C8B-B14F-4D97-AF65-F5344CB8AC3E}">
        <p14:creationId xmlns:p14="http://schemas.microsoft.com/office/powerpoint/2010/main" val="1117565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図表 3"/>
          <p:cNvGraphicFramePr/>
          <p:nvPr>
            <p:extLst>
              <p:ext uri="{D42A27DB-BD31-4B8C-83A1-F6EECF244321}">
                <p14:modId xmlns:p14="http://schemas.microsoft.com/office/powerpoint/2010/main" val="2149057489"/>
              </p:ext>
            </p:extLst>
          </p:nvPr>
        </p:nvGraphicFramePr>
        <p:xfrm>
          <a:off x="2071670" y="1155189"/>
          <a:ext cx="8048660" cy="49131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291" name="Picture 3" descr="C:\Users\yodogawaryo\Pictures\2007-12-27\123.JPG"/>
          <p:cNvPicPr>
            <a:picLocks noChangeAspect="1" noChangeArrowheads="1"/>
          </p:cNvPicPr>
          <p:nvPr/>
        </p:nvPicPr>
        <p:blipFill>
          <a:blip r:embed="rId8" cstate="print"/>
          <a:srcRect/>
          <a:stretch>
            <a:fillRect/>
          </a:stretch>
        </p:blipFill>
        <p:spPr bwMode="auto">
          <a:xfrm>
            <a:off x="2208213" y="3785538"/>
            <a:ext cx="1643062" cy="1727200"/>
          </a:xfrm>
          <a:prstGeom prst="rect">
            <a:avLst/>
          </a:prstGeom>
          <a:noFill/>
          <a:ln w="9525">
            <a:noFill/>
            <a:miter lim="800000"/>
            <a:headEnd/>
            <a:tailEnd/>
          </a:ln>
        </p:spPr>
      </p:pic>
      <p:pic>
        <p:nvPicPr>
          <p:cNvPr id="12292" name="Picture 4" descr="C:\Users\yodogawaryo\Pictures\2007-12-27\122.JPG"/>
          <p:cNvPicPr>
            <a:picLocks noChangeAspect="1" noChangeArrowheads="1"/>
          </p:cNvPicPr>
          <p:nvPr/>
        </p:nvPicPr>
        <p:blipFill>
          <a:blip r:embed="rId9" cstate="print"/>
          <a:srcRect/>
          <a:stretch>
            <a:fillRect/>
          </a:stretch>
        </p:blipFill>
        <p:spPr bwMode="auto">
          <a:xfrm>
            <a:off x="2208213" y="1461222"/>
            <a:ext cx="1643062" cy="1727200"/>
          </a:xfrm>
          <a:prstGeom prst="rect">
            <a:avLst/>
          </a:prstGeom>
          <a:noFill/>
          <a:ln w="9525">
            <a:noFill/>
            <a:miter lim="800000"/>
            <a:headEnd/>
            <a:tailEnd/>
          </a:ln>
        </p:spPr>
      </p:pic>
      <p:sp>
        <p:nvSpPr>
          <p:cNvPr id="7" name="タイトル 1"/>
          <p:cNvSpPr>
            <a:spLocks noGrp="1"/>
          </p:cNvSpPr>
          <p:nvPr>
            <p:ph type="title" idx="4294967295"/>
          </p:nvPr>
        </p:nvSpPr>
        <p:spPr>
          <a:xfrm>
            <a:off x="0" y="0"/>
            <a:ext cx="9144000" cy="1071563"/>
          </a:xfrm>
        </p:spPr>
        <p:txBody>
          <a:bodyPr>
            <a:normAutofit/>
          </a:bodyPr>
          <a:lstStyle/>
          <a:p>
            <a:pPr algn="ctr">
              <a:defRPr/>
            </a:pPr>
            <a:r>
              <a:rPr lang="ja-JP" altLang="en-US" sz="2800" dirty="0">
                <a:solidFill>
                  <a:schemeClr val="tx1">
                    <a:lumMod val="65000"/>
                    <a:lumOff val="35000"/>
                  </a:schemeClr>
                </a:solidFill>
                <a:effectLst>
                  <a:glow rad="101600">
                    <a:schemeClr val="bg2">
                      <a:tint val="20000"/>
                      <a:alpha val="60000"/>
                    </a:schemeClr>
                  </a:glow>
                </a:effectLst>
                <a:latin typeface="HGPｺﾞｼｯｸM" panose="020B0600000000000000" pitchFamily="50" charset="-128"/>
                <a:ea typeface="HGPｺﾞｼｯｸM" panose="020B0600000000000000" pitchFamily="50" charset="-128"/>
              </a:rPr>
              <a:t>淀川寮は生活保護法に基づく単身男性のための</a:t>
            </a:r>
            <a:br>
              <a:rPr lang="en-US" altLang="ja-JP" sz="2800" dirty="0">
                <a:solidFill>
                  <a:schemeClr val="tx1">
                    <a:lumMod val="75000"/>
                    <a:lumOff val="25000"/>
                  </a:schemeClr>
                </a:solidFill>
                <a:effectLst>
                  <a:glow rad="101600">
                    <a:schemeClr val="bg2">
                      <a:tint val="20000"/>
                      <a:alpha val="60000"/>
                    </a:schemeClr>
                  </a:glow>
                </a:effectLst>
                <a:latin typeface="HGPｺﾞｼｯｸM" panose="020B0600000000000000" pitchFamily="50" charset="-128"/>
                <a:ea typeface="HGPｺﾞｼｯｸM" panose="020B0600000000000000" pitchFamily="50" charset="-128"/>
              </a:rPr>
            </a:br>
            <a:r>
              <a:rPr lang="ja-JP" altLang="en-US" sz="2800" dirty="0">
                <a:solidFill>
                  <a:srgbClr val="009900"/>
                </a:solidFill>
                <a:effectLst>
                  <a:glow rad="101600">
                    <a:schemeClr val="bg2">
                      <a:tint val="20000"/>
                      <a:alpha val="60000"/>
                    </a:schemeClr>
                  </a:glow>
                </a:effectLst>
                <a:latin typeface="HGPｺﾞｼｯｸM" panose="020B0600000000000000" pitchFamily="50" charset="-128"/>
                <a:ea typeface="HGPｺﾞｼｯｸM" panose="020B0600000000000000" pitchFamily="50" charset="-128"/>
              </a:rPr>
              <a:t>更生</a:t>
            </a:r>
            <a:r>
              <a:rPr lang="ja-JP" altLang="en-US" sz="2800" dirty="0">
                <a:solidFill>
                  <a:schemeClr val="tx1">
                    <a:lumMod val="75000"/>
                    <a:lumOff val="25000"/>
                  </a:schemeClr>
                </a:solidFill>
                <a:effectLst>
                  <a:glow rad="101600">
                    <a:schemeClr val="bg2">
                      <a:tint val="20000"/>
                      <a:alpha val="60000"/>
                    </a:schemeClr>
                  </a:glow>
                </a:effectLst>
                <a:latin typeface="HGPｺﾞｼｯｸM" panose="020B0600000000000000" pitchFamily="50" charset="-128"/>
                <a:ea typeface="HGPｺﾞｼｯｸM" panose="020B0600000000000000" pitchFamily="50" charset="-128"/>
              </a:rPr>
              <a:t>・</a:t>
            </a:r>
            <a:r>
              <a:rPr lang="ja-JP" altLang="en-US" sz="2800" dirty="0">
                <a:solidFill>
                  <a:srgbClr val="009900"/>
                </a:solidFill>
                <a:effectLst>
                  <a:glow rad="101600">
                    <a:schemeClr val="bg2">
                      <a:tint val="20000"/>
                      <a:alpha val="60000"/>
                    </a:schemeClr>
                  </a:glow>
                </a:effectLst>
                <a:latin typeface="HGPｺﾞｼｯｸM" panose="020B0600000000000000" pitchFamily="50" charset="-128"/>
                <a:ea typeface="HGPｺﾞｼｯｸM" panose="020B0600000000000000" pitchFamily="50" charset="-128"/>
              </a:rPr>
              <a:t>救護</a:t>
            </a:r>
            <a:r>
              <a:rPr lang="ja-JP" altLang="en-US" sz="2800" dirty="0">
                <a:solidFill>
                  <a:schemeClr val="tx1">
                    <a:lumMod val="65000"/>
                    <a:lumOff val="35000"/>
                  </a:schemeClr>
                </a:solidFill>
                <a:effectLst>
                  <a:glow rad="101600">
                    <a:schemeClr val="bg2">
                      <a:tint val="20000"/>
                      <a:alpha val="60000"/>
                    </a:schemeClr>
                  </a:glow>
                </a:effectLst>
                <a:latin typeface="HGPｺﾞｼｯｸM" panose="020B0600000000000000" pitchFamily="50" charset="-128"/>
                <a:ea typeface="HGPｺﾞｼｯｸM" panose="020B0600000000000000" pitchFamily="50" charset="-128"/>
              </a:rPr>
              <a:t>施設です</a:t>
            </a:r>
          </a:p>
        </p:txBody>
      </p:sp>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355600" y="708978"/>
            <a:ext cx="10515600" cy="5808662"/>
          </a:xfrm>
        </p:spPr>
        <p:txBody>
          <a:bodyPr anchor="t">
            <a:normAutofit fontScale="90000"/>
          </a:bodyPr>
          <a:lstStyle/>
          <a:p>
            <a:pPr>
              <a:lnSpc>
                <a:spcPct val="100000"/>
              </a:lnSpc>
            </a:pPr>
            <a:r>
              <a:rPr lang="en-US" altLang="ja-JP" sz="4800"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淀川寮を退所</a:t>
            </a:r>
            <a:r>
              <a:rPr lang="en-US" altLang="ja-JP" sz="4800" dirty="0">
                <a:latin typeface="ＭＳ ゴシック" panose="020B0609070205080204" pitchFamily="49" charset="-128"/>
                <a:ea typeface="ＭＳ ゴシック" panose="020B0609070205080204" pitchFamily="49" charset="-128"/>
              </a:rPr>
              <a:t>〉</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▶就労継続支援、家事援助、金銭管理に同意</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▶本人希望通り単身アパート自立となり退所</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a:t>
            </a:r>
            <a:r>
              <a:rPr lang="en-US" altLang="ja-JP" sz="3100" dirty="0">
                <a:latin typeface="BIZ UDP明朝 Medium" panose="02020500000000000000" pitchFamily="18" charset="-128"/>
                <a:ea typeface="BIZ UDP明朝 Medium" panose="02020500000000000000" pitchFamily="18" charset="-128"/>
              </a:rPr>
              <a:t>2</a:t>
            </a:r>
            <a:r>
              <a:rPr lang="ja-JP" altLang="en-US" sz="3100" dirty="0">
                <a:latin typeface="BIZ UDP明朝 Medium" panose="02020500000000000000" pitchFamily="18" charset="-128"/>
                <a:ea typeface="BIZ UDP明朝 Medium" panose="02020500000000000000" pitchFamily="18" charset="-128"/>
              </a:rPr>
              <a:t>度目入所期間：</a:t>
            </a:r>
            <a:r>
              <a:rPr lang="en-US" altLang="ja-JP" sz="3100" dirty="0">
                <a:latin typeface="BIZ UDP明朝 Medium" panose="02020500000000000000" pitchFamily="18" charset="-128"/>
                <a:ea typeface="BIZ UDP明朝 Medium" panose="02020500000000000000" pitchFamily="18" charset="-128"/>
              </a:rPr>
              <a:t>2</a:t>
            </a:r>
            <a:r>
              <a:rPr lang="ja-JP" altLang="en-US" sz="3100" dirty="0">
                <a:latin typeface="BIZ UDP明朝 Medium" panose="02020500000000000000" pitchFamily="18" charset="-128"/>
                <a:ea typeface="BIZ UDP明朝 Medium" panose="02020500000000000000" pitchFamily="18" charset="-128"/>
              </a:rPr>
              <a:t>年</a:t>
            </a:r>
            <a:r>
              <a:rPr lang="en-US" altLang="ja-JP" sz="3100" dirty="0">
                <a:latin typeface="BIZ UDP明朝 Medium" panose="02020500000000000000" pitchFamily="18" charset="-128"/>
                <a:ea typeface="BIZ UDP明朝 Medium" panose="02020500000000000000" pitchFamily="18" charset="-128"/>
              </a:rPr>
              <a:t>4</a:t>
            </a:r>
            <a:r>
              <a:rPr lang="ja-JP" altLang="en-US" sz="3100" dirty="0">
                <a:latin typeface="BIZ UDP明朝 Medium" panose="02020500000000000000" pitchFamily="18" charset="-128"/>
                <a:ea typeface="BIZ UDP明朝 Medium" panose="02020500000000000000" pitchFamily="18" charset="-128"/>
              </a:rPr>
              <a:t>か月</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endParaRPr lang="ja-JP" altLang="en-US"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8011488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BD8FCA5-9EB7-4B8E-B43B-EA0D31989E77}"/>
              </a:ext>
            </a:extLst>
          </p:cNvPr>
          <p:cNvSpPr txBox="1"/>
          <p:nvPr/>
        </p:nvSpPr>
        <p:spPr>
          <a:xfrm>
            <a:off x="955496" y="1592494"/>
            <a:ext cx="9780998" cy="3139321"/>
          </a:xfrm>
          <a:prstGeom prst="rect">
            <a:avLst/>
          </a:prstGeom>
          <a:noFill/>
        </p:spPr>
        <p:txBody>
          <a:bodyPr wrap="square" rtlCol="0">
            <a:spAutoFit/>
          </a:bodyPr>
          <a:lstStyle/>
          <a:p>
            <a:r>
              <a:rPr lang="ja-JP" altLang="en-US" sz="6600" dirty="0">
                <a:latin typeface="+mn-ea"/>
              </a:rPr>
              <a:t>事例２</a:t>
            </a:r>
            <a:br>
              <a:rPr lang="en-US" altLang="ja-JP" sz="6600" dirty="0">
                <a:latin typeface="+mn-ea"/>
              </a:rPr>
            </a:br>
            <a:r>
              <a:rPr lang="en-US" altLang="ja-JP" sz="6600" dirty="0">
                <a:latin typeface="+mn-ea"/>
              </a:rPr>
              <a:t>B</a:t>
            </a:r>
            <a:r>
              <a:rPr lang="ja-JP" altLang="en-US" sz="6600" dirty="0">
                <a:latin typeface="+mn-ea"/>
              </a:rPr>
              <a:t>さん</a:t>
            </a:r>
            <a:endParaRPr lang="en-US" altLang="ja-JP" sz="6600" dirty="0">
              <a:latin typeface="+mn-ea"/>
            </a:endParaRPr>
          </a:p>
          <a:p>
            <a:r>
              <a:rPr lang="ja-JP" altLang="en-US" sz="6600" dirty="0">
                <a:latin typeface="+mn-ea"/>
              </a:rPr>
              <a:t>入所時の年齢：</a:t>
            </a:r>
            <a:r>
              <a:rPr lang="en-US" altLang="ja-JP" sz="6600" dirty="0">
                <a:latin typeface="+mn-ea"/>
              </a:rPr>
              <a:t>30</a:t>
            </a:r>
            <a:r>
              <a:rPr lang="ja-JP" altLang="en-US" sz="6600" dirty="0">
                <a:latin typeface="+mn-ea"/>
              </a:rPr>
              <a:t>代前半</a:t>
            </a:r>
            <a:endParaRPr kumimoji="1" lang="ja-JP" altLang="en-US" sz="6600" dirty="0">
              <a:latin typeface="+mn-ea"/>
            </a:endParaRPr>
          </a:p>
        </p:txBody>
      </p:sp>
    </p:spTree>
    <p:extLst>
      <p:ext uri="{BB962C8B-B14F-4D97-AF65-F5344CB8AC3E}">
        <p14:creationId xmlns:p14="http://schemas.microsoft.com/office/powerpoint/2010/main" val="3838723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727075" y="307975"/>
            <a:ext cx="11464925" cy="6242050"/>
          </a:xfrm>
        </p:spPr>
        <p:txBody>
          <a:bodyPr anchor="t">
            <a:normAutofit/>
          </a:bodyPr>
          <a:lstStyle/>
          <a:p>
            <a:pPr>
              <a:lnSpc>
                <a:spcPts val="4400"/>
              </a:lnSpc>
            </a:pPr>
            <a:r>
              <a:rPr lang="en-US" altLang="ja-JP" sz="4000" dirty="0">
                <a:latin typeface="ＭＳ ゴシック" panose="020B0609070205080204" pitchFamily="49" charset="-128"/>
                <a:ea typeface="ＭＳ ゴシック" panose="020B0609070205080204" pitchFamily="49" charset="-128"/>
              </a:rPr>
              <a:t>〈</a:t>
            </a:r>
            <a:r>
              <a:rPr lang="ja-JP" altLang="en-US" sz="4000" dirty="0">
                <a:latin typeface="ＭＳ ゴシック" panose="020B0609070205080204" pitchFamily="49" charset="-128"/>
                <a:ea typeface="ＭＳ ゴシック" panose="020B0609070205080204" pitchFamily="49" charset="-128"/>
              </a:rPr>
              <a:t>入所前の状況</a:t>
            </a:r>
            <a:r>
              <a:rPr lang="en-US" altLang="ja-JP" sz="4000" dirty="0">
                <a:latin typeface="ＭＳ ゴシック" panose="020B0609070205080204" pitchFamily="49" charset="-128"/>
                <a:ea typeface="ＭＳ ゴシック" panose="020B0609070205080204" pitchFamily="49" charset="-128"/>
              </a:rPr>
              <a:t>〉</a:t>
            </a:r>
            <a:br>
              <a:rPr lang="en-US" altLang="ja-JP" sz="4000" dirty="0">
                <a:latin typeface="ＭＳ ゴシック" panose="020B0609070205080204" pitchFamily="49" charset="-128"/>
                <a:ea typeface="ＭＳ ゴシック" panose="020B0609070205080204" pitchFamily="49" charset="-128"/>
              </a:rPr>
            </a:b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▶複雑な家庭環境　</a:t>
            </a:r>
            <a:r>
              <a:rPr lang="en-US" altLang="ja-JP" sz="2800" dirty="0">
                <a:latin typeface="BIZ UDP明朝 Medium" panose="02020500000000000000" pitchFamily="18" charset="-128"/>
                <a:ea typeface="BIZ UDP明朝 Medium" panose="02020500000000000000" pitchFamily="18" charset="-128"/>
              </a:rPr>
              <a:t>3</a:t>
            </a:r>
            <a:r>
              <a:rPr lang="ja-JP" altLang="en-US" sz="2800" dirty="0">
                <a:latin typeface="BIZ UDP明朝 Medium" panose="02020500000000000000" pitchFamily="18" charset="-128"/>
                <a:ea typeface="BIZ UDP明朝 Medium" panose="02020500000000000000" pitchFamily="18" charset="-128"/>
              </a:rPr>
              <a:t>歳頃から母子生活支援施設で生活</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▶中学を卒業後定時制高校へ入学</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▶卒業後も郵便局のアルバイト勤務</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a:t>
            </a:r>
            <a:r>
              <a:rPr lang="en-US" altLang="ja-JP" sz="2800" dirty="0">
                <a:latin typeface="BIZ UDP明朝 Medium" panose="02020500000000000000" pitchFamily="18" charset="-128"/>
                <a:ea typeface="BIZ UDP明朝 Medium" panose="02020500000000000000" pitchFamily="18" charset="-128"/>
              </a:rPr>
              <a:t>23</a:t>
            </a:r>
            <a:r>
              <a:rPr lang="ja-JP" altLang="en-US" sz="2800" dirty="0">
                <a:latin typeface="BIZ UDP明朝 Medium" panose="02020500000000000000" pitchFamily="18" charset="-128"/>
                <a:ea typeface="BIZ UDP明朝 Medium" panose="02020500000000000000" pitchFamily="18" charset="-128"/>
              </a:rPr>
              <a:t>歳時に窃盗により逮捕</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▶執行猶予中に再び窃盗、</a:t>
            </a:r>
            <a:r>
              <a:rPr lang="en-US" altLang="ja-JP" sz="2800" dirty="0">
                <a:latin typeface="BIZ UDP明朝 Medium" panose="02020500000000000000" pitchFamily="18" charset="-128"/>
                <a:ea typeface="BIZ UDP明朝 Medium" panose="02020500000000000000" pitchFamily="18" charset="-128"/>
              </a:rPr>
              <a:t>2</a:t>
            </a:r>
            <a:r>
              <a:rPr lang="ja-JP" altLang="en-US" sz="2800" dirty="0">
                <a:latin typeface="BIZ UDP明朝 Medium" panose="02020500000000000000" pitchFamily="18" charset="-128"/>
                <a:ea typeface="BIZ UDP明朝 Medium" panose="02020500000000000000" pitchFamily="18" charset="-128"/>
              </a:rPr>
              <a:t>年</a:t>
            </a:r>
            <a:r>
              <a:rPr lang="en-US" altLang="ja-JP" sz="2800" dirty="0">
                <a:latin typeface="BIZ UDP明朝 Medium" panose="02020500000000000000" pitchFamily="18" charset="-128"/>
                <a:ea typeface="BIZ UDP明朝 Medium" panose="02020500000000000000" pitchFamily="18" charset="-128"/>
              </a:rPr>
              <a:t>6</a:t>
            </a:r>
            <a:r>
              <a:rPr lang="ja-JP" altLang="en-US" sz="2800" dirty="0">
                <a:latin typeface="BIZ UDP明朝 Medium" panose="02020500000000000000" pitchFamily="18" charset="-128"/>
                <a:ea typeface="BIZ UDP明朝 Medium" panose="02020500000000000000" pitchFamily="18" charset="-128"/>
              </a:rPr>
              <a:t>か月刑務所収監</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▶仮釈放中に窃盗罪により逮捕。仮釈放取り消し</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▶大阪刑務所出所後、淀川寮入所</a:t>
            </a:r>
            <a:endParaRPr lang="ja-JP" altLang="en-US" sz="4000"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3936760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0" y="376238"/>
            <a:ext cx="9809163" cy="5808662"/>
          </a:xfrm>
        </p:spPr>
        <p:txBody>
          <a:bodyPr anchor="t">
            <a:normAutofit/>
          </a:bodyPr>
          <a:lstStyle/>
          <a:p>
            <a:pPr>
              <a:lnSpc>
                <a:spcPct val="100000"/>
              </a:lnSpc>
            </a:pPr>
            <a:r>
              <a:rPr lang="ja-JP" altLang="en-US" sz="4400" dirty="0">
                <a:latin typeface="ＭＳ ゴシック" panose="020B0609070205080204" pitchFamily="49" charset="-128"/>
                <a:ea typeface="ＭＳ ゴシック" panose="020B0609070205080204" pitchFamily="49" charset="-128"/>
              </a:rPr>
              <a:t>＜施設内での生活＞</a:t>
            </a:r>
            <a:br>
              <a:rPr lang="en-US" altLang="ja-JP" sz="2800" dirty="0">
                <a:latin typeface="BIZ UDP明朝 Medium" panose="02020500000000000000" pitchFamily="18" charset="-128"/>
                <a:ea typeface="BIZ UDP明朝 Medium" panose="02020500000000000000" pitchFamily="18" charset="-128"/>
              </a:rPr>
            </a:br>
            <a:br>
              <a:rPr lang="en-US" altLang="ja-JP" sz="32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▶熱心に清掃作業に取り組む</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▶丁寧な言葉使い・低姿勢</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▶視線は合わず、強い焦燥感</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a:t>
            </a:r>
            <a:r>
              <a:rPr lang="ja-JP" altLang="en-US" sz="3100" dirty="0">
                <a:solidFill>
                  <a:srgbClr val="FF0000"/>
                </a:solidFill>
                <a:latin typeface="BIZ UDP明朝 Medium" panose="02020500000000000000" pitchFamily="18" charset="-128"/>
                <a:ea typeface="BIZ UDP明朝 Medium" panose="02020500000000000000" pitchFamily="18" charset="-128"/>
              </a:rPr>
              <a:t>　▶不眠・イライラ症状が顕著にみられる</a:t>
            </a:r>
            <a:br>
              <a:rPr lang="en-US" altLang="ja-JP" sz="3100" dirty="0">
                <a:solidFill>
                  <a:srgbClr val="FF0000"/>
                </a:solidFill>
                <a:latin typeface="BIZ UDP明朝 Medium" panose="02020500000000000000" pitchFamily="18" charset="-128"/>
                <a:ea typeface="BIZ UDP明朝 Medium" panose="02020500000000000000" pitchFamily="18" charset="-128"/>
              </a:rPr>
            </a:br>
            <a:r>
              <a:rPr lang="ja-JP" altLang="en-US" sz="3100" dirty="0">
                <a:solidFill>
                  <a:srgbClr val="FF0000"/>
                </a:solidFill>
                <a:latin typeface="BIZ UDP明朝 Medium" panose="02020500000000000000" pitchFamily="18" charset="-128"/>
                <a:ea typeface="BIZ UDP明朝 Medium" panose="02020500000000000000" pitchFamily="18" charset="-128"/>
              </a:rPr>
              <a:t>　　　　　本人からも訴えあり</a:t>
            </a:r>
            <a:endParaRPr lang="ja-JP" altLang="en-US" dirty="0">
              <a:solidFill>
                <a:srgbClr val="FF0000"/>
              </a:solidFill>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4172336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589EB44-A951-4E04-BC40-AD27E92FC70B}"/>
              </a:ext>
            </a:extLst>
          </p:cNvPr>
          <p:cNvSpPr txBox="1"/>
          <p:nvPr/>
        </p:nvSpPr>
        <p:spPr>
          <a:xfrm>
            <a:off x="254000" y="152400"/>
            <a:ext cx="6065520" cy="769441"/>
          </a:xfrm>
          <a:prstGeom prst="rect">
            <a:avLst/>
          </a:prstGeom>
          <a:noFill/>
        </p:spPr>
        <p:txBody>
          <a:bodyPr wrap="square" rtlCol="0">
            <a:spAutoFit/>
          </a:bodyPr>
          <a:lstStyle/>
          <a:p>
            <a:r>
              <a:rPr kumimoji="1" lang="en-US" altLang="ja-JP" sz="4400" dirty="0"/>
              <a:t>〈</a:t>
            </a:r>
            <a:r>
              <a:rPr kumimoji="1" lang="ja-JP" altLang="en-US" sz="4400" dirty="0"/>
              <a:t>精神科受診の開始</a:t>
            </a:r>
            <a:r>
              <a:rPr kumimoji="1" lang="en-US" altLang="ja-JP" sz="4400" dirty="0"/>
              <a:t>〉</a:t>
            </a:r>
            <a:endParaRPr kumimoji="1" lang="ja-JP" altLang="en-US" sz="4400" dirty="0"/>
          </a:p>
        </p:txBody>
      </p:sp>
      <p:graphicFrame>
        <p:nvGraphicFramePr>
          <p:cNvPr id="8" name="図表 7">
            <a:extLst>
              <a:ext uri="{FF2B5EF4-FFF2-40B4-BE49-F238E27FC236}">
                <a16:creationId xmlns:a16="http://schemas.microsoft.com/office/drawing/2014/main" id="{AD3109A4-D694-4B8E-80CB-3C9FC49D2793}"/>
              </a:ext>
            </a:extLst>
          </p:cNvPr>
          <p:cNvGraphicFramePr/>
          <p:nvPr>
            <p:extLst>
              <p:ext uri="{D42A27DB-BD31-4B8C-83A1-F6EECF244321}">
                <p14:modId xmlns:p14="http://schemas.microsoft.com/office/powerpoint/2010/main" val="3220515707"/>
              </p:ext>
            </p:extLst>
          </p:nvPr>
        </p:nvGraphicFramePr>
        <p:xfrm>
          <a:off x="39371" y="921842"/>
          <a:ext cx="6028694" cy="3883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テキスト ボックス 8">
            <a:extLst>
              <a:ext uri="{FF2B5EF4-FFF2-40B4-BE49-F238E27FC236}">
                <a16:creationId xmlns:a16="http://schemas.microsoft.com/office/drawing/2014/main" id="{8CD11C80-A933-42DB-9D3C-3B37B8A9B2AE}"/>
              </a:ext>
            </a:extLst>
          </p:cNvPr>
          <p:cNvSpPr txBox="1"/>
          <p:nvPr/>
        </p:nvSpPr>
        <p:spPr>
          <a:xfrm>
            <a:off x="7907826" y="1350601"/>
            <a:ext cx="3586480" cy="830997"/>
          </a:xfrm>
          <a:prstGeom prst="rect">
            <a:avLst/>
          </a:prstGeom>
          <a:noFill/>
        </p:spPr>
        <p:txBody>
          <a:bodyPr wrap="square" rtlCol="0">
            <a:spAutoFit/>
          </a:bodyPr>
          <a:lstStyle/>
          <a:p>
            <a:r>
              <a:rPr kumimoji="1" lang="ja-JP" altLang="en-US" sz="2400" dirty="0"/>
              <a:t>就労活動よりもまずは</a:t>
            </a:r>
            <a:endParaRPr kumimoji="1" lang="en-US" altLang="ja-JP" sz="2400" dirty="0"/>
          </a:p>
          <a:p>
            <a:r>
              <a:rPr kumimoji="1" lang="ja-JP" altLang="en-US" sz="2400" dirty="0"/>
              <a:t>治療を優先するよう促す</a:t>
            </a:r>
          </a:p>
        </p:txBody>
      </p:sp>
      <p:sp>
        <p:nvSpPr>
          <p:cNvPr id="11" name="テキスト ボックス 10">
            <a:extLst>
              <a:ext uri="{FF2B5EF4-FFF2-40B4-BE49-F238E27FC236}">
                <a16:creationId xmlns:a16="http://schemas.microsoft.com/office/drawing/2014/main" id="{480DEFA0-3A10-4F3C-8126-4A99B7FE1B23}"/>
              </a:ext>
            </a:extLst>
          </p:cNvPr>
          <p:cNvSpPr txBox="1"/>
          <p:nvPr/>
        </p:nvSpPr>
        <p:spPr>
          <a:xfrm>
            <a:off x="7911977" y="3766991"/>
            <a:ext cx="3586480" cy="830997"/>
          </a:xfrm>
          <a:prstGeom prst="rect">
            <a:avLst/>
          </a:prstGeom>
          <a:noFill/>
        </p:spPr>
        <p:txBody>
          <a:bodyPr wrap="square" rtlCol="0">
            <a:spAutoFit/>
          </a:bodyPr>
          <a:lstStyle/>
          <a:p>
            <a:r>
              <a:rPr kumimoji="1" lang="ja-JP" altLang="en-US" sz="2400" dirty="0"/>
              <a:t>症状変わらないため</a:t>
            </a:r>
            <a:endParaRPr kumimoji="1" lang="en-US" altLang="ja-JP" sz="2400" dirty="0"/>
          </a:p>
          <a:p>
            <a:r>
              <a:rPr kumimoji="1" lang="ja-JP" altLang="en-US" sz="2400" dirty="0"/>
              <a:t>入院治療の打診</a:t>
            </a:r>
          </a:p>
        </p:txBody>
      </p:sp>
      <p:sp>
        <p:nvSpPr>
          <p:cNvPr id="14" name="矢印: 左 13">
            <a:extLst>
              <a:ext uri="{FF2B5EF4-FFF2-40B4-BE49-F238E27FC236}">
                <a16:creationId xmlns:a16="http://schemas.microsoft.com/office/drawing/2014/main" id="{63DFA7C4-0757-4966-9AEA-259C71FC2A4A}"/>
              </a:ext>
            </a:extLst>
          </p:cNvPr>
          <p:cNvSpPr/>
          <p:nvPr/>
        </p:nvSpPr>
        <p:spPr>
          <a:xfrm rot="19892304">
            <a:off x="6835140" y="1940298"/>
            <a:ext cx="927100" cy="482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左 14">
            <a:extLst>
              <a:ext uri="{FF2B5EF4-FFF2-40B4-BE49-F238E27FC236}">
                <a16:creationId xmlns:a16="http://schemas.microsoft.com/office/drawing/2014/main" id="{EF79BDF3-E86D-4FDD-9A1B-2FEE75EBF491}"/>
              </a:ext>
            </a:extLst>
          </p:cNvPr>
          <p:cNvSpPr/>
          <p:nvPr/>
        </p:nvSpPr>
        <p:spPr>
          <a:xfrm rot="19850090">
            <a:off x="6921903" y="4127771"/>
            <a:ext cx="927100" cy="482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DF872BDE-F066-4B44-BA4F-A6256304A049}"/>
              </a:ext>
            </a:extLst>
          </p:cNvPr>
          <p:cNvSpPr txBox="1"/>
          <p:nvPr/>
        </p:nvSpPr>
        <p:spPr>
          <a:xfrm>
            <a:off x="6024329" y="4436348"/>
            <a:ext cx="751840" cy="369332"/>
          </a:xfrm>
          <a:prstGeom prst="rect">
            <a:avLst/>
          </a:prstGeom>
          <a:noFill/>
        </p:spPr>
        <p:txBody>
          <a:bodyPr wrap="square" rtlCol="0">
            <a:spAutoFit/>
          </a:bodyPr>
          <a:lstStyle/>
          <a:p>
            <a:r>
              <a:rPr kumimoji="1" lang="ja-JP" altLang="en-US" dirty="0">
                <a:solidFill>
                  <a:srgbClr val="FF0000"/>
                </a:solidFill>
              </a:rPr>
              <a:t>拒否</a:t>
            </a:r>
          </a:p>
        </p:txBody>
      </p:sp>
      <p:sp>
        <p:nvSpPr>
          <p:cNvPr id="18" name="テキスト ボックス 17">
            <a:extLst>
              <a:ext uri="{FF2B5EF4-FFF2-40B4-BE49-F238E27FC236}">
                <a16:creationId xmlns:a16="http://schemas.microsoft.com/office/drawing/2014/main" id="{B593DA96-3691-425A-A96E-CA40F084A1B3}"/>
              </a:ext>
            </a:extLst>
          </p:cNvPr>
          <p:cNvSpPr txBox="1"/>
          <p:nvPr/>
        </p:nvSpPr>
        <p:spPr>
          <a:xfrm>
            <a:off x="6046197" y="2421652"/>
            <a:ext cx="751840" cy="369332"/>
          </a:xfrm>
          <a:prstGeom prst="rect">
            <a:avLst/>
          </a:prstGeom>
          <a:noFill/>
        </p:spPr>
        <p:txBody>
          <a:bodyPr wrap="square" rtlCol="0">
            <a:spAutoFit/>
          </a:bodyPr>
          <a:lstStyle/>
          <a:p>
            <a:r>
              <a:rPr kumimoji="1" lang="ja-JP" altLang="en-US" dirty="0">
                <a:solidFill>
                  <a:srgbClr val="FF0000"/>
                </a:solidFill>
              </a:rPr>
              <a:t>拒否</a:t>
            </a:r>
          </a:p>
        </p:txBody>
      </p:sp>
      <p:grpSp>
        <p:nvGrpSpPr>
          <p:cNvPr id="12" name="グループ化 11">
            <a:extLst>
              <a:ext uri="{FF2B5EF4-FFF2-40B4-BE49-F238E27FC236}">
                <a16:creationId xmlns:a16="http://schemas.microsoft.com/office/drawing/2014/main" id="{B0F8ED42-B9CE-4B00-8633-549F799C9828}"/>
              </a:ext>
            </a:extLst>
          </p:cNvPr>
          <p:cNvGrpSpPr/>
          <p:nvPr/>
        </p:nvGrpSpPr>
        <p:grpSpPr>
          <a:xfrm>
            <a:off x="2536035" y="4436348"/>
            <a:ext cx="991630" cy="707152"/>
            <a:chOff x="2439420" y="1528939"/>
            <a:chExt cx="991630" cy="628214"/>
          </a:xfrm>
        </p:grpSpPr>
        <p:sp>
          <p:nvSpPr>
            <p:cNvPr id="13" name="矢印: 右 12">
              <a:extLst>
                <a:ext uri="{FF2B5EF4-FFF2-40B4-BE49-F238E27FC236}">
                  <a16:creationId xmlns:a16="http://schemas.microsoft.com/office/drawing/2014/main" id="{0E24FDF7-239D-4F41-83DB-DF37A4C42A11}"/>
                </a:ext>
              </a:extLst>
            </p:cNvPr>
            <p:cNvSpPr/>
            <p:nvPr/>
          </p:nvSpPr>
          <p:spPr>
            <a:xfrm rot="5400000">
              <a:off x="2621128" y="1347231"/>
              <a:ext cx="628214" cy="991630"/>
            </a:xfrm>
            <a:prstGeom prst="rightArrow">
              <a:avLst>
                <a:gd name="adj1" fmla="val 60000"/>
                <a:gd name="adj2" fmla="val 50000"/>
              </a:avLst>
            </a:prstGeom>
            <a:ln>
              <a:solidFill>
                <a:schemeClr val="tx1">
                  <a:lumMod val="85000"/>
                  <a:lumOff val="15000"/>
                </a:schemeClr>
              </a:solidFill>
            </a:ln>
          </p:spPr>
          <p:style>
            <a:lnRef idx="0">
              <a:scrgbClr r="0" g="0" b="0"/>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7" name="矢印: 右 4">
              <a:extLst>
                <a:ext uri="{FF2B5EF4-FFF2-40B4-BE49-F238E27FC236}">
                  <a16:creationId xmlns:a16="http://schemas.microsoft.com/office/drawing/2014/main" id="{24E257BF-D0F0-41FB-AFD9-7B168B123DB0}"/>
                </a:ext>
              </a:extLst>
            </p:cNvPr>
            <p:cNvSpPr txBox="1"/>
            <p:nvPr/>
          </p:nvSpPr>
          <p:spPr>
            <a:xfrm>
              <a:off x="2637746" y="1528939"/>
              <a:ext cx="594978" cy="4397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kumimoji="1" lang="ja-JP" altLang="en-US" sz="3100" kern="1200"/>
            </a:p>
          </p:txBody>
        </p:sp>
      </p:grpSp>
      <p:sp>
        <p:nvSpPr>
          <p:cNvPr id="20" name="四角形: 角を丸くする 19">
            <a:extLst>
              <a:ext uri="{FF2B5EF4-FFF2-40B4-BE49-F238E27FC236}">
                <a16:creationId xmlns:a16="http://schemas.microsoft.com/office/drawing/2014/main" id="{C99E8BF1-970D-496B-A9FD-9DABA5266E96}"/>
              </a:ext>
            </a:extLst>
          </p:cNvPr>
          <p:cNvSpPr/>
          <p:nvPr/>
        </p:nvSpPr>
        <p:spPr>
          <a:xfrm>
            <a:off x="67306" y="5143500"/>
            <a:ext cx="9066534" cy="120450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ja-JP" altLang="en-US" sz="3200" dirty="0">
                <a:solidFill>
                  <a:srgbClr val="FF0000"/>
                </a:solidFill>
              </a:rPr>
              <a:t>治療と就労とにずれが生じ続け、ストレスと</a:t>
            </a:r>
            <a:endParaRPr lang="en-US" altLang="ja-JP" sz="3200" dirty="0">
              <a:solidFill>
                <a:srgbClr val="FF0000"/>
              </a:solidFill>
            </a:endParaRPr>
          </a:p>
          <a:p>
            <a:pPr algn="ctr"/>
            <a:r>
              <a:rPr lang="ja-JP" altLang="en-US" sz="3200" dirty="0">
                <a:solidFill>
                  <a:srgbClr val="FF0000"/>
                </a:solidFill>
              </a:rPr>
              <a:t>しんどさを抱えたまま施設生活が長期化する</a:t>
            </a:r>
          </a:p>
        </p:txBody>
      </p:sp>
    </p:spTree>
    <p:extLst>
      <p:ext uri="{BB962C8B-B14F-4D97-AF65-F5344CB8AC3E}">
        <p14:creationId xmlns:p14="http://schemas.microsoft.com/office/powerpoint/2010/main" val="5397327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1676400" y="609600"/>
            <a:ext cx="10515600" cy="5810250"/>
          </a:xfrm>
        </p:spPr>
        <p:txBody>
          <a:bodyPr anchor="t">
            <a:normAutofit/>
          </a:bodyPr>
          <a:lstStyle/>
          <a:p>
            <a:pPr>
              <a:lnSpc>
                <a:spcPct val="100000"/>
              </a:lnSpc>
            </a:pPr>
            <a:r>
              <a:rPr lang="en-US" altLang="ja-JP" sz="4800"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淀川寮を退所</a:t>
            </a:r>
            <a:r>
              <a:rPr lang="en-US" altLang="ja-JP" sz="4800" dirty="0">
                <a:latin typeface="ＭＳ ゴシック" panose="020B0609070205080204" pitchFamily="49" charset="-128"/>
                <a:ea typeface="ＭＳ ゴシック" panose="020B0609070205080204" pitchFamily="49" charset="-128"/>
              </a:rPr>
              <a:t>〉</a:t>
            </a:r>
            <a:br>
              <a:rPr lang="en-US" altLang="ja-JP" sz="3200" dirty="0">
                <a:latin typeface="BIZ UDP明朝 Medium" panose="02020500000000000000" pitchFamily="18" charset="-128"/>
                <a:ea typeface="BIZ UDP明朝 Medium" panose="02020500000000000000" pitchFamily="18" charset="-128"/>
              </a:rPr>
            </a:br>
            <a:br>
              <a:rPr lang="en-US" altLang="ja-JP" sz="3200" dirty="0">
                <a:latin typeface="BIZ UDP明朝 Medium" panose="02020500000000000000" pitchFamily="18" charset="-128"/>
                <a:ea typeface="BIZ UDP明朝 Medium" panose="02020500000000000000" pitchFamily="18" charset="-128"/>
              </a:rPr>
            </a:br>
            <a:r>
              <a:rPr lang="ja-JP" altLang="en-US" sz="3200" dirty="0">
                <a:latin typeface="BIZ UDP明朝 Medium" panose="02020500000000000000" pitchFamily="18" charset="-128"/>
                <a:ea typeface="BIZ UDP明朝 Medium" panose="02020500000000000000" pitchFamily="18" charset="-128"/>
              </a:rPr>
              <a:t>▶住み込み就労に行くと決意</a:t>
            </a:r>
            <a:br>
              <a:rPr lang="en-US" altLang="ja-JP" sz="3200" dirty="0">
                <a:latin typeface="BIZ UDP明朝 Medium" panose="02020500000000000000" pitchFamily="18" charset="-128"/>
                <a:ea typeface="BIZ UDP明朝 Medium" panose="02020500000000000000" pitchFamily="18" charset="-128"/>
              </a:rPr>
            </a:br>
            <a:br>
              <a:rPr lang="en-US" altLang="ja-JP" sz="3200" dirty="0">
                <a:latin typeface="BIZ UDP明朝 Medium" panose="02020500000000000000" pitchFamily="18" charset="-128"/>
                <a:ea typeface="BIZ UDP明朝 Medium" panose="02020500000000000000" pitchFamily="18" charset="-128"/>
              </a:rPr>
            </a:br>
            <a:r>
              <a:rPr lang="ja-JP" altLang="en-US" sz="3200" dirty="0">
                <a:latin typeface="BIZ UDP明朝 Medium" panose="02020500000000000000" pitchFamily="18" charset="-128"/>
                <a:ea typeface="BIZ UDP明朝 Medium" panose="02020500000000000000" pitchFamily="18" charset="-128"/>
              </a:rPr>
              <a:t>▶体調も優れぬまま希望退寮</a:t>
            </a:r>
            <a:br>
              <a:rPr lang="en-US" altLang="ja-JP" sz="3200" dirty="0">
                <a:latin typeface="BIZ UDP明朝 Medium" panose="02020500000000000000" pitchFamily="18" charset="-128"/>
                <a:ea typeface="BIZ UDP明朝 Medium" panose="02020500000000000000" pitchFamily="18" charset="-128"/>
              </a:rPr>
            </a:br>
            <a:br>
              <a:rPr lang="en-US" altLang="ja-JP" sz="3200" dirty="0">
                <a:latin typeface="BIZ UDP明朝 Medium" panose="02020500000000000000" pitchFamily="18" charset="-128"/>
                <a:ea typeface="BIZ UDP明朝 Medium" panose="02020500000000000000" pitchFamily="18" charset="-128"/>
              </a:rPr>
            </a:br>
            <a:r>
              <a:rPr lang="ja-JP" altLang="en-US" sz="3200" dirty="0">
                <a:latin typeface="BIZ UDP明朝 Medium" panose="02020500000000000000" pitchFamily="18" charset="-128"/>
                <a:ea typeface="BIZ UDP明朝 Medium" panose="02020500000000000000" pitchFamily="18" charset="-128"/>
              </a:rPr>
              <a:t>　　　　　　　　　　　　　　　　　　　　　　入所期間：</a:t>
            </a:r>
            <a:r>
              <a:rPr lang="en-US" altLang="ja-JP" sz="3200" dirty="0">
                <a:latin typeface="BIZ UDP明朝 Medium" panose="02020500000000000000" pitchFamily="18" charset="-128"/>
                <a:ea typeface="BIZ UDP明朝 Medium" panose="02020500000000000000" pitchFamily="18" charset="-128"/>
              </a:rPr>
              <a:t>10</a:t>
            </a:r>
            <a:r>
              <a:rPr lang="ja-JP" altLang="en-US" sz="3200" dirty="0">
                <a:latin typeface="BIZ UDP明朝 Medium" panose="02020500000000000000" pitchFamily="18" charset="-128"/>
                <a:ea typeface="BIZ UDP明朝 Medium" panose="02020500000000000000" pitchFamily="18" charset="-128"/>
              </a:rPr>
              <a:t>か月</a:t>
            </a:r>
            <a:endParaRPr lang="ja-JP" altLang="en-US" sz="4800"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36699989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BD8FCA5-9EB7-4B8E-B43B-EA0D31989E77}"/>
              </a:ext>
            </a:extLst>
          </p:cNvPr>
          <p:cNvSpPr txBox="1"/>
          <p:nvPr/>
        </p:nvSpPr>
        <p:spPr>
          <a:xfrm>
            <a:off x="955496" y="1592494"/>
            <a:ext cx="9780998" cy="3139321"/>
          </a:xfrm>
          <a:prstGeom prst="rect">
            <a:avLst/>
          </a:prstGeom>
          <a:noFill/>
        </p:spPr>
        <p:txBody>
          <a:bodyPr wrap="square" rtlCol="0">
            <a:spAutoFit/>
          </a:bodyPr>
          <a:lstStyle/>
          <a:p>
            <a:r>
              <a:rPr lang="ja-JP" altLang="en-US" sz="6600" dirty="0">
                <a:latin typeface="+mn-ea"/>
              </a:rPr>
              <a:t>事例３</a:t>
            </a:r>
            <a:br>
              <a:rPr lang="en-US" altLang="ja-JP" sz="6600" dirty="0">
                <a:latin typeface="+mn-ea"/>
              </a:rPr>
            </a:br>
            <a:r>
              <a:rPr lang="en-US" altLang="ja-JP" sz="6600" dirty="0">
                <a:latin typeface="+mn-ea"/>
              </a:rPr>
              <a:t>C</a:t>
            </a:r>
            <a:r>
              <a:rPr lang="ja-JP" altLang="en-US" sz="6600" dirty="0">
                <a:latin typeface="+mn-ea"/>
              </a:rPr>
              <a:t>さん</a:t>
            </a:r>
            <a:endParaRPr lang="en-US" altLang="ja-JP" sz="6600" dirty="0">
              <a:latin typeface="+mn-ea"/>
            </a:endParaRPr>
          </a:p>
          <a:p>
            <a:r>
              <a:rPr lang="ja-JP" altLang="en-US" sz="6600" dirty="0">
                <a:latin typeface="+mn-ea"/>
              </a:rPr>
              <a:t>入所時の年齢：</a:t>
            </a:r>
            <a:r>
              <a:rPr lang="en-US" altLang="ja-JP" sz="6600" dirty="0">
                <a:latin typeface="+mn-ea"/>
              </a:rPr>
              <a:t>20</a:t>
            </a:r>
            <a:r>
              <a:rPr lang="ja-JP" altLang="en-US" sz="6600" dirty="0">
                <a:latin typeface="+mn-ea"/>
              </a:rPr>
              <a:t>代前半</a:t>
            </a:r>
            <a:endParaRPr kumimoji="1" lang="ja-JP" altLang="en-US" sz="6600" dirty="0">
              <a:latin typeface="+mn-ea"/>
            </a:endParaRPr>
          </a:p>
        </p:txBody>
      </p:sp>
    </p:spTree>
    <p:extLst>
      <p:ext uri="{BB962C8B-B14F-4D97-AF65-F5344CB8AC3E}">
        <p14:creationId xmlns:p14="http://schemas.microsoft.com/office/powerpoint/2010/main" val="8138304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375920" y="257175"/>
            <a:ext cx="10515600" cy="6343650"/>
          </a:xfrm>
        </p:spPr>
        <p:txBody>
          <a:bodyPr anchor="t">
            <a:normAutofit/>
          </a:bodyPr>
          <a:lstStyle/>
          <a:p>
            <a:pPr>
              <a:lnSpc>
                <a:spcPct val="150000"/>
              </a:lnSpc>
            </a:pPr>
            <a:r>
              <a:rPr lang="en-US" altLang="ja-JP" sz="4000" dirty="0">
                <a:latin typeface="ＭＳ ゴシック" panose="020B0609070205080204" pitchFamily="49" charset="-128"/>
                <a:ea typeface="ＭＳ ゴシック" panose="020B0609070205080204" pitchFamily="49" charset="-128"/>
              </a:rPr>
              <a:t>〈</a:t>
            </a:r>
            <a:r>
              <a:rPr lang="ja-JP" altLang="en-US" sz="4000" dirty="0">
                <a:latin typeface="ＭＳ ゴシック" panose="020B0609070205080204" pitchFamily="49" charset="-128"/>
                <a:ea typeface="ＭＳ ゴシック" panose="020B0609070205080204" pitchFamily="49" charset="-128"/>
              </a:rPr>
              <a:t>入所前の状況</a:t>
            </a:r>
            <a:r>
              <a:rPr lang="en-US" altLang="ja-JP" sz="4000" dirty="0">
                <a:latin typeface="ＭＳ ゴシック" panose="020B0609070205080204" pitchFamily="49" charset="-128"/>
                <a:ea typeface="ＭＳ ゴシック" panose="020B0609070205080204" pitchFamily="49" charset="-128"/>
              </a:rPr>
              <a:t>〉</a:t>
            </a:r>
            <a:br>
              <a:rPr lang="en-US" altLang="ja-JP" sz="31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▶幼少期より両親からの</a:t>
            </a:r>
            <a:r>
              <a:rPr lang="en-US" altLang="ja-JP" sz="2800" dirty="0">
                <a:latin typeface="BIZ UDP明朝 Medium" panose="02020500000000000000" pitchFamily="18" charset="-128"/>
                <a:ea typeface="BIZ UDP明朝 Medium" panose="02020500000000000000" pitchFamily="18" charset="-128"/>
              </a:rPr>
              <a:t>DV</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▶中学生の時、両親と離れ児童養護施設で生活</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▶高校卒業後住み込みで就職するも</a:t>
            </a:r>
            <a:r>
              <a:rPr lang="en-US" altLang="ja-JP" sz="2800" dirty="0">
                <a:latin typeface="BIZ UDP明朝 Medium" panose="02020500000000000000" pitchFamily="18" charset="-128"/>
                <a:ea typeface="BIZ UDP明朝 Medium" panose="02020500000000000000" pitchFamily="18" charset="-128"/>
              </a:rPr>
              <a:t>2</a:t>
            </a:r>
            <a:r>
              <a:rPr lang="ja-JP" altLang="en-US" sz="2800" dirty="0">
                <a:latin typeface="BIZ UDP明朝 Medium" panose="02020500000000000000" pitchFamily="18" charset="-128"/>
                <a:ea typeface="BIZ UDP明朝 Medium" panose="02020500000000000000" pitchFamily="18" charset="-128"/>
              </a:rPr>
              <a:t>年で退職</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▶仕事は継続せず困窮　万引きで逮捕</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▶救護施設</a:t>
            </a:r>
            <a:r>
              <a:rPr lang="en-US" altLang="ja-JP" sz="2800" dirty="0">
                <a:latin typeface="BIZ UDP明朝 Medium" panose="02020500000000000000" pitchFamily="18" charset="-128"/>
                <a:ea typeface="BIZ UDP明朝 Medium" panose="02020500000000000000" pitchFamily="18" charset="-128"/>
              </a:rPr>
              <a:t>Ⅹ</a:t>
            </a:r>
            <a:r>
              <a:rPr lang="ja-JP" altLang="en-US" sz="2800" dirty="0">
                <a:latin typeface="BIZ UDP明朝 Medium" panose="02020500000000000000" pitchFamily="18" charset="-128"/>
                <a:ea typeface="BIZ UDP明朝 Medium" panose="02020500000000000000" pitchFamily="18" charset="-128"/>
              </a:rPr>
              <a:t>寮へ入所</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▶罰金支払えず</a:t>
            </a:r>
            <a:r>
              <a:rPr lang="en-US" altLang="ja-JP" sz="2800" dirty="0">
                <a:latin typeface="BIZ UDP明朝 Medium" panose="02020500000000000000" pitchFamily="18" charset="-128"/>
                <a:ea typeface="BIZ UDP明朝 Medium" panose="02020500000000000000" pitchFamily="18" charset="-128"/>
              </a:rPr>
              <a:t>40</a:t>
            </a:r>
            <a:r>
              <a:rPr lang="ja-JP" altLang="en-US" sz="2800" dirty="0">
                <a:latin typeface="BIZ UDP明朝 Medium" panose="02020500000000000000" pitchFamily="18" charset="-128"/>
                <a:ea typeface="BIZ UDP明朝 Medium" panose="02020500000000000000" pitchFamily="18" charset="-128"/>
              </a:rPr>
              <a:t>日間大阪刑務所で労役刑　収監時に救護施設は退所扱い</a:t>
            </a:r>
            <a:br>
              <a:rPr lang="en-US" altLang="ja-JP" sz="28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▶大阪刑務所の独自調整を経て、淀川寮入所</a:t>
            </a:r>
          </a:p>
        </p:txBody>
      </p:sp>
    </p:spTree>
    <p:extLst>
      <p:ext uri="{BB962C8B-B14F-4D97-AF65-F5344CB8AC3E}">
        <p14:creationId xmlns:p14="http://schemas.microsoft.com/office/powerpoint/2010/main" val="20843684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412750" y="410845"/>
            <a:ext cx="10922000" cy="5465763"/>
          </a:xfrm>
        </p:spPr>
        <p:txBody>
          <a:bodyPr anchor="t">
            <a:normAutofit fontScale="90000"/>
          </a:bodyPr>
          <a:lstStyle/>
          <a:p>
            <a:pPr>
              <a:lnSpc>
                <a:spcPct val="100000"/>
              </a:lnSpc>
            </a:pPr>
            <a:r>
              <a:rPr lang="ja-JP" altLang="en-US" sz="4000" dirty="0">
                <a:latin typeface="ＭＳ ゴシック" panose="020B0609070205080204" pitchFamily="49" charset="-128"/>
                <a:ea typeface="ＭＳ ゴシック" panose="020B0609070205080204" pitchFamily="49" charset="-128"/>
              </a:rPr>
              <a:t>＜施設生活で見えてきた課題＞</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▶インターネット動画やゲームに没頭し昼夜逆転傾向</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▶取り決めや決まり事は趣味に没頭ししばしば失念</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▶部屋内での喫煙・所定場所以外へのゴミ投棄</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▶衣類専用の共有洗濯機で靴を洗う</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　　          →　 　</a:t>
            </a:r>
            <a:r>
              <a:rPr lang="ja-JP" altLang="en-US" sz="4000" dirty="0">
                <a:solidFill>
                  <a:srgbClr val="FF0000"/>
                </a:solidFill>
                <a:latin typeface="BIZ UDP明朝 Medium" panose="02020500000000000000" pitchFamily="18" charset="-128"/>
                <a:ea typeface="BIZ UDP明朝 Medium" panose="02020500000000000000" pitchFamily="18" charset="-128"/>
              </a:rPr>
              <a:t>社会性が身についていない</a:t>
            </a:r>
            <a:br>
              <a:rPr lang="en-US" altLang="ja-JP" sz="4000" dirty="0">
                <a:solidFill>
                  <a:srgbClr val="FF0000"/>
                </a:solidFill>
                <a:latin typeface="BIZ UDP明朝 Medium" panose="02020500000000000000" pitchFamily="18" charset="-128"/>
                <a:ea typeface="BIZ UDP明朝 Medium" panose="02020500000000000000" pitchFamily="18" charset="-128"/>
              </a:rPr>
            </a:br>
            <a:r>
              <a:rPr lang="ja-JP" altLang="en-US" sz="4000" dirty="0">
                <a:solidFill>
                  <a:srgbClr val="FF0000"/>
                </a:solidFill>
                <a:latin typeface="BIZ UDP明朝 Medium" panose="02020500000000000000" pitchFamily="18" charset="-128"/>
                <a:ea typeface="BIZ UDP明朝 Medium" panose="02020500000000000000" pitchFamily="18" charset="-128"/>
              </a:rPr>
              <a:t>　　　　      　 規範意識が薄い</a:t>
            </a:r>
            <a:br>
              <a:rPr lang="en-US" altLang="ja-JP" sz="3100" dirty="0">
                <a:latin typeface="BIZ UDP明朝 Medium" panose="02020500000000000000" pitchFamily="18" charset="-128"/>
                <a:ea typeface="BIZ UDP明朝 Medium" panose="02020500000000000000" pitchFamily="18" charset="-128"/>
              </a:rPr>
            </a:br>
            <a:endParaRPr lang="ja-JP" altLang="en-US"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7322729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304800" y="534987"/>
            <a:ext cx="10922000" cy="5465763"/>
          </a:xfrm>
        </p:spPr>
        <p:txBody>
          <a:bodyPr anchor="t">
            <a:normAutofit/>
          </a:bodyPr>
          <a:lstStyle/>
          <a:p>
            <a:pPr>
              <a:lnSpc>
                <a:spcPct val="100000"/>
              </a:lnSpc>
            </a:pPr>
            <a:r>
              <a:rPr lang="ja-JP" altLang="en-US" sz="4000" dirty="0">
                <a:latin typeface="ＭＳ ゴシック" panose="020B0609070205080204" pitchFamily="49" charset="-128"/>
                <a:ea typeface="ＭＳ ゴシック" panose="020B0609070205080204" pitchFamily="49" charset="-128"/>
              </a:rPr>
              <a:t>＜これまでの振り返りで見えてきた課題＞</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100" dirty="0">
                <a:latin typeface="BIZ UDP明朝 Medium" panose="02020500000000000000" pitchFamily="18" charset="-128"/>
                <a:ea typeface="BIZ UDP明朝 Medium" panose="02020500000000000000" pitchFamily="18" charset="-128"/>
              </a:rPr>
              <a:t>▶就労について、</a:t>
            </a:r>
            <a:br>
              <a:rPr lang="en-US" altLang="ja-JP" sz="3100" dirty="0">
                <a:latin typeface="BIZ UDP明朝 Medium" panose="02020500000000000000" pitchFamily="18" charset="-128"/>
                <a:ea typeface="BIZ UDP明朝 Medium" panose="02020500000000000000" pitchFamily="18" charset="-128"/>
              </a:rPr>
            </a:br>
            <a:r>
              <a:rPr lang="ja-JP" altLang="ja-JP"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t>「安定した仕事に就きたいとは思うがやりたいこと</a:t>
            </a:r>
            <a:r>
              <a:rPr lang="ja-JP" altLang="en-US"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t>が</a:t>
            </a:r>
            <a:r>
              <a:rPr lang="ja-JP" altLang="ja-JP"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t>ない」</a:t>
            </a:r>
            <a:br>
              <a:rPr lang="en-US" altLang="ja-JP"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br>
            <a:r>
              <a:rPr lang="ja-JP" altLang="ja-JP"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t>「学歴も資格もない自分に選択できる余地</a:t>
            </a:r>
            <a:r>
              <a:rPr lang="ja-JP" altLang="en-US"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t>は</a:t>
            </a:r>
            <a:r>
              <a:rPr lang="ja-JP" altLang="ja-JP"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t>ない」</a:t>
            </a:r>
            <a:br>
              <a:rPr lang="en-US" altLang="ja-JP"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br>
            <a:br>
              <a:rPr lang="en-US" altLang="ja-JP"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br>
            <a:r>
              <a:rPr lang="ja-JP" altLang="en-US" sz="3200" kern="1200" dirty="0">
                <a:effectLst/>
                <a:latin typeface="BIZ UDP明朝 Medium" panose="02020500000000000000" pitchFamily="18" charset="-128"/>
                <a:ea typeface="BIZ UDP明朝 Medium" panose="02020500000000000000" pitchFamily="18" charset="-128"/>
                <a:cs typeface="BIZ UDP明朝 Medium" panose="02020500000000000000" pitchFamily="18" charset="-128"/>
              </a:rPr>
              <a:t>　　　　　　→</a:t>
            </a:r>
            <a:r>
              <a:rPr lang="ja-JP" altLang="en-US" sz="3600" kern="1200" dirty="0">
                <a:solidFill>
                  <a:srgbClr val="FF0000"/>
                </a:solidFill>
                <a:effectLst/>
                <a:latin typeface="BIZ UDP明朝 Medium" panose="02020500000000000000" pitchFamily="18" charset="-128"/>
                <a:ea typeface="BIZ UDP明朝 Medium" panose="02020500000000000000" pitchFamily="18" charset="-128"/>
                <a:cs typeface="BIZ UDP明朝 Medium" panose="02020500000000000000" pitchFamily="18" charset="-128"/>
              </a:rPr>
              <a:t>就労に対するモチベーションがもてない</a:t>
            </a:r>
            <a:br>
              <a:rPr lang="en-US" altLang="ja-JP" sz="3600" kern="1200" dirty="0">
                <a:solidFill>
                  <a:srgbClr val="FF0000"/>
                </a:solidFill>
                <a:effectLst/>
                <a:latin typeface="BIZ UDP明朝 Medium" panose="02020500000000000000" pitchFamily="18" charset="-128"/>
                <a:ea typeface="BIZ UDP明朝 Medium" panose="02020500000000000000" pitchFamily="18" charset="-128"/>
                <a:cs typeface="BIZ UDP明朝 Medium" panose="02020500000000000000" pitchFamily="18" charset="-128"/>
              </a:rPr>
            </a:br>
            <a:r>
              <a:rPr lang="ja-JP" altLang="en-US" sz="3600" kern="1200" dirty="0">
                <a:solidFill>
                  <a:srgbClr val="FF0000"/>
                </a:solidFill>
                <a:effectLst/>
                <a:latin typeface="BIZ UDP明朝 Medium" panose="02020500000000000000" pitchFamily="18" charset="-128"/>
                <a:ea typeface="BIZ UDP明朝 Medium" panose="02020500000000000000" pitchFamily="18" charset="-128"/>
                <a:cs typeface="BIZ UDP明朝 Medium" panose="02020500000000000000" pitchFamily="18" charset="-128"/>
              </a:rPr>
              <a:t>　　　　　　　就労についての知識がない</a:t>
            </a:r>
            <a:endParaRPr lang="ja-JP" altLang="en-US" dirty="0">
              <a:solidFill>
                <a:srgbClr val="FF0000"/>
              </a:solidFill>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264710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楕円 4">
            <a:extLst>
              <a:ext uri="{FF2B5EF4-FFF2-40B4-BE49-F238E27FC236}">
                <a16:creationId xmlns:a16="http://schemas.microsoft.com/office/drawing/2014/main" id="{033CFF1A-7D3D-4013-85C0-1E4DBEB92A2D}"/>
              </a:ext>
            </a:extLst>
          </p:cNvPr>
          <p:cNvSpPr/>
          <p:nvPr/>
        </p:nvSpPr>
        <p:spPr>
          <a:xfrm>
            <a:off x="3332375" y="4098771"/>
            <a:ext cx="7138392" cy="2016224"/>
          </a:xfrm>
          <a:prstGeom prst="ellipse">
            <a:avLst/>
          </a:prstGeom>
          <a:solidFill>
            <a:schemeClr val="accent1">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スライド番号プレースホルダ 5"/>
          <p:cNvSpPr>
            <a:spLocks noGrp="1"/>
          </p:cNvSpPr>
          <p:nvPr>
            <p:ph type="sldNum" sz="quarter" idx="12"/>
          </p:nvPr>
        </p:nvSpPr>
        <p:spPr>
          <a:prstGeom prst="rect">
            <a:avLst/>
          </a:prstGeom>
        </p:spPr>
        <p:txBody>
          <a:bodyPr vert="horz" rtlCol="0" anchor="ctr"/>
          <a:lstStyle>
            <a:defPPr>
              <a:defRPr lang="ja-JP"/>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87B0378-1E82-4C13-9F0D-C2D1307D6ECF}" type="slidenum">
              <a:rPr kumimoji="1" lang="ja-JP" altLang="en-US" smtClean="0"/>
              <a:pPr/>
              <a:t>3</a:t>
            </a:fld>
            <a:endParaRPr kumimoji="1" lang="ja-JP" altLang="en-US"/>
          </a:p>
        </p:txBody>
      </p:sp>
      <p:sp>
        <p:nvSpPr>
          <p:cNvPr id="8" name="タイトル 1">
            <a:extLst>
              <a:ext uri="{FF2B5EF4-FFF2-40B4-BE49-F238E27FC236}">
                <a16:creationId xmlns:a16="http://schemas.microsoft.com/office/drawing/2014/main" id="{5597D86C-AAB5-4B2E-998E-5A830F5927CF}"/>
              </a:ext>
            </a:extLst>
          </p:cNvPr>
          <p:cNvSpPr>
            <a:spLocks noGrp="1"/>
          </p:cNvSpPr>
          <p:nvPr>
            <p:ph type="title" idx="4294967295"/>
          </p:nvPr>
        </p:nvSpPr>
        <p:spPr>
          <a:xfrm>
            <a:off x="0" y="377825"/>
            <a:ext cx="7467600" cy="811213"/>
          </a:xfrm>
        </p:spPr>
        <p:txBody>
          <a:bodyPr>
            <a:normAutofit fontScale="90000"/>
          </a:bodyPr>
          <a:lstStyle/>
          <a:p>
            <a:r>
              <a:rPr kumimoji="1" lang="ja-JP" altLang="en-US" dirty="0"/>
              <a:t>　</a:t>
            </a:r>
            <a:r>
              <a:rPr kumimoji="1" lang="ja-JP" altLang="en-US" sz="4000" dirty="0"/>
              <a:t>□</a:t>
            </a:r>
            <a:r>
              <a:rPr lang="ja-JP" altLang="en-US" sz="4000" dirty="0">
                <a:latin typeface="HGPｺﾞｼｯｸM" panose="020B0600000000000000" pitchFamily="50" charset="-128"/>
                <a:ea typeface="HGPｺﾞｼｯｸM" panose="020B0600000000000000" pitchFamily="50" charset="-128"/>
              </a:rPr>
              <a:t>生活保護施設とは</a:t>
            </a:r>
            <a:br>
              <a:rPr kumimoji="1" lang="en-US" altLang="ja-JP" dirty="0"/>
            </a:br>
            <a:endParaRPr kumimoji="1" lang="ja-JP" altLang="en-US" dirty="0"/>
          </a:p>
        </p:txBody>
      </p:sp>
      <p:sp>
        <p:nvSpPr>
          <p:cNvPr id="3" name="コンテンツ プレースホルダ 2"/>
          <p:cNvSpPr>
            <a:spLocks noGrp="1"/>
          </p:cNvSpPr>
          <p:nvPr>
            <p:ph idx="4294967295"/>
          </p:nvPr>
        </p:nvSpPr>
        <p:spPr>
          <a:xfrm>
            <a:off x="0" y="592138"/>
            <a:ext cx="10296525" cy="3448050"/>
          </a:xfrm>
        </p:spPr>
        <p:txBody>
          <a:bodyPr>
            <a:normAutofit/>
          </a:bodyPr>
          <a:lstStyle/>
          <a:p>
            <a:pPr>
              <a:buNone/>
            </a:pPr>
            <a:endParaRPr lang="en-US" altLang="ja-JP" sz="2200" dirty="0">
              <a:latin typeface="HGPｺﾞｼｯｸM" panose="020B0600000000000000" pitchFamily="50" charset="-128"/>
              <a:ea typeface="HGPｺﾞｼｯｸM" panose="020B0600000000000000" pitchFamily="50" charset="-128"/>
            </a:endParaRPr>
          </a:p>
          <a:p>
            <a:pPr>
              <a:buNone/>
            </a:pPr>
            <a:r>
              <a:rPr lang="ja-JP" altLang="en-US" sz="2800" dirty="0">
                <a:latin typeface="HGPｺﾞｼｯｸM" panose="020B0600000000000000" pitchFamily="50" charset="-128"/>
                <a:ea typeface="HGPｺﾞｼｯｸM" panose="020B0600000000000000" pitchFamily="50" charset="-128"/>
              </a:rPr>
              <a:t>更生施設・・・</a:t>
            </a:r>
            <a:endParaRPr lang="en-US" altLang="ja-JP" sz="2800" dirty="0">
              <a:latin typeface="HGPｺﾞｼｯｸM" panose="020B0600000000000000" pitchFamily="50" charset="-128"/>
              <a:ea typeface="HGPｺﾞｼｯｸM" panose="020B0600000000000000" pitchFamily="50" charset="-128"/>
            </a:endParaRPr>
          </a:p>
          <a:p>
            <a:pPr>
              <a:buNone/>
            </a:pPr>
            <a:r>
              <a:rPr lang="ja-JP" altLang="en-US" sz="2800" dirty="0">
                <a:latin typeface="HGPｺﾞｼｯｸM" panose="020B0600000000000000" pitchFamily="50" charset="-128"/>
                <a:ea typeface="HGPｺﾞｼｯｸM" panose="020B0600000000000000" pitchFamily="50" charset="-128"/>
              </a:rPr>
              <a:t>　身体・精神面の課題はあるものの、比較的軽度であり就労に向けた支援を必要とする方が対象となる施設</a:t>
            </a:r>
            <a:endParaRPr lang="en-US" altLang="ja-JP" sz="2800" dirty="0">
              <a:latin typeface="HGPｺﾞｼｯｸM" panose="020B0600000000000000" pitchFamily="50" charset="-128"/>
              <a:ea typeface="HGPｺﾞｼｯｸM" panose="020B0600000000000000" pitchFamily="50" charset="-128"/>
            </a:endParaRPr>
          </a:p>
          <a:p>
            <a:pPr>
              <a:buNone/>
            </a:pPr>
            <a:r>
              <a:rPr lang="ja-JP" altLang="en-US" sz="2800" dirty="0">
                <a:latin typeface="HGPｺﾞｼｯｸM" panose="020B0600000000000000" pitchFamily="50" charset="-128"/>
                <a:ea typeface="HGPｺﾞｼｯｸM" panose="020B0600000000000000" pitchFamily="50" charset="-128"/>
              </a:rPr>
              <a:t>救護施設・・・・</a:t>
            </a:r>
            <a:endParaRPr lang="en-US" altLang="ja-JP" sz="2800" dirty="0">
              <a:latin typeface="HGPｺﾞｼｯｸM" panose="020B0600000000000000" pitchFamily="50" charset="-128"/>
              <a:ea typeface="HGPｺﾞｼｯｸM" panose="020B0600000000000000" pitchFamily="50" charset="-128"/>
            </a:endParaRPr>
          </a:p>
          <a:p>
            <a:pPr>
              <a:buNone/>
            </a:pPr>
            <a:r>
              <a:rPr lang="ja-JP" altLang="en-US" sz="2800" dirty="0">
                <a:latin typeface="HGPｺﾞｼｯｸM" panose="020B0600000000000000" pitchFamily="50" charset="-128"/>
                <a:ea typeface="HGPｺﾞｼｯｸM" panose="020B0600000000000000" pitchFamily="50" charset="-128"/>
              </a:rPr>
              <a:t>　日常生活を送ることに対して、身体・精神面の援助が特に必要な方が対象となる施設</a:t>
            </a:r>
          </a:p>
        </p:txBody>
      </p:sp>
      <p:sp>
        <p:nvSpPr>
          <p:cNvPr id="4" name="テキスト ボックス 3"/>
          <p:cNvSpPr txBox="1"/>
          <p:nvPr/>
        </p:nvSpPr>
        <p:spPr>
          <a:xfrm>
            <a:off x="3332375" y="4254965"/>
            <a:ext cx="7097216" cy="1384995"/>
          </a:xfrm>
          <a:prstGeom prst="rect">
            <a:avLst/>
          </a:prstGeom>
          <a:noFill/>
        </p:spPr>
        <p:txBody>
          <a:bodyPr wrap="square" rtlCol="0">
            <a:spAutoFit/>
          </a:bodyPr>
          <a:lstStyle/>
          <a:p>
            <a:pPr algn="ctr"/>
            <a:r>
              <a:rPr lang="ja-JP" altLang="en-US" sz="2800" dirty="0">
                <a:latin typeface="HGPｺﾞｼｯｸM" panose="020B0600000000000000" pitchFamily="50" charset="-128"/>
                <a:ea typeface="HGPｺﾞｼｯｸM" panose="020B0600000000000000" pitchFamily="50" charset="-128"/>
              </a:rPr>
              <a:t>更生施設では</a:t>
            </a:r>
            <a:endParaRPr lang="en-US" altLang="ja-JP" sz="2800" dirty="0">
              <a:latin typeface="HGPｺﾞｼｯｸM" panose="020B0600000000000000" pitchFamily="50" charset="-128"/>
              <a:ea typeface="HGPｺﾞｼｯｸM" panose="020B0600000000000000" pitchFamily="50" charset="-128"/>
            </a:endParaRPr>
          </a:p>
          <a:p>
            <a:pPr algn="ctr"/>
            <a:r>
              <a:rPr lang="ja-JP" altLang="en-US" sz="2800" dirty="0">
                <a:latin typeface="HGPｺﾞｼｯｸM" panose="020B0600000000000000" pitchFamily="50" charset="-128"/>
                <a:ea typeface="HGPｺﾞｼｯｸM" panose="020B0600000000000000" pitchFamily="50" charset="-128"/>
              </a:rPr>
              <a:t>居宅移行や一部就労自立に向けて行政と連携しながら個別支援を行っている</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304800" y="534987"/>
            <a:ext cx="10922000" cy="5465763"/>
          </a:xfrm>
        </p:spPr>
        <p:txBody>
          <a:bodyPr anchor="t">
            <a:normAutofit fontScale="90000"/>
          </a:bodyPr>
          <a:lstStyle/>
          <a:p>
            <a:pPr>
              <a:lnSpc>
                <a:spcPct val="100000"/>
              </a:lnSpc>
            </a:pPr>
            <a:r>
              <a:rPr lang="ja-JP" altLang="en-US" sz="4000" dirty="0">
                <a:latin typeface="ＭＳ ゴシック" panose="020B0609070205080204" pitchFamily="49" charset="-128"/>
                <a:ea typeface="ＭＳ ゴシック" panose="020B0609070205080204" pitchFamily="49" charset="-128"/>
              </a:rPr>
              <a:t>＜課題解決に向けた取り組み＞</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600" dirty="0">
                <a:latin typeface="BIZ UDP明朝 Medium" panose="02020500000000000000" pitchFamily="18" charset="-128"/>
                <a:ea typeface="BIZ UDP明朝 Medium" panose="02020500000000000000" pitchFamily="18" charset="-128"/>
              </a:rPr>
              <a:t>▶</a:t>
            </a:r>
            <a:r>
              <a:rPr lang="ja-JP" altLang="en-US" sz="3600" dirty="0">
                <a:solidFill>
                  <a:srgbClr val="FF0000"/>
                </a:solidFill>
                <a:latin typeface="BIZ UDP明朝 Medium" panose="02020500000000000000" pitchFamily="18" charset="-128"/>
                <a:ea typeface="BIZ UDP明朝 Medium" panose="02020500000000000000" pitchFamily="18" charset="-128"/>
              </a:rPr>
              <a:t>社会性・規範意識を構築</a:t>
            </a:r>
            <a:br>
              <a:rPr lang="en-US" altLang="ja-JP" sz="3600" dirty="0">
                <a:latin typeface="BIZ UDP明朝 Medium" panose="02020500000000000000" pitchFamily="18" charset="-128"/>
                <a:ea typeface="BIZ UDP明朝 Medium" panose="02020500000000000000" pitchFamily="18" charset="-128"/>
              </a:rPr>
            </a:br>
            <a:r>
              <a:rPr lang="ja-JP" altLang="en-US" sz="3600" dirty="0">
                <a:latin typeface="BIZ UDP明朝 Medium" panose="02020500000000000000" pitchFamily="18" charset="-128"/>
                <a:ea typeface="BIZ UDP明朝 Medium" panose="02020500000000000000" pitchFamily="18" charset="-128"/>
              </a:rPr>
              <a:t>　　　施設生活で問題行動があればその都度、指導</a:t>
            </a:r>
            <a:br>
              <a:rPr lang="en-US" altLang="ja-JP" sz="3600" dirty="0">
                <a:latin typeface="BIZ UDP明朝 Medium" panose="02020500000000000000" pitchFamily="18" charset="-128"/>
                <a:ea typeface="BIZ UDP明朝 Medium" panose="02020500000000000000" pitchFamily="18" charset="-128"/>
              </a:rPr>
            </a:br>
            <a:br>
              <a:rPr lang="en-US" altLang="ja-JP" sz="3600" dirty="0">
                <a:latin typeface="BIZ UDP明朝 Medium" panose="02020500000000000000" pitchFamily="18" charset="-128"/>
                <a:ea typeface="BIZ UDP明朝 Medium" panose="02020500000000000000" pitchFamily="18" charset="-128"/>
              </a:rPr>
            </a:br>
            <a:r>
              <a:rPr lang="ja-JP" altLang="en-US" sz="2800" dirty="0">
                <a:latin typeface="BIZ UDP明朝 Medium" panose="02020500000000000000" pitchFamily="18" charset="-128"/>
                <a:ea typeface="BIZ UDP明朝 Medium" panose="02020500000000000000" pitchFamily="18" charset="-128"/>
              </a:rPr>
              <a:t>▶</a:t>
            </a:r>
            <a:r>
              <a:rPr lang="ja-JP" altLang="en-US" sz="3200" dirty="0">
                <a:solidFill>
                  <a:srgbClr val="FF0000"/>
                </a:solidFill>
                <a:latin typeface="BIZ UDP明朝 Medium" panose="02020500000000000000" pitchFamily="18" charset="-128"/>
                <a:ea typeface="BIZ UDP明朝 Medium" panose="02020500000000000000" pitchFamily="18" charset="-128"/>
              </a:rPr>
              <a:t>長期的な就労活動</a:t>
            </a:r>
            <a:br>
              <a:rPr lang="en-US" altLang="ja-JP" sz="3200" dirty="0">
                <a:latin typeface="BIZ UDP明朝 Medium" panose="02020500000000000000" pitchFamily="18" charset="-128"/>
                <a:ea typeface="BIZ UDP明朝 Medium" panose="02020500000000000000" pitchFamily="18" charset="-128"/>
              </a:rPr>
            </a:br>
            <a:r>
              <a:rPr lang="ja-JP" altLang="en-US" sz="3200" dirty="0">
                <a:latin typeface="BIZ UDP明朝 Medium" panose="02020500000000000000" pitchFamily="18" charset="-128"/>
                <a:ea typeface="BIZ UDP明朝 Medium" panose="02020500000000000000" pitchFamily="18" charset="-128"/>
              </a:rPr>
              <a:t>　　　若年者に特化した就労窓口を利用</a:t>
            </a:r>
            <a:br>
              <a:rPr lang="en-US" altLang="ja-JP" sz="3200" dirty="0">
                <a:latin typeface="BIZ UDP明朝 Medium" panose="02020500000000000000" pitchFamily="18" charset="-128"/>
                <a:ea typeface="BIZ UDP明朝 Medium" panose="02020500000000000000" pitchFamily="18" charset="-128"/>
              </a:rPr>
            </a:br>
            <a:r>
              <a:rPr lang="ja-JP" altLang="en-US" sz="3200" dirty="0">
                <a:latin typeface="BIZ UDP明朝 Medium" panose="02020500000000000000" pitchFamily="18" charset="-128"/>
                <a:ea typeface="BIZ UDP明朝 Medium" panose="02020500000000000000" pitchFamily="18" charset="-128"/>
              </a:rPr>
              <a:t>　　　専門家によるカウンセリング</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endParaRPr lang="ja-JP" altLang="en-US" dirty="0">
              <a:solidFill>
                <a:srgbClr val="FF0000"/>
              </a:solidFill>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25275245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図表 1">
            <a:extLst>
              <a:ext uri="{FF2B5EF4-FFF2-40B4-BE49-F238E27FC236}">
                <a16:creationId xmlns:a16="http://schemas.microsoft.com/office/drawing/2014/main" id="{346DC7C7-5009-43DE-8C88-14CE8F963345}"/>
              </a:ext>
            </a:extLst>
          </p:cNvPr>
          <p:cNvGraphicFramePr/>
          <p:nvPr>
            <p:extLst>
              <p:ext uri="{D42A27DB-BD31-4B8C-83A1-F6EECF244321}">
                <p14:modId xmlns:p14="http://schemas.microsoft.com/office/powerpoint/2010/main" val="3778088256"/>
              </p:ext>
            </p:extLst>
          </p:nvPr>
        </p:nvGraphicFramePr>
        <p:xfrm>
          <a:off x="4592782" y="1558636"/>
          <a:ext cx="8489374" cy="4778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テキスト ボックス 5">
            <a:extLst>
              <a:ext uri="{FF2B5EF4-FFF2-40B4-BE49-F238E27FC236}">
                <a16:creationId xmlns:a16="http://schemas.microsoft.com/office/drawing/2014/main" id="{DEFF6A92-532F-4023-88B1-D76178B99D62}"/>
              </a:ext>
            </a:extLst>
          </p:cNvPr>
          <p:cNvSpPr txBox="1"/>
          <p:nvPr/>
        </p:nvSpPr>
        <p:spPr>
          <a:xfrm>
            <a:off x="228599" y="548746"/>
            <a:ext cx="5091546" cy="646331"/>
          </a:xfrm>
          <a:prstGeom prst="rect">
            <a:avLst/>
          </a:prstGeom>
          <a:noFill/>
          <a:ln>
            <a:noFill/>
          </a:ln>
        </p:spPr>
        <p:txBody>
          <a:bodyPr wrap="square" rtlCol="0">
            <a:spAutoFit/>
          </a:bodyPr>
          <a:lstStyle/>
          <a:p>
            <a:pPr algn="ctr"/>
            <a:r>
              <a:rPr kumimoji="1" lang="ja-JP" altLang="en-US" dirty="0"/>
              <a:t>カウンセリングの結果、</a:t>
            </a:r>
            <a:endParaRPr kumimoji="1" lang="en-US" altLang="ja-JP" dirty="0"/>
          </a:p>
          <a:p>
            <a:pPr algn="ctr"/>
            <a:r>
              <a:rPr kumimoji="1" lang="ja-JP" altLang="en-US" dirty="0"/>
              <a:t>保育士の仕事に興味を持つ</a:t>
            </a:r>
            <a:endParaRPr kumimoji="1" lang="en-US" altLang="ja-JP" dirty="0"/>
          </a:p>
        </p:txBody>
      </p:sp>
      <p:sp>
        <p:nvSpPr>
          <p:cNvPr id="7" name="テキスト ボックス 6">
            <a:extLst>
              <a:ext uri="{FF2B5EF4-FFF2-40B4-BE49-F238E27FC236}">
                <a16:creationId xmlns:a16="http://schemas.microsoft.com/office/drawing/2014/main" id="{336828C3-2A8B-467B-AB03-54947AA0370D}"/>
              </a:ext>
            </a:extLst>
          </p:cNvPr>
          <p:cNvSpPr txBox="1"/>
          <p:nvPr/>
        </p:nvSpPr>
        <p:spPr>
          <a:xfrm>
            <a:off x="228599" y="1672919"/>
            <a:ext cx="5091546" cy="369332"/>
          </a:xfrm>
          <a:prstGeom prst="rect">
            <a:avLst/>
          </a:prstGeom>
          <a:noFill/>
          <a:ln>
            <a:noFill/>
          </a:ln>
        </p:spPr>
        <p:txBody>
          <a:bodyPr wrap="square" rtlCol="0">
            <a:spAutoFit/>
          </a:bodyPr>
          <a:lstStyle/>
          <a:p>
            <a:pPr algn="ctr"/>
            <a:r>
              <a:rPr kumimoji="1" lang="ja-JP" altLang="en-US" dirty="0"/>
              <a:t>保育所にてアルバイトを開始</a:t>
            </a:r>
            <a:endParaRPr kumimoji="1" lang="en-US" altLang="ja-JP" dirty="0"/>
          </a:p>
        </p:txBody>
      </p:sp>
      <p:sp>
        <p:nvSpPr>
          <p:cNvPr id="8" name="テキスト ボックス 7">
            <a:extLst>
              <a:ext uri="{FF2B5EF4-FFF2-40B4-BE49-F238E27FC236}">
                <a16:creationId xmlns:a16="http://schemas.microsoft.com/office/drawing/2014/main" id="{96F265E0-1EF3-4EDE-B749-5CD8DC3D7DE8}"/>
              </a:ext>
            </a:extLst>
          </p:cNvPr>
          <p:cNvSpPr txBox="1"/>
          <p:nvPr/>
        </p:nvSpPr>
        <p:spPr>
          <a:xfrm>
            <a:off x="228599" y="2520093"/>
            <a:ext cx="5091546" cy="369332"/>
          </a:xfrm>
          <a:prstGeom prst="rect">
            <a:avLst/>
          </a:prstGeom>
          <a:noFill/>
          <a:ln>
            <a:noFill/>
          </a:ln>
        </p:spPr>
        <p:txBody>
          <a:bodyPr wrap="square" rtlCol="0">
            <a:spAutoFit/>
          </a:bodyPr>
          <a:lstStyle/>
          <a:p>
            <a:pPr algn="ctr"/>
            <a:r>
              <a:rPr kumimoji="1" lang="ja-JP" altLang="en-US" dirty="0"/>
              <a:t>徐々に社会性・規範意識を身に着ける</a:t>
            </a:r>
            <a:endParaRPr kumimoji="1" lang="en-US" altLang="ja-JP" dirty="0"/>
          </a:p>
        </p:txBody>
      </p:sp>
      <p:sp>
        <p:nvSpPr>
          <p:cNvPr id="9" name="テキスト ボックス 8">
            <a:extLst>
              <a:ext uri="{FF2B5EF4-FFF2-40B4-BE49-F238E27FC236}">
                <a16:creationId xmlns:a16="http://schemas.microsoft.com/office/drawing/2014/main" id="{5C1F1B87-6097-439A-9E2B-D516777F0E65}"/>
              </a:ext>
            </a:extLst>
          </p:cNvPr>
          <p:cNvSpPr txBox="1"/>
          <p:nvPr/>
        </p:nvSpPr>
        <p:spPr>
          <a:xfrm>
            <a:off x="207818" y="3367267"/>
            <a:ext cx="5112327" cy="369332"/>
          </a:xfrm>
          <a:prstGeom prst="rect">
            <a:avLst/>
          </a:prstGeom>
          <a:noFill/>
          <a:ln>
            <a:noFill/>
          </a:ln>
        </p:spPr>
        <p:txBody>
          <a:bodyPr wrap="square" rtlCol="0">
            <a:spAutoFit/>
          </a:bodyPr>
          <a:lstStyle/>
          <a:p>
            <a:pPr algn="ctr"/>
            <a:r>
              <a:rPr kumimoji="1" lang="ja-JP" altLang="en-US" dirty="0"/>
              <a:t>ゆっくりながらステップアップしていくことを実感</a:t>
            </a:r>
            <a:endParaRPr kumimoji="1" lang="en-US" altLang="ja-JP" dirty="0"/>
          </a:p>
        </p:txBody>
      </p:sp>
      <p:sp>
        <p:nvSpPr>
          <p:cNvPr id="10" name="テキスト ボックス 9">
            <a:extLst>
              <a:ext uri="{FF2B5EF4-FFF2-40B4-BE49-F238E27FC236}">
                <a16:creationId xmlns:a16="http://schemas.microsoft.com/office/drawing/2014/main" id="{FFCDE68E-963F-463E-97B2-1DFDBA0F9D42}"/>
              </a:ext>
            </a:extLst>
          </p:cNvPr>
          <p:cNvSpPr txBox="1"/>
          <p:nvPr/>
        </p:nvSpPr>
        <p:spPr>
          <a:xfrm>
            <a:off x="228599" y="4214441"/>
            <a:ext cx="5091546" cy="584775"/>
          </a:xfrm>
          <a:prstGeom prst="rect">
            <a:avLst/>
          </a:prstGeom>
          <a:noFill/>
          <a:ln>
            <a:noFill/>
          </a:ln>
        </p:spPr>
        <p:txBody>
          <a:bodyPr wrap="square" rtlCol="0">
            <a:spAutoFit/>
          </a:bodyPr>
          <a:lstStyle/>
          <a:p>
            <a:pPr algn="ctr"/>
            <a:r>
              <a:rPr kumimoji="1" lang="ja-JP" altLang="en-US" sz="3200" dirty="0">
                <a:solidFill>
                  <a:srgbClr val="FF0000"/>
                </a:solidFill>
              </a:rPr>
              <a:t>好循環が生まれる</a:t>
            </a:r>
            <a:endParaRPr kumimoji="1" lang="en-US" altLang="ja-JP" sz="3200" dirty="0">
              <a:solidFill>
                <a:srgbClr val="FF0000"/>
              </a:solidFill>
            </a:endParaRPr>
          </a:p>
        </p:txBody>
      </p:sp>
      <p:sp>
        <p:nvSpPr>
          <p:cNvPr id="11" name="矢印: 下 10">
            <a:extLst>
              <a:ext uri="{FF2B5EF4-FFF2-40B4-BE49-F238E27FC236}">
                <a16:creationId xmlns:a16="http://schemas.microsoft.com/office/drawing/2014/main" id="{2D42BA91-8928-41A1-B940-4C94BF3D4FAC}"/>
              </a:ext>
            </a:extLst>
          </p:cNvPr>
          <p:cNvSpPr/>
          <p:nvPr/>
        </p:nvSpPr>
        <p:spPr>
          <a:xfrm>
            <a:off x="2426276" y="3766091"/>
            <a:ext cx="696192" cy="493175"/>
          </a:xfrm>
          <a:prstGeom prst="down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下 12">
            <a:extLst>
              <a:ext uri="{FF2B5EF4-FFF2-40B4-BE49-F238E27FC236}">
                <a16:creationId xmlns:a16="http://schemas.microsoft.com/office/drawing/2014/main" id="{DFF13A1D-2945-4BD5-93E8-A5B7C263FC79}"/>
              </a:ext>
            </a:extLst>
          </p:cNvPr>
          <p:cNvSpPr/>
          <p:nvPr/>
        </p:nvSpPr>
        <p:spPr>
          <a:xfrm>
            <a:off x="2426276" y="2064077"/>
            <a:ext cx="696192" cy="493175"/>
          </a:xfrm>
          <a:prstGeom prst="down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下 13">
            <a:extLst>
              <a:ext uri="{FF2B5EF4-FFF2-40B4-BE49-F238E27FC236}">
                <a16:creationId xmlns:a16="http://schemas.microsoft.com/office/drawing/2014/main" id="{2C53B8CA-B94F-4B5D-8C46-248E2467BF43}"/>
              </a:ext>
            </a:extLst>
          </p:cNvPr>
          <p:cNvSpPr/>
          <p:nvPr/>
        </p:nvSpPr>
        <p:spPr>
          <a:xfrm>
            <a:off x="2426276" y="2889425"/>
            <a:ext cx="696192" cy="493175"/>
          </a:xfrm>
          <a:prstGeom prst="down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下 14">
            <a:extLst>
              <a:ext uri="{FF2B5EF4-FFF2-40B4-BE49-F238E27FC236}">
                <a16:creationId xmlns:a16="http://schemas.microsoft.com/office/drawing/2014/main" id="{FFBD860D-742B-4362-A6D7-C6369D569EB5}"/>
              </a:ext>
            </a:extLst>
          </p:cNvPr>
          <p:cNvSpPr/>
          <p:nvPr/>
        </p:nvSpPr>
        <p:spPr>
          <a:xfrm>
            <a:off x="2426276" y="1195077"/>
            <a:ext cx="696192" cy="493175"/>
          </a:xfrm>
          <a:prstGeom prst="downArrow">
            <a:avLst>
              <a:gd name="adj1" fmla="val 50000"/>
              <a:gd name="adj2" fmla="val 50000"/>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747203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FFC261A-1D40-451B-B6B0-9622054E7B1D}"/>
              </a:ext>
            </a:extLst>
          </p:cNvPr>
          <p:cNvSpPr>
            <a:spLocks noGrp="1"/>
          </p:cNvSpPr>
          <p:nvPr>
            <p:ph type="title" idx="4294967295"/>
          </p:nvPr>
        </p:nvSpPr>
        <p:spPr>
          <a:xfrm>
            <a:off x="386080" y="387033"/>
            <a:ext cx="10515600" cy="5808662"/>
          </a:xfrm>
        </p:spPr>
        <p:txBody>
          <a:bodyPr anchor="t">
            <a:normAutofit fontScale="90000"/>
          </a:bodyPr>
          <a:lstStyle/>
          <a:p>
            <a:pPr>
              <a:lnSpc>
                <a:spcPct val="100000"/>
              </a:lnSpc>
            </a:pPr>
            <a:r>
              <a:rPr lang="en-US" altLang="ja-JP" sz="5400" dirty="0">
                <a:latin typeface="ＭＳ ゴシック" panose="020B0609070205080204" pitchFamily="49" charset="-128"/>
                <a:ea typeface="ＭＳ ゴシック" panose="020B0609070205080204" pitchFamily="49" charset="-128"/>
              </a:rPr>
              <a:t>〈</a:t>
            </a:r>
            <a:r>
              <a:rPr lang="ja-JP" altLang="en-US" sz="5400" dirty="0">
                <a:latin typeface="ＭＳ ゴシック" panose="020B0609070205080204" pitchFamily="49" charset="-128"/>
                <a:ea typeface="ＭＳ ゴシック" panose="020B0609070205080204" pitchFamily="49" charset="-128"/>
              </a:rPr>
              <a:t>淀川寮を退所</a:t>
            </a:r>
            <a:r>
              <a:rPr lang="en-US" altLang="ja-JP" sz="5400" dirty="0">
                <a:latin typeface="ＭＳ ゴシック" panose="020B0609070205080204" pitchFamily="49" charset="-128"/>
                <a:ea typeface="ＭＳ ゴシック" panose="020B0609070205080204" pitchFamily="49" charset="-128"/>
              </a:rPr>
              <a:t>〉</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r>
              <a:rPr lang="ja-JP" altLang="en-US" sz="3600" dirty="0">
                <a:latin typeface="BIZ UDP明朝 Medium" panose="02020500000000000000" pitchFamily="18" charset="-128"/>
                <a:ea typeface="BIZ UDP明朝 Medium" panose="02020500000000000000" pitchFamily="18" charset="-128"/>
              </a:rPr>
              <a:t>▶福祉事務所の了解を得て生業扶助（技能習得費）を活用して普通自動車免許を取得。</a:t>
            </a:r>
            <a:br>
              <a:rPr lang="en-US" altLang="ja-JP" sz="3600" dirty="0">
                <a:latin typeface="BIZ UDP明朝 Medium" panose="02020500000000000000" pitchFamily="18" charset="-128"/>
                <a:ea typeface="BIZ UDP明朝 Medium" panose="02020500000000000000" pitchFamily="18" charset="-128"/>
              </a:rPr>
            </a:br>
            <a:br>
              <a:rPr lang="en-US" altLang="ja-JP" sz="3600" dirty="0">
                <a:latin typeface="BIZ UDP明朝 Medium" panose="02020500000000000000" pitchFamily="18" charset="-128"/>
                <a:ea typeface="BIZ UDP明朝 Medium" panose="02020500000000000000" pitchFamily="18" charset="-128"/>
              </a:rPr>
            </a:br>
            <a:r>
              <a:rPr lang="ja-JP" altLang="en-US" sz="3600" dirty="0">
                <a:latin typeface="BIZ UDP明朝 Medium" panose="02020500000000000000" pitchFamily="18" charset="-128"/>
                <a:ea typeface="BIZ UDP明朝 Medium" panose="02020500000000000000" pitchFamily="18" charset="-128"/>
              </a:rPr>
              <a:t>▶これにより雇用形態がアルバイトから正社員へと変わり、収入も大きく増加したことで敷金支給を受け、地域生活へ自立・就労により保護廃止となった。</a:t>
            </a:r>
            <a:br>
              <a:rPr lang="en-US" altLang="ja-JP" sz="3600" dirty="0">
                <a:latin typeface="BIZ UDP明朝 Medium" panose="02020500000000000000" pitchFamily="18" charset="-128"/>
                <a:ea typeface="BIZ UDP明朝 Medium" panose="02020500000000000000" pitchFamily="18" charset="-128"/>
              </a:rPr>
            </a:br>
            <a:br>
              <a:rPr lang="en-US" altLang="ja-JP" sz="3600" dirty="0">
                <a:latin typeface="BIZ UDP明朝 Medium" panose="02020500000000000000" pitchFamily="18" charset="-128"/>
                <a:ea typeface="BIZ UDP明朝 Medium" panose="02020500000000000000" pitchFamily="18" charset="-128"/>
              </a:rPr>
            </a:br>
            <a:r>
              <a:rPr lang="ja-JP" altLang="en-US" sz="3600" dirty="0">
                <a:latin typeface="BIZ UDP明朝 Medium" panose="02020500000000000000" pitchFamily="18" charset="-128"/>
                <a:ea typeface="BIZ UDP明朝 Medium" panose="02020500000000000000" pitchFamily="18" charset="-128"/>
              </a:rPr>
              <a:t>　　　　　　　　　　　　　　　　　　　入所期間：</a:t>
            </a:r>
            <a:r>
              <a:rPr lang="en-US" altLang="ja-JP" sz="3600" dirty="0">
                <a:latin typeface="BIZ UDP明朝 Medium" panose="02020500000000000000" pitchFamily="18" charset="-128"/>
                <a:ea typeface="BIZ UDP明朝 Medium" panose="02020500000000000000" pitchFamily="18" charset="-128"/>
              </a:rPr>
              <a:t>2</a:t>
            </a:r>
            <a:r>
              <a:rPr lang="ja-JP" altLang="en-US" sz="3600" dirty="0">
                <a:latin typeface="BIZ UDP明朝 Medium" panose="02020500000000000000" pitchFamily="18" charset="-128"/>
                <a:ea typeface="BIZ UDP明朝 Medium" panose="02020500000000000000" pitchFamily="18" charset="-128"/>
              </a:rPr>
              <a:t>年</a:t>
            </a:r>
            <a:r>
              <a:rPr lang="en-US" altLang="ja-JP" sz="3600" dirty="0">
                <a:latin typeface="BIZ UDP明朝 Medium" panose="02020500000000000000" pitchFamily="18" charset="-128"/>
                <a:ea typeface="BIZ UDP明朝 Medium" panose="02020500000000000000" pitchFamily="18" charset="-128"/>
              </a:rPr>
              <a:t>2</a:t>
            </a:r>
            <a:r>
              <a:rPr lang="ja-JP" altLang="en-US" sz="3600" dirty="0">
                <a:latin typeface="BIZ UDP明朝 Medium" panose="02020500000000000000" pitchFamily="18" charset="-128"/>
                <a:ea typeface="BIZ UDP明朝 Medium" panose="02020500000000000000" pitchFamily="18" charset="-128"/>
              </a:rPr>
              <a:t>か月</a:t>
            </a:r>
            <a:br>
              <a:rPr lang="en-US" altLang="ja-JP" sz="3100" dirty="0">
                <a:latin typeface="BIZ UDP明朝 Medium" panose="02020500000000000000" pitchFamily="18" charset="-128"/>
                <a:ea typeface="BIZ UDP明朝 Medium" panose="02020500000000000000" pitchFamily="18" charset="-128"/>
              </a:rPr>
            </a:br>
            <a:br>
              <a:rPr lang="en-US" altLang="ja-JP" sz="3100" dirty="0">
                <a:latin typeface="BIZ UDP明朝 Medium" panose="02020500000000000000" pitchFamily="18" charset="-128"/>
                <a:ea typeface="BIZ UDP明朝 Medium" panose="02020500000000000000" pitchFamily="18" charset="-128"/>
              </a:rPr>
            </a:br>
            <a:endParaRPr lang="ja-JP" altLang="en-US"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20370784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3B54CD9-3916-4267-BE22-E0B59857C696}"/>
              </a:ext>
            </a:extLst>
          </p:cNvPr>
          <p:cNvSpPr txBox="1"/>
          <p:nvPr/>
        </p:nvSpPr>
        <p:spPr>
          <a:xfrm>
            <a:off x="570963" y="2222500"/>
            <a:ext cx="11050073" cy="2123658"/>
          </a:xfrm>
          <a:prstGeom prst="rect">
            <a:avLst/>
          </a:prstGeom>
          <a:noFill/>
        </p:spPr>
        <p:txBody>
          <a:bodyPr wrap="square" rtlCol="0">
            <a:spAutoFit/>
          </a:bodyPr>
          <a:lstStyle/>
          <a:p>
            <a:pPr algn="ctr"/>
            <a:r>
              <a:rPr kumimoji="1" lang="ja-JP" altLang="en-US" sz="6600" b="1" dirty="0">
                <a:latin typeface="BIZ UDP明朝 Medium" panose="02020500000000000000" pitchFamily="18" charset="-128"/>
                <a:ea typeface="BIZ UDP明朝 Medium" panose="02020500000000000000" pitchFamily="18" charset="-128"/>
              </a:rPr>
              <a:t>事例３件を通じて</a:t>
            </a:r>
            <a:endParaRPr kumimoji="1" lang="en-US" altLang="ja-JP" sz="6600" b="1" dirty="0">
              <a:latin typeface="BIZ UDP明朝 Medium" panose="02020500000000000000" pitchFamily="18" charset="-128"/>
              <a:ea typeface="BIZ UDP明朝 Medium" panose="02020500000000000000" pitchFamily="18" charset="-128"/>
            </a:endParaRPr>
          </a:p>
          <a:p>
            <a:pPr algn="ctr"/>
            <a:r>
              <a:rPr kumimoji="1" lang="ja-JP" altLang="en-US" sz="6600" dirty="0">
                <a:latin typeface="BIZ UDP明朝 Medium" panose="02020500000000000000" pitchFamily="18" charset="-128"/>
                <a:ea typeface="BIZ UDP明朝 Medium" panose="02020500000000000000" pitchFamily="18" charset="-128"/>
              </a:rPr>
              <a:t>　　　　　</a:t>
            </a:r>
            <a:endParaRPr kumimoji="1" lang="ja-JP" altLang="en-US" sz="6600" b="1"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35239777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570963" y="2105561"/>
            <a:ext cx="11050073" cy="707886"/>
          </a:xfrm>
          <a:prstGeom prst="rect">
            <a:avLst/>
          </a:prstGeom>
          <a:noFill/>
        </p:spPr>
        <p:txBody>
          <a:bodyPr wrap="square" rtlCol="0">
            <a:spAutoFit/>
          </a:bodyPr>
          <a:lstStyle/>
          <a:p>
            <a:pPr algn="ctr"/>
            <a:r>
              <a:rPr lang="ja-JP" altLang="ja-JP" sz="4000" b="1" dirty="0">
                <a:latin typeface="BIZ UDP明朝 Medium" panose="02020500000000000000" pitchFamily="18" charset="-128"/>
                <a:ea typeface="BIZ UDP明朝 Medium" panose="02020500000000000000" pitchFamily="18" charset="-128"/>
              </a:rPr>
              <a:t>『　独自調整</a:t>
            </a:r>
            <a:r>
              <a:rPr lang="ja-JP" altLang="en-US" sz="4000" b="1" dirty="0">
                <a:latin typeface="BIZ UDP明朝 Medium" panose="02020500000000000000" pitchFamily="18" charset="-128"/>
                <a:ea typeface="BIZ UDP明朝 Medium" panose="02020500000000000000" pitchFamily="18" charset="-128"/>
              </a:rPr>
              <a:t>の</a:t>
            </a:r>
            <a:r>
              <a:rPr lang="ja-JP" altLang="ja-JP" sz="4000" b="1" dirty="0">
                <a:latin typeface="BIZ UDP明朝 Medium" panose="02020500000000000000" pitchFamily="18" charset="-128"/>
                <a:ea typeface="BIZ UDP明朝 Medium" panose="02020500000000000000" pitchFamily="18" charset="-128"/>
              </a:rPr>
              <a:t>出所者を受入れ</a:t>
            </a:r>
            <a:r>
              <a:rPr lang="ja-JP" altLang="en-US" sz="4000" b="1" dirty="0">
                <a:latin typeface="BIZ UDP明朝 Medium" panose="02020500000000000000" pitchFamily="18" charset="-128"/>
                <a:ea typeface="BIZ UDP明朝 Medium" panose="02020500000000000000" pitchFamily="18" charset="-128"/>
              </a:rPr>
              <a:t>る場合の</a:t>
            </a:r>
            <a:r>
              <a:rPr lang="ja-JP" altLang="ja-JP" sz="4000" b="1" dirty="0">
                <a:latin typeface="BIZ UDP明朝 Medium" panose="02020500000000000000" pitchFamily="18" charset="-128"/>
                <a:ea typeface="BIZ UDP明朝 Medium" panose="02020500000000000000" pitchFamily="18" charset="-128"/>
              </a:rPr>
              <a:t>課題　』</a:t>
            </a:r>
            <a:endParaRPr kumimoji="1" lang="ja-JP" altLang="en-US" sz="4000"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37386129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図表 3"/>
          <p:cNvGraphicFramePr/>
          <p:nvPr>
            <p:extLst>
              <p:ext uri="{D42A27DB-BD31-4B8C-83A1-F6EECF244321}">
                <p14:modId xmlns:p14="http://schemas.microsoft.com/office/powerpoint/2010/main" val="2007243374"/>
              </p:ext>
            </p:extLst>
          </p:nvPr>
        </p:nvGraphicFramePr>
        <p:xfrm>
          <a:off x="306166" y="350656"/>
          <a:ext cx="11204619" cy="5717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35791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021723" y="2170233"/>
            <a:ext cx="10148553" cy="830997"/>
          </a:xfrm>
          <a:prstGeom prst="rect">
            <a:avLst/>
          </a:prstGeom>
          <a:noFill/>
        </p:spPr>
        <p:txBody>
          <a:bodyPr wrap="square" rtlCol="0">
            <a:spAutoFit/>
          </a:bodyPr>
          <a:lstStyle/>
          <a:p>
            <a:pPr algn="ctr"/>
            <a:r>
              <a:rPr lang="ja-JP" altLang="ja-JP" sz="4800" b="1" dirty="0">
                <a:latin typeface="BIZ UDP明朝 Medium" panose="02020500000000000000" pitchFamily="18" charset="-128"/>
                <a:ea typeface="BIZ UDP明朝 Medium" panose="02020500000000000000" pitchFamily="18" charset="-128"/>
              </a:rPr>
              <a:t>『</a:t>
            </a:r>
            <a:r>
              <a:rPr lang="ja-JP" altLang="en-US" sz="4800" b="1" dirty="0">
                <a:latin typeface="BIZ UDP明朝 Medium" panose="02020500000000000000" pitchFamily="18" charset="-128"/>
                <a:ea typeface="BIZ UDP明朝 Medium" panose="02020500000000000000" pitchFamily="18" charset="-128"/>
              </a:rPr>
              <a:t>　</a:t>
            </a:r>
            <a:r>
              <a:rPr lang="ja-JP" altLang="ja-JP" sz="4800" b="1" dirty="0">
                <a:latin typeface="BIZ UDP明朝 Medium" panose="02020500000000000000" pitchFamily="18" charset="-128"/>
                <a:ea typeface="BIZ UDP明朝 Medium" panose="02020500000000000000" pitchFamily="18" charset="-128"/>
              </a:rPr>
              <a:t>生活課題の多様化について</a:t>
            </a:r>
            <a:r>
              <a:rPr lang="ja-JP" altLang="en-US" sz="4800" b="1" dirty="0">
                <a:latin typeface="BIZ UDP明朝 Medium" panose="02020500000000000000" pitchFamily="18" charset="-128"/>
                <a:ea typeface="BIZ UDP明朝 Medium" panose="02020500000000000000" pitchFamily="18" charset="-128"/>
              </a:rPr>
              <a:t>　</a:t>
            </a:r>
            <a:r>
              <a:rPr lang="ja-JP" altLang="ja-JP" sz="4800" b="1" dirty="0">
                <a:latin typeface="BIZ UDP明朝 Medium" panose="02020500000000000000" pitchFamily="18" charset="-128"/>
                <a:ea typeface="BIZ UDP明朝 Medium" panose="02020500000000000000" pitchFamily="18" charset="-128"/>
              </a:rPr>
              <a:t>』</a:t>
            </a:r>
            <a:endParaRPr kumimoji="1" lang="ja-JP" altLang="en-US" sz="4800"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6019991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図表 3"/>
          <p:cNvGraphicFramePr/>
          <p:nvPr>
            <p:extLst>
              <p:ext uri="{D42A27DB-BD31-4B8C-83A1-F6EECF244321}">
                <p14:modId xmlns:p14="http://schemas.microsoft.com/office/powerpoint/2010/main" val="3721587305"/>
              </p:ext>
            </p:extLst>
          </p:nvPr>
        </p:nvGraphicFramePr>
        <p:xfrm>
          <a:off x="-12192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図 4">
            <a:extLst>
              <a:ext uri="{FF2B5EF4-FFF2-40B4-BE49-F238E27FC236}">
                <a16:creationId xmlns:a16="http://schemas.microsoft.com/office/drawing/2014/main" id="{F0EED677-9B07-4234-A22C-669942C81D4E}"/>
              </a:ext>
            </a:extLst>
          </p:cNvPr>
          <p:cNvPicPr>
            <a:picLocks noChangeAspect="1"/>
          </p:cNvPicPr>
          <p:nvPr/>
        </p:nvPicPr>
        <p:blipFill>
          <a:blip r:embed="rId7" cstate="print"/>
          <a:stretch>
            <a:fillRect/>
          </a:stretch>
        </p:blipFill>
        <p:spPr>
          <a:xfrm>
            <a:off x="8961120" y="162560"/>
            <a:ext cx="2918201" cy="2255385"/>
          </a:xfrm>
          <a:prstGeom prst="rect">
            <a:avLst/>
          </a:prstGeom>
        </p:spPr>
      </p:pic>
    </p:spTree>
    <p:extLst>
      <p:ext uri="{BB962C8B-B14F-4D97-AF65-F5344CB8AC3E}">
        <p14:creationId xmlns:p14="http://schemas.microsoft.com/office/powerpoint/2010/main" val="30869067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991673" y="450761"/>
            <a:ext cx="4726547" cy="2897746"/>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ja-JP" sz="3600" b="1" dirty="0">
                <a:latin typeface="BIZ UDP明朝 Medium" panose="02020500000000000000" pitchFamily="18" charset="-128"/>
                <a:ea typeface="BIZ UDP明朝 Medium" panose="02020500000000000000" pitchFamily="18" charset="-128"/>
              </a:rPr>
              <a:t>通院同行など</a:t>
            </a:r>
            <a:endParaRPr lang="ja-JP" altLang="ja-JP" sz="3600" dirty="0">
              <a:latin typeface="BIZ UDP明朝 Medium" panose="02020500000000000000" pitchFamily="18" charset="-128"/>
              <a:ea typeface="BIZ UDP明朝 Medium" panose="02020500000000000000" pitchFamily="18" charset="-128"/>
            </a:endParaRPr>
          </a:p>
        </p:txBody>
      </p:sp>
      <p:sp>
        <p:nvSpPr>
          <p:cNvPr id="7" name="円/楕円 6"/>
          <p:cNvSpPr/>
          <p:nvPr/>
        </p:nvSpPr>
        <p:spPr>
          <a:xfrm>
            <a:off x="7675809" y="1455313"/>
            <a:ext cx="3902298" cy="3694089"/>
          </a:xfrm>
          <a:prstGeom prst="ellipse">
            <a:avLst/>
          </a:prstGeom>
          <a:gradFill>
            <a:gsLst>
              <a:gs pos="0">
                <a:schemeClr val="accent1"/>
              </a:gs>
              <a:gs pos="54000">
                <a:schemeClr val="accent1">
                  <a:lumMod val="60000"/>
                  <a:lumOff val="40000"/>
                </a:schemeClr>
              </a:gs>
              <a:gs pos="100000">
                <a:schemeClr val="accent3">
                  <a:lumMod val="105000"/>
                  <a:satMod val="109000"/>
                  <a:tint val="81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4800" dirty="0"/>
          </a:p>
        </p:txBody>
      </p:sp>
      <p:pic>
        <p:nvPicPr>
          <p:cNvPr id="8" name="図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1419" y="220376"/>
            <a:ext cx="1746161" cy="1724334"/>
          </a:xfrm>
          <a:prstGeom prst="rect">
            <a:avLst/>
          </a:prstGeom>
        </p:spPr>
      </p:pic>
      <p:pic>
        <p:nvPicPr>
          <p:cNvPr id="9" name="図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32740"/>
            <a:ext cx="2036738" cy="1843219"/>
          </a:xfrm>
          <a:prstGeom prst="rect">
            <a:avLst/>
          </a:prstGeom>
        </p:spPr>
      </p:pic>
      <p:pic>
        <p:nvPicPr>
          <p:cNvPr id="11" name="図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821" y="5149402"/>
            <a:ext cx="1648407" cy="1571238"/>
          </a:xfrm>
          <a:prstGeom prst="rect">
            <a:avLst/>
          </a:prstGeom>
        </p:spPr>
      </p:pic>
      <p:pic>
        <p:nvPicPr>
          <p:cNvPr id="13" name="図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7001" y="3569934"/>
            <a:ext cx="2036738" cy="1619843"/>
          </a:xfrm>
          <a:prstGeom prst="rect">
            <a:avLst/>
          </a:prstGeom>
        </p:spPr>
      </p:pic>
      <p:pic>
        <p:nvPicPr>
          <p:cNvPr id="12" name="図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63980" y="4184199"/>
            <a:ext cx="2286000" cy="2286000"/>
          </a:xfrm>
          <a:prstGeom prst="rect">
            <a:avLst/>
          </a:prstGeom>
        </p:spPr>
      </p:pic>
      <p:sp>
        <p:nvSpPr>
          <p:cNvPr id="6" name="角丸四角形 5"/>
          <p:cNvSpPr/>
          <p:nvPr/>
        </p:nvSpPr>
        <p:spPr>
          <a:xfrm>
            <a:off x="991673" y="3846629"/>
            <a:ext cx="4726547" cy="262357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ja-JP" sz="3200" b="1" dirty="0">
                <a:latin typeface="BIZ UDP明朝 Medium" panose="02020500000000000000" pitchFamily="18" charset="-128"/>
                <a:ea typeface="BIZ UDP明朝 Medium" panose="02020500000000000000" pitchFamily="18" charset="-128"/>
              </a:rPr>
              <a:t>生活習慣に介入</a:t>
            </a:r>
            <a:endParaRPr kumimoji="1" lang="ja-JP" altLang="en-US" sz="3200" dirty="0">
              <a:latin typeface="BIZ UDP明朝 Medium" panose="02020500000000000000" pitchFamily="18" charset="-128"/>
              <a:ea typeface="BIZ UDP明朝 Medium" panose="02020500000000000000" pitchFamily="18" charset="-128"/>
            </a:endParaRPr>
          </a:p>
        </p:txBody>
      </p:sp>
      <p:sp>
        <p:nvSpPr>
          <p:cNvPr id="14" name="V 字形矢印 13"/>
          <p:cNvSpPr/>
          <p:nvPr/>
        </p:nvSpPr>
        <p:spPr>
          <a:xfrm rot="261395">
            <a:off x="5988676" y="2112135"/>
            <a:ext cx="1596980" cy="67996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V 字形矢印 14"/>
          <p:cNvSpPr/>
          <p:nvPr/>
        </p:nvSpPr>
        <p:spPr>
          <a:xfrm rot="20511564">
            <a:off x="6165064" y="4345476"/>
            <a:ext cx="1596980" cy="67996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8158767" y="2915615"/>
            <a:ext cx="3882980" cy="1107996"/>
          </a:xfrm>
          <a:prstGeom prst="rect">
            <a:avLst/>
          </a:prstGeom>
          <a:noFill/>
        </p:spPr>
        <p:txBody>
          <a:bodyPr wrap="square" rtlCol="0">
            <a:spAutoFit/>
          </a:bodyPr>
          <a:lstStyle/>
          <a:p>
            <a:pPr lvl="0"/>
            <a:r>
              <a:rPr lang="ja-JP" altLang="ja-JP" sz="4800" b="1" dirty="0">
                <a:solidFill>
                  <a:prstClr val="white"/>
                </a:solidFill>
                <a:latin typeface="BIZ UDP明朝 Medium" panose="02020500000000000000" pitchFamily="18" charset="-128"/>
                <a:ea typeface="BIZ UDP明朝 Medium" panose="02020500000000000000" pitchFamily="18" charset="-128"/>
              </a:rPr>
              <a:t>救護施設</a:t>
            </a:r>
            <a:r>
              <a:rPr lang="ja-JP" altLang="en-US" sz="4800" b="1" dirty="0">
                <a:solidFill>
                  <a:prstClr val="white"/>
                </a:solidFill>
                <a:latin typeface="BIZ UDP明朝 Medium" panose="02020500000000000000" pitchFamily="18" charset="-128"/>
                <a:ea typeface="BIZ UDP明朝 Medium" panose="02020500000000000000" pitchFamily="18" charset="-128"/>
              </a:rPr>
              <a:t>？</a:t>
            </a:r>
            <a:endParaRPr lang="ja-JP" altLang="en-US" sz="4800" dirty="0">
              <a:solidFill>
                <a:prstClr val="white"/>
              </a:solidFill>
              <a:latin typeface="BIZ UDP明朝 Medium" panose="02020500000000000000" pitchFamily="18" charset="-128"/>
              <a:ea typeface="BIZ UDP明朝 Medium" panose="02020500000000000000" pitchFamily="18" charset="-128"/>
            </a:endParaRPr>
          </a:p>
          <a:p>
            <a:endParaRPr kumimoji="1" lang="ja-JP" altLang="en-US" dirty="0"/>
          </a:p>
        </p:txBody>
      </p:sp>
    </p:spTree>
    <p:extLst>
      <p:ext uri="{BB962C8B-B14F-4D97-AF65-F5344CB8AC3E}">
        <p14:creationId xmlns:p14="http://schemas.microsoft.com/office/powerpoint/2010/main" val="6468539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idx="4294967295"/>
          </p:nvPr>
        </p:nvSpPr>
        <p:spPr>
          <a:xfrm>
            <a:off x="7800975" y="1820863"/>
            <a:ext cx="4391025" cy="2828925"/>
          </a:xfrm>
        </p:spPr>
        <p:txBody>
          <a:bodyPr>
            <a:normAutofit/>
          </a:bodyPr>
          <a:lstStyle/>
          <a:p>
            <a:pPr algn="ctr"/>
            <a:r>
              <a:rPr lang="ja-JP" altLang="ja-JP" sz="6600" b="1" dirty="0"/>
              <a:t>総評</a:t>
            </a:r>
            <a:endParaRPr kumimoji="1" lang="ja-JP" altLang="en-US" sz="6600" dirty="0"/>
          </a:p>
        </p:txBody>
      </p:sp>
    </p:spTree>
    <p:extLst>
      <p:ext uri="{BB962C8B-B14F-4D97-AF65-F5344CB8AC3E}">
        <p14:creationId xmlns:p14="http://schemas.microsoft.com/office/powerpoint/2010/main" val="1600661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ローチャート : 代替処理 3">
            <a:extLst>
              <a:ext uri="{FF2B5EF4-FFF2-40B4-BE49-F238E27FC236}">
                <a16:creationId xmlns:a16="http://schemas.microsoft.com/office/drawing/2014/main" id="{17732A89-418A-45B1-A819-02923B4D5CBF}"/>
              </a:ext>
            </a:extLst>
          </p:cNvPr>
          <p:cNvSpPr/>
          <p:nvPr/>
        </p:nvSpPr>
        <p:spPr>
          <a:xfrm>
            <a:off x="1935061" y="664370"/>
            <a:ext cx="3743325" cy="360363"/>
          </a:xfrm>
          <a:prstGeom prst="flowChartAlternateProcess">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bg1"/>
                </a:solidFill>
                <a:latin typeface="HGPｺﾞｼｯｸM" panose="020B0600000000000000" pitchFamily="50" charset="-128"/>
                <a:ea typeface="HGPｺﾞｼｯｸM" panose="020B0600000000000000" pitchFamily="50" charset="-128"/>
              </a:rPr>
              <a:t>入所</a:t>
            </a:r>
            <a:r>
              <a:rPr lang="en-US" altLang="ja-JP" dirty="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支援開始）</a:t>
            </a:r>
          </a:p>
        </p:txBody>
      </p:sp>
      <p:sp>
        <p:nvSpPr>
          <p:cNvPr id="5" name="下矢印 5">
            <a:extLst>
              <a:ext uri="{FF2B5EF4-FFF2-40B4-BE49-F238E27FC236}">
                <a16:creationId xmlns:a16="http://schemas.microsoft.com/office/drawing/2014/main" id="{23E95B86-BCDA-4E4A-8C87-DA8ABE6E8ECE}"/>
              </a:ext>
            </a:extLst>
          </p:cNvPr>
          <p:cNvSpPr/>
          <p:nvPr/>
        </p:nvSpPr>
        <p:spPr>
          <a:xfrm>
            <a:off x="3287266" y="1110144"/>
            <a:ext cx="346858" cy="358775"/>
          </a:xfrm>
          <a:prstGeom prst="downArrow">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6" name="フローチャート : 代替処理 8">
            <a:extLst>
              <a:ext uri="{FF2B5EF4-FFF2-40B4-BE49-F238E27FC236}">
                <a16:creationId xmlns:a16="http://schemas.microsoft.com/office/drawing/2014/main" id="{410E2C9E-38CB-4E70-A0D3-CF443C0B6859}"/>
              </a:ext>
            </a:extLst>
          </p:cNvPr>
          <p:cNvSpPr/>
          <p:nvPr/>
        </p:nvSpPr>
        <p:spPr>
          <a:xfrm>
            <a:off x="1935062" y="1541358"/>
            <a:ext cx="3743325" cy="360362"/>
          </a:xfrm>
          <a:prstGeom prst="flowChartAlternateProcess">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HGPｺﾞｼｯｸM" panose="020B0600000000000000" pitchFamily="50" charset="-128"/>
                <a:ea typeface="HGPｺﾞｼｯｸM" panose="020B0600000000000000" pitchFamily="50" charset="-128"/>
              </a:rPr>
              <a:t>予備面接　～初期目標の設定～</a:t>
            </a:r>
          </a:p>
        </p:txBody>
      </p:sp>
      <p:sp>
        <p:nvSpPr>
          <p:cNvPr id="7" name="下矢印 9">
            <a:extLst>
              <a:ext uri="{FF2B5EF4-FFF2-40B4-BE49-F238E27FC236}">
                <a16:creationId xmlns:a16="http://schemas.microsoft.com/office/drawing/2014/main" id="{6CD11FC6-6B9D-470C-BE08-88FD3D585FE3}"/>
              </a:ext>
            </a:extLst>
          </p:cNvPr>
          <p:cNvSpPr/>
          <p:nvPr/>
        </p:nvSpPr>
        <p:spPr>
          <a:xfrm>
            <a:off x="3287266" y="1953292"/>
            <a:ext cx="316994" cy="525858"/>
          </a:xfrm>
          <a:prstGeom prst="downArrow">
            <a:avLst>
              <a:gd name="adj1" fmla="val 50000"/>
              <a:gd name="adj2" fmla="val 50000"/>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8" name="フローチャート : 代替処理 10">
            <a:extLst>
              <a:ext uri="{FF2B5EF4-FFF2-40B4-BE49-F238E27FC236}">
                <a16:creationId xmlns:a16="http://schemas.microsoft.com/office/drawing/2014/main" id="{A930BDE2-3E96-42B7-943D-66EF53E94B8E}"/>
              </a:ext>
            </a:extLst>
          </p:cNvPr>
          <p:cNvSpPr/>
          <p:nvPr/>
        </p:nvSpPr>
        <p:spPr>
          <a:xfrm>
            <a:off x="1920876" y="2559725"/>
            <a:ext cx="3743325" cy="360363"/>
          </a:xfrm>
          <a:prstGeom prst="flowChartAlternateProcess">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HGPｺﾞｼｯｸM" panose="020B0600000000000000" pitchFamily="50" charset="-128"/>
                <a:ea typeface="HGPｺﾞｼｯｸM" panose="020B0600000000000000" pitchFamily="50" charset="-128"/>
              </a:rPr>
              <a:t>初回面接　～中・長期目標の設定～</a:t>
            </a:r>
          </a:p>
        </p:txBody>
      </p:sp>
      <p:sp>
        <p:nvSpPr>
          <p:cNvPr id="9" name="下矢印 11">
            <a:extLst>
              <a:ext uri="{FF2B5EF4-FFF2-40B4-BE49-F238E27FC236}">
                <a16:creationId xmlns:a16="http://schemas.microsoft.com/office/drawing/2014/main" id="{99B58A72-8631-4671-BFA5-14DC3452ACCA}"/>
              </a:ext>
            </a:extLst>
          </p:cNvPr>
          <p:cNvSpPr/>
          <p:nvPr/>
        </p:nvSpPr>
        <p:spPr>
          <a:xfrm>
            <a:off x="3287267" y="3006631"/>
            <a:ext cx="287783" cy="545952"/>
          </a:xfrm>
          <a:prstGeom prst="downArrow">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0" name="下矢印 12">
            <a:extLst>
              <a:ext uri="{FF2B5EF4-FFF2-40B4-BE49-F238E27FC236}">
                <a16:creationId xmlns:a16="http://schemas.microsoft.com/office/drawing/2014/main" id="{F09000A3-583F-4DD6-B8E4-F36C20BD2CD0}"/>
              </a:ext>
            </a:extLst>
          </p:cNvPr>
          <p:cNvSpPr/>
          <p:nvPr/>
        </p:nvSpPr>
        <p:spPr>
          <a:xfrm>
            <a:off x="3287712" y="5411761"/>
            <a:ext cx="287336" cy="498221"/>
          </a:xfrm>
          <a:prstGeom prst="downArrow">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1" name="フローチャート : 代替処理 13">
            <a:extLst>
              <a:ext uri="{FF2B5EF4-FFF2-40B4-BE49-F238E27FC236}">
                <a16:creationId xmlns:a16="http://schemas.microsoft.com/office/drawing/2014/main" id="{53C165B8-D8E7-4F62-95B8-3C36F7426F5F}"/>
              </a:ext>
            </a:extLst>
          </p:cNvPr>
          <p:cNvSpPr/>
          <p:nvPr/>
        </p:nvSpPr>
        <p:spPr>
          <a:xfrm>
            <a:off x="1935060" y="4944620"/>
            <a:ext cx="3743326" cy="360362"/>
          </a:xfrm>
          <a:prstGeom prst="flowChartAlternateProcess">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HGPｺﾞｼｯｸM" panose="020B0600000000000000" pitchFamily="50" charset="-128"/>
                <a:ea typeface="HGPｺﾞｼｯｸM" panose="020B0600000000000000" pitchFamily="50" charset="-128"/>
              </a:rPr>
              <a:t>モニタリングと支援方針の再設定</a:t>
            </a:r>
          </a:p>
        </p:txBody>
      </p:sp>
      <p:sp>
        <p:nvSpPr>
          <p:cNvPr id="12" name="フローチャート : 代替処理 14">
            <a:extLst>
              <a:ext uri="{FF2B5EF4-FFF2-40B4-BE49-F238E27FC236}">
                <a16:creationId xmlns:a16="http://schemas.microsoft.com/office/drawing/2014/main" id="{59CDFA2B-A28C-425A-A750-89AC7899A694}"/>
              </a:ext>
            </a:extLst>
          </p:cNvPr>
          <p:cNvSpPr/>
          <p:nvPr/>
        </p:nvSpPr>
        <p:spPr>
          <a:xfrm>
            <a:off x="1929385" y="5983745"/>
            <a:ext cx="3749001" cy="360363"/>
          </a:xfrm>
          <a:prstGeom prst="flowChartAlternateProcess">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HGPｺﾞｼｯｸM" panose="020B0600000000000000" pitchFamily="50" charset="-128"/>
                <a:ea typeface="HGPｺﾞｼｯｸM" panose="020B0600000000000000" pitchFamily="50" charset="-128"/>
              </a:rPr>
              <a:t>退所</a:t>
            </a:r>
            <a:r>
              <a:rPr lang="en-US" altLang="ja-JP" dirty="0">
                <a:latin typeface="HGPｺﾞｼｯｸM" panose="020B0600000000000000" pitchFamily="50" charset="-128"/>
                <a:ea typeface="HGPｺﾞｼｯｸM" panose="020B0600000000000000" pitchFamily="50" charset="-128"/>
              </a:rPr>
              <a:t>〈</a:t>
            </a:r>
            <a:r>
              <a:rPr lang="ja-JP" altLang="en-US" dirty="0">
                <a:latin typeface="HGPｺﾞｼｯｸM" panose="020B0600000000000000" pitchFamily="50" charset="-128"/>
                <a:ea typeface="HGPｺﾞｼｯｸM" panose="020B0600000000000000" pitchFamily="50" charset="-128"/>
              </a:rPr>
              <a:t>居宅移行）</a:t>
            </a:r>
            <a:endParaRPr lang="en-US" altLang="ja-JP" dirty="0">
              <a:latin typeface="HGPｺﾞｼｯｸM" panose="020B0600000000000000" pitchFamily="50" charset="-128"/>
              <a:ea typeface="HGPｺﾞｼｯｸM" panose="020B0600000000000000" pitchFamily="50" charset="-128"/>
            </a:endParaRPr>
          </a:p>
        </p:txBody>
      </p:sp>
      <p:sp>
        <p:nvSpPr>
          <p:cNvPr id="13" name="ストライプ矢印 15">
            <a:extLst>
              <a:ext uri="{FF2B5EF4-FFF2-40B4-BE49-F238E27FC236}">
                <a16:creationId xmlns:a16="http://schemas.microsoft.com/office/drawing/2014/main" id="{6770E67A-F00D-4929-9DCE-BBE9B55391F2}"/>
              </a:ext>
            </a:extLst>
          </p:cNvPr>
          <p:cNvSpPr/>
          <p:nvPr/>
        </p:nvSpPr>
        <p:spPr>
          <a:xfrm rot="19990150">
            <a:off x="5721925" y="5756721"/>
            <a:ext cx="431800" cy="358775"/>
          </a:xfrm>
          <a:prstGeom prst="stripedRightArrow">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4" name="ストライプ矢印 16">
            <a:extLst>
              <a:ext uri="{FF2B5EF4-FFF2-40B4-BE49-F238E27FC236}">
                <a16:creationId xmlns:a16="http://schemas.microsoft.com/office/drawing/2014/main" id="{EFF39DAF-5F45-41A4-AFA4-A6BC285539C8}"/>
              </a:ext>
            </a:extLst>
          </p:cNvPr>
          <p:cNvSpPr/>
          <p:nvPr/>
        </p:nvSpPr>
        <p:spPr>
          <a:xfrm rot="1118688">
            <a:off x="5691470" y="6244060"/>
            <a:ext cx="431800" cy="360362"/>
          </a:xfrm>
          <a:prstGeom prst="stripedRightArrow">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5" name="フローチャート : 代替処理 17">
            <a:extLst>
              <a:ext uri="{FF2B5EF4-FFF2-40B4-BE49-F238E27FC236}">
                <a16:creationId xmlns:a16="http://schemas.microsoft.com/office/drawing/2014/main" id="{5E723239-D26C-4673-9613-E964BB2F1489}"/>
              </a:ext>
            </a:extLst>
          </p:cNvPr>
          <p:cNvSpPr/>
          <p:nvPr/>
        </p:nvSpPr>
        <p:spPr>
          <a:xfrm>
            <a:off x="6168241" y="5351684"/>
            <a:ext cx="3734816" cy="358775"/>
          </a:xfrm>
          <a:prstGeom prst="flowChartAlternateProcess">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HGPｺﾞｼｯｸM" panose="020B0600000000000000" pitchFamily="50" charset="-128"/>
                <a:ea typeface="HGPｺﾞｼｯｸM" panose="020B0600000000000000" pitchFamily="50" charset="-128"/>
              </a:rPr>
              <a:t>通所訪問事業</a:t>
            </a:r>
          </a:p>
        </p:txBody>
      </p:sp>
      <p:sp>
        <p:nvSpPr>
          <p:cNvPr id="16" name="フローチャート : 代替処理 18">
            <a:extLst>
              <a:ext uri="{FF2B5EF4-FFF2-40B4-BE49-F238E27FC236}">
                <a16:creationId xmlns:a16="http://schemas.microsoft.com/office/drawing/2014/main" id="{8C8A6CFD-F1D1-431B-89A6-E1F220CE4C07}"/>
              </a:ext>
            </a:extLst>
          </p:cNvPr>
          <p:cNvSpPr/>
          <p:nvPr/>
        </p:nvSpPr>
        <p:spPr>
          <a:xfrm>
            <a:off x="6168009" y="6270796"/>
            <a:ext cx="3720807" cy="360363"/>
          </a:xfrm>
          <a:prstGeom prst="flowChartAlternateProcess">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HGPｺﾞｼｯｸM" panose="020B0600000000000000" pitchFamily="50" charset="-128"/>
                <a:ea typeface="HGPｺﾞｼｯｸM" panose="020B0600000000000000" pitchFamily="50" charset="-128"/>
              </a:rPr>
              <a:t>危機介入時への関わり</a:t>
            </a:r>
          </a:p>
        </p:txBody>
      </p:sp>
      <p:sp>
        <p:nvSpPr>
          <p:cNvPr id="17" name="テキスト ボックス 19">
            <a:extLst>
              <a:ext uri="{FF2B5EF4-FFF2-40B4-BE49-F238E27FC236}">
                <a16:creationId xmlns:a16="http://schemas.microsoft.com/office/drawing/2014/main" id="{00336061-2E81-41DB-950E-20E023A9AA91}"/>
              </a:ext>
            </a:extLst>
          </p:cNvPr>
          <p:cNvSpPr txBox="1">
            <a:spLocks noChangeArrowheads="1"/>
          </p:cNvSpPr>
          <p:nvPr/>
        </p:nvSpPr>
        <p:spPr bwMode="auto">
          <a:xfrm flipH="1">
            <a:off x="3647058" y="1853286"/>
            <a:ext cx="2520950" cy="646112"/>
          </a:xfrm>
          <a:prstGeom prst="rect">
            <a:avLst/>
          </a:prstGeom>
          <a:noFill/>
          <a:ln w="9525">
            <a:noFill/>
            <a:miter lim="800000"/>
            <a:headEnd/>
            <a:tailEnd/>
          </a:ln>
        </p:spPr>
        <p:txBody>
          <a:bodyPr>
            <a:spAutoFit/>
          </a:bodyPr>
          <a:lstStyle/>
          <a:p>
            <a:r>
              <a:rPr lang="ja-JP" altLang="en-US" dirty="0">
                <a:latin typeface="HGPｺﾞｼｯｸM" panose="020B0600000000000000" pitchFamily="50" charset="-128"/>
                <a:ea typeface="HGPｺﾞｼｯｸM" panose="020B0600000000000000" pitchFamily="50" charset="-128"/>
              </a:rPr>
              <a:t>各種手続、医療関係、など初期支援</a:t>
            </a:r>
          </a:p>
        </p:txBody>
      </p:sp>
      <p:sp>
        <p:nvSpPr>
          <p:cNvPr id="18" name="テキスト ボックス 20">
            <a:extLst>
              <a:ext uri="{FF2B5EF4-FFF2-40B4-BE49-F238E27FC236}">
                <a16:creationId xmlns:a16="http://schemas.microsoft.com/office/drawing/2014/main" id="{18C45EE9-162E-4DD2-A2D4-55C243E0F7B9}"/>
              </a:ext>
            </a:extLst>
          </p:cNvPr>
          <p:cNvSpPr txBox="1">
            <a:spLocks noChangeArrowheads="1"/>
          </p:cNvSpPr>
          <p:nvPr/>
        </p:nvSpPr>
        <p:spPr bwMode="auto">
          <a:xfrm flipH="1">
            <a:off x="3647058" y="2939071"/>
            <a:ext cx="2520950" cy="646113"/>
          </a:xfrm>
          <a:prstGeom prst="rect">
            <a:avLst/>
          </a:prstGeom>
          <a:noFill/>
          <a:ln w="9525">
            <a:noFill/>
            <a:miter lim="800000"/>
            <a:headEnd/>
            <a:tailEnd/>
          </a:ln>
        </p:spPr>
        <p:txBody>
          <a:bodyPr>
            <a:spAutoFit/>
          </a:bodyPr>
          <a:lstStyle/>
          <a:p>
            <a:r>
              <a:rPr lang="ja-JP" altLang="en-US" dirty="0">
                <a:latin typeface="HGPｺﾞｼｯｸM" panose="020B0600000000000000" pitchFamily="50" charset="-128"/>
                <a:ea typeface="HGPｺﾞｼｯｸM" panose="020B0600000000000000" pitchFamily="50" charset="-128"/>
              </a:rPr>
              <a:t>具体的な課題に沿った中・長期支援</a:t>
            </a:r>
            <a:endParaRPr lang="en-US" altLang="ja-JP" dirty="0">
              <a:latin typeface="HGPｺﾞｼｯｸM" panose="020B0600000000000000" pitchFamily="50" charset="-128"/>
              <a:ea typeface="HGPｺﾞｼｯｸM" panose="020B0600000000000000" pitchFamily="50" charset="-128"/>
            </a:endParaRPr>
          </a:p>
        </p:txBody>
      </p:sp>
      <p:sp>
        <p:nvSpPr>
          <p:cNvPr id="19" name="テキスト ボックス 21">
            <a:extLst>
              <a:ext uri="{FF2B5EF4-FFF2-40B4-BE49-F238E27FC236}">
                <a16:creationId xmlns:a16="http://schemas.microsoft.com/office/drawing/2014/main" id="{8707CDF2-A4F1-4536-96BC-0575F796CEEF}"/>
              </a:ext>
            </a:extLst>
          </p:cNvPr>
          <p:cNvSpPr txBox="1">
            <a:spLocks noChangeArrowheads="1"/>
          </p:cNvSpPr>
          <p:nvPr/>
        </p:nvSpPr>
        <p:spPr bwMode="auto">
          <a:xfrm flipH="1">
            <a:off x="3575048" y="5435317"/>
            <a:ext cx="2520950" cy="369888"/>
          </a:xfrm>
          <a:prstGeom prst="rect">
            <a:avLst/>
          </a:prstGeom>
          <a:noFill/>
          <a:ln w="9525">
            <a:noFill/>
            <a:miter lim="800000"/>
            <a:headEnd/>
            <a:tailEnd/>
          </a:ln>
        </p:spPr>
        <p:txBody>
          <a:bodyPr>
            <a:spAutoFit/>
          </a:bodyPr>
          <a:lstStyle/>
          <a:p>
            <a:r>
              <a:rPr lang="ja-JP" altLang="en-US" dirty="0">
                <a:latin typeface="HGPｺﾞｼｯｸM" panose="020B0600000000000000" pitchFamily="50" charset="-128"/>
                <a:ea typeface="HGPｺﾞｼｯｸM" panose="020B0600000000000000" pitchFamily="50" charset="-128"/>
              </a:rPr>
              <a:t> 保護実施機関との調整</a:t>
            </a:r>
            <a:endParaRPr lang="en-US" altLang="ja-JP" dirty="0">
              <a:latin typeface="HGPｺﾞｼｯｸM" panose="020B0600000000000000" pitchFamily="50" charset="-128"/>
              <a:ea typeface="HGPｺﾞｼｯｸM" panose="020B0600000000000000" pitchFamily="50" charset="-128"/>
            </a:endParaRPr>
          </a:p>
        </p:txBody>
      </p:sp>
      <p:sp>
        <p:nvSpPr>
          <p:cNvPr id="20" name="左矢印吹き出し 28">
            <a:extLst>
              <a:ext uri="{FF2B5EF4-FFF2-40B4-BE49-F238E27FC236}">
                <a16:creationId xmlns:a16="http://schemas.microsoft.com/office/drawing/2014/main" id="{3B3FB9F7-86F5-4E05-99A5-3C43159184AC}"/>
              </a:ext>
            </a:extLst>
          </p:cNvPr>
          <p:cNvSpPr/>
          <p:nvPr/>
        </p:nvSpPr>
        <p:spPr>
          <a:xfrm>
            <a:off x="6154421" y="1373199"/>
            <a:ext cx="4175125" cy="3600450"/>
          </a:xfrm>
          <a:prstGeom prst="leftArrowCallout">
            <a:avLst>
              <a:gd name="adj1" fmla="val 23715"/>
              <a:gd name="adj2" fmla="val 25000"/>
              <a:gd name="adj3" fmla="val 5558"/>
              <a:gd name="adj4" fmla="val 90240"/>
            </a:avLst>
          </a:prstGeom>
          <a:solidFill>
            <a:srgbClr val="99FF66"/>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dirty="0"/>
          </a:p>
        </p:txBody>
      </p:sp>
      <p:sp>
        <p:nvSpPr>
          <p:cNvPr id="21" name="フローチャート : 代替処理 29">
            <a:extLst>
              <a:ext uri="{FF2B5EF4-FFF2-40B4-BE49-F238E27FC236}">
                <a16:creationId xmlns:a16="http://schemas.microsoft.com/office/drawing/2014/main" id="{A7195DD0-424A-4135-8248-962DEFC3FE78}"/>
              </a:ext>
            </a:extLst>
          </p:cNvPr>
          <p:cNvSpPr/>
          <p:nvPr/>
        </p:nvSpPr>
        <p:spPr>
          <a:xfrm>
            <a:off x="7535864" y="1196976"/>
            <a:ext cx="1800225" cy="360363"/>
          </a:xfrm>
          <a:prstGeom prst="flowChartAlternateProcess">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latin typeface="HGPｺﾞｼｯｸM" panose="020B0600000000000000" pitchFamily="50" charset="-128"/>
                <a:ea typeface="HGPｺﾞｼｯｸM" panose="020B0600000000000000" pitchFamily="50" charset="-128"/>
              </a:rPr>
              <a:t>支援項目</a:t>
            </a:r>
          </a:p>
        </p:txBody>
      </p:sp>
      <p:sp>
        <p:nvSpPr>
          <p:cNvPr id="22" name="テキスト ボックス 31">
            <a:extLst>
              <a:ext uri="{FF2B5EF4-FFF2-40B4-BE49-F238E27FC236}">
                <a16:creationId xmlns:a16="http://schemas.microsoft.com/office/drawing/2014/main" id="{1386B233-2256-4466-A4F8-4C7C9772CD2C}"/>
              </a:ext>
            </a:extLst>
          </p:cNvPr>
          <p:cNvSpPr txBox="1">
            <a:spLocks noChangeArrowheads="1"/>
          </p:cNvSpPr>
          <p:nvPr/>
        </p:nvSpPr>
        <p:spPr bwMode="auto">
          <a:xfrm flipH="1">
            <a:off x="6527800" y="1700213"/>
            <a:ext cx="3600450" cy="3077766"/>
          </a:xfrm>
          <a:prstGeom prst="rect">
            <a:avLst/>
          </a:prstGeom>
          <a:noFill/>
          <a:ln w="9525">
            <a:noFill/>
            <a:miter lim="800000"/>
            <a:headEnd/>
            <a:tailEnd/>
          </a:ln>
        </p:spPr>
        <p:txBody>
          <a:bodyPr>
            <a:spAutoFit/>
          </a:bodyPr>
          <a:lstStyle/>
          <a:p>
            <a:r>
              <a:rPr lang="ja-JP" altLang="en-US" b="1" dirty="0">
                <a:latin typeface="HGPｺﾞｼｯｸM" pitchFamily="50" charset="-128"/>
                <a:ea typeface="HGPｺﾞｼｯｸM" pitchFamily="50" charset="-128"/>
              </a:rPr>
              <a:t>・各種手続き関係</a:t>
            </a:r>
            <a:endParaRPr lang="en-US" altLang="ja-JP" b="1" dirty="0">
              <a:latin typeface="HGPｺﾞｼｯｸM" pitchFamily="50" charset="-128"/>
              <a:ea typeface="HGPｺﾞｼｯｸM" pitchFamily="50" charset="-128"/>
            </a:endParaRPr>
          </a:p>
          <a:p>
            <a:r>
              <a:rPr lang="ja-JP" altLang="en-US" dirty="0">
                <a:latin typeface="HGPｺﾞｼｯｸM" pitchFamily="50" charset="-128"/>
                <a:ea typeface="HGPｺﾞｼｯｸM" pitchFamily="50" charset="-128"/>
              </a:rPr>
              <a:t>　　</a:t>
            </a:r>
            <a:r>
              <a:rPr lang="ja-JP" altLang="en-US" sz="1600" dirty="0">
                <a:latin typeface="HGPｺﾞｼｯｸM" pitchFamily="50" charset="-128"/>
                <a:ea typeface="HGPｺﾞｼｯｸM" pitchFamily="50" charset="-128"/>
              </a:rPr>
              <a:t>住民票、年金、手帳、免許</a:t>
            </a:r>
            <a:endParaRPr lang="en-US" altLang="ja-JP" sz="1600" dirty="0">
              <a:latin typeface="HGPｺﾞｼｯｸM" pitchFamily="50" charset="-128"/>
              <a:ea typeface="HGPｺﾞｼｯｸM" pitchFamily="50" charset="-128"/>
            </a:endParaRPr>
          </a:p>
          <a:p>
            <a:r>
              <a:rPr lang="ja-JP" altLang="en-US" b="1" dirty="0">
                <a:latin typeface="HGPｺﾞｼｯｸM" pitchFamily="50" charset="-128"/>
                <a:ea typeface="HGPｺﾞｼｯｸM" pitchFamily="50" charset="-128"/>
              </a:rPr>
              <a:t>・医療関係</a:t>
            </a:r>
            <a:endParaRPr lang="en-US" altLang="ja-JP" b="1" dirty="0">
              <a:latin typeface="HGPｺﾞｼｯｸM" pitchFamily="50" charset="-128"/>
              <a:ea typeface="HGPｺﾞｼｯｸM" pitchFamily="50" charset="-128"/>
            </a:endParaRPr>
          </a:p>
          <a:p>
            <a:r>
              <a:rPr lang="ja-JP" altLang="en-US" dirty="0">
                <a:latin typeface="HGPｺﾞｼｯｸM" pitchFamily="50" charset="-128"/>
                <a:ea typeface="HGPｺﾞｼｯｸM" pitchFamily="50" charset="-128"/>
              </a:rPr>
              <a:t>　　</a:t>
            </a:r>
            <a:r>
              <a:rPr lang="ja-JP" altLang="en-US" sz="1600" dirty="0">
                <a:latin typeface="HGPｺﾞｼｯｸM" pitchFamily="50" charset="-128"/>
                <a:ea typeface="HGPｺﾞｼｯｸM" pitchFamily="50" charset="-128"/>
              </a:rPr>
              <a:t>通院調整、医療との連携、服薬管理</a:t>
            </a:r>
            <a:endParaRPr lang="en-US" altLang="ja-JP" sz="1600" dirty="0">
              <a:latin typeface="HGPｺﾞｼｯｸM" pitchFamily="50" charset="-128"/>
              <a:ea typeface="HGPｺﾞｼｯｸM" pitchFamily="50" charset="-128"/>
            </a:endParaRPr>
          </a:p>
          <a:p>
            <a:r>
              <a:rPr lang="ja-JP" altLang="en-US" b="1" dirty="0">
                <a:latin typeface="HGPｺﾞｼｯｸM" pitchFamily="50" charset="-128"/>
                <a:ea typeface="HGPｺﾞｼｯｸM" pitchFamily="50" charset="-128"/>
              </a:rPr>
              <a:t>・債務関係</a:t>
            </a:r>
            <a:endParaRPr lang="en-US" altLang="ja-JP" b="1" dirty="0">
              <a:latin typeface="HGPｺﾞｼｯｸM" pitchFamily="50" charset="-128"/>
              <a:ea typeface="HGPｺﾞｼｯｸM" pitchFamily="50" charset="-128"/>
            </a:endParaRPr>
          </a:p>
          <a:p>
            <a:r>
              <a:rPr lang="ja-JP" altLang="en-US" dirty="0">
                <a:latin typeface="HGPｺﾞｼｯｸM" pitchFamily="50" charset="-128"/>
                <a:ea typeface="HGPｺﾞｼｯｸM" pitchFamily="50" charset="-128"/>
              </a:rPr>
              <a:t>　　</a:t>
            </a:r>
            <a:r>
              <a:rPr lang="ja-JP" altLang="en-US" sz="1600" dirty="0">
                <a:latin typeface="HGPｺﾞｼｯｸM" pitchFamily="50" charset="-128"/>
                <a:ea typeface="HGPｺﾞｼｯｸM" pitchFamily="50" charset="-128"/>
              </a:rPr>
              <a:t>情報開示、法律相談</a:t>
            </a:r>
            <a:endParaRPr lang="en-US" altLang="ja-JP" sz="1600" dirty="0">
              <a:latin typeface="HGPｺﾞｼｯｸM" pitchFamily="50" charset="-128"/>
              <a:ea typeface="HGPｺﾞｼｯｸM" pitchFamily="50" charset="-128"/>
            </a:endParaRPr>
          </a:p>
          <a:p>
            <a:r>
              <a:rPr lang="ja-JP" altLang="en-US" b="1" dirty="0">
                <a:latin typeface="HGPｺﾞｼｯｸM" pitchFamily="50" charset="-128"/>
                <a:ea typeface="HGPｺﾞｼｯｸM" pitchFamily="50" charset="-128"/>
              </a:rPr>
              <a:t>・就労関係</a:t>
            </a:r>
            <a:endParaRPr lang="en-US" altLang="ja-JP" b="1" dirty="0">
              <a:latin typeface="HGPｺﾞｼｯｸM" pitchFamily="50" charset="-128"/>
              <a:ea typeface="HGPｺﾞｼｯｸM" pitchFamily="50" charset="-128"/>
            </a:endParaRPr>
          </a:p>
          <a:p>
            <a:r>
              <a:rPr lang="ja-JP" altLang="en-US" sz="1600" dirty="0">
                <a:latin typeface="HGPｺﾞｼｯｸM" pitchFamily="50" charset="-128"/>
                <a:ea typeface="HGPｺﾞｼｯｸM" pitchFamily="50" charset="-128"/>
              </a:rPr>
              <a:t>　　 ハローワークツアー、模擬面接</a:t>
            </a:r>
            <a:endParaRPr lang="en-US" altLang="ja-JP" sz="1600" dirty="0">
              <a:latin typeface="HGPｺﾞｼｯｸM" pitchFamily="50" charset="-128"/>
              <a:ea typeface="HGPｺﾞｼｯｸM" pitchFamily="50" charset="-128"/>
            </a:endParaRPr>
          </a:p>
          <a:p>
            <a:r>
              <a:rPr lang="ja-JP" altLang="en-US" sz="1600" dirty="0">
                <a:latin typeface="HGPｺﾞｼｯｸM" pitchFamily="50" charset="-128"/>
                <a:ea typeface="HGPｺﾞｼｯｸM" pitchFamily="50" charset="-128"/>
              </a:rPr>
              <a:t>　　 地域就労支援センターとの連携</a:t>
            </a:r>
            <a:endParaRPr lang="en-US" altLang="ja-JP" sz="1600" dirty="0">
              <a:latin typeface="HGPｺﾞｼｯｸM" pitchFamily="50" charset="-128"/>
              <a:ea typeface="HGPｺﾞｼｯｸM" pitchFamily="50" charset="-128"/>
            </a:endParaRPr>
          </a:p>
          <a:p>
            <a:r>
              <a:rPr lang="ja-JP" altLang="en-US" b="1" dirty="0">
                <a:latin typeface="HGPｺﾞｼｯｸM" pitchFamily="50" charset="-128"/>
                <a:ea typeface="HGPｺﾞｼｯｸM" pitchFamily="50" charset="-128"/>
              </a:rPr>
              <a:t>・生活全般</a:t>
            </a:r>
            <a:endParaRPr lang="en-US" altLang="ja-JP" b="1" dirty="0">
              <a:latin typeface="HGPｺﾞｼｯｸM" pitchFamily="50" charset="-128"/>
              <a:ea typeface="HGPｺﾞｼｯｸM" pitchFamily="50" charset="-128"/>
            </a:endParaRPr>
          </a:p>
          <a:p>
            <a:r>
              <a:rPr lang="ja-JP" altLang="en-US" dirty="0">
                <a:latin typeface="HGPｺﾞｼｯｸM" pitchFamily="50" charset="-128"/>
                <a:ea typeface="HGPｺﾞｼｯｸM" pitchFamily="50" charset="-128"/>
              </a:rPr>
              <a:t>　  </a:t>
            </a:r>
            <a:r>
              <a:rPr lang="ja-JP" altLang="en-US" sz="1600" dirty="0">
                <a:latin typeface="HGPｺﾞｼｯｸM" pitchFamily="50" charset="-128"/>
                <a:ea typeface="HGPｺﾞｼｯｸM" pitchFamily="50" charset="-128"/>
              </a:rPr>
              <a:t>金銭管理、体験アパート</a:t>
            </a:r>
            <a:endParaRPr lang="en-US" altLang="ja-JP" sz="1600" dirty="0">
              <a:latin typeface="HGPｺﾞｼｯｸM" pitchFamily="50" charset="-128"/>
              <a:ea typeface="HGPｺﾞｼｯｸM" pitchFamily="50" charset="-128"/>
            </a:endParaRPr>
          </a:p>
        </p:txBody>
      </p:sp>
      <p:sp>
        <p:nvSpPr>
          <p:cNvPr id="23" name="フローチャート : 代替処理 10">
            <a:extLst>
              <a:ext uri="{FF2B5EF4-FFF2-40B4-BE49-F238E27FC236}">
                <a16:creationId xmlns:a16="http://schemas.microsoft.com/office/drawing/2014/main" id="{3D00BB6B-319C-4B9A-A029-BD857D5B350C}"/>
              </a:ext>
            </a:extLst>
          </p:cNvPr>
          <p:cNvSpPr/>
          <p:nvPr/>
        </p:nvSpPr>
        <p:spPr>
          <a:xfrm>
            <a:off x="1935062" y="3616895"/>
            <a:ext cx="3729139" cy="360363"/>
          </a:xfrm>
          <a:prstGeom prst="flowChartAlternateProcess">
            <a:avLst/>
          </a:prstGeom>
          <a:solidFill>
            <a:srgbClr val="0099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pc="600" dirty="0">
                <a:latin typeface="HGPｺﾞｼｯｸM" panose="020B0600000000000000" pitchFamily="50" charset="-128"/>
                <a:ea typeface="HGPｺﾞｼｯｸM" panose="020B0600000000000000" pitchFamily="50" charset="-128"/>
              </a:rPr>
              <a:t>就労支援</a:t>
            </a:r>
          </a:p>
        </p:txBody>
      </p:sp>
      <p:sp>
        <p:nvSpPr>
          <p:cNvPr id="24" name="テキスト ボックス 20">
            <a:extLst>
              <a:ext uri="{FF2B5EF4-FFF2-40B4-BE49-F238E27FC236}">
                <a16:creationId xmlns:a16="http://schemas.microsoft.com/office/drawing/2014/main" id="{A907EA78-B65F-4572-BDC5-9E642057C74B}"/>
              </a:ext>
            </a:extLst>
          </p:cNvPr>
          <p:cNvSpPr txBox="1">
            <a:spLocks noChangeArrowheads="1"/>
          </p:cNvSpPr>
          <p:nvPr/>
        </p:nvSpPr>
        <p:spPr bwMode="auto">
          <a:xfrm flipH="1">
            <a:off x="3618864" y="4003244"/>
            <a:ext cx="2520950" cy="923330"/>
          </a:xfrm>
          <a:prstGeom prst="rect">
            <a:avLst/>
          </a:prstGeom>
          <a:noFill/>
          <a:ln w="9525">
            <a:noFill/>
            <a:miter lim="800000"/>
            <a:headEnd/>
            <a:tailEnd/>
          </a:ln>
        </p:spPr>
        <p:txBody>
          <a:bodyPr>
            <a:spAutoFit/>
          </a:bodyPr>
          <a:lstStyle/>
          <a:p>
            <a:r>
              <a:rPr lang="ja-JP" altLang="en-US" dirty="0">
                <a:latin typeface="HGPｺﾞｼｯｸM" panose="020B0600000000000000" pitchFamily="50" charset="-128"/>
                <a:ea typeface="HGPｺﾞｼｯｸM" panose="020B0600000000000000" pitchFamily="50" charset="-128"/>
              </a:rPr>
              <a:t>寮内作業、職業訓練作業、求職活動、雇用先との調整</a:t>
            </a:r>
            <a:endParaRPr lang="en-US" altLang="ja-JP" dirty="0">
              <a:latin typeface="HGPｺﾞｼｯｸM" panose="020B0600000000000000" pitchFamily="50" charset="-128"/>
              <a:ea typeface="HGPｺﾞｼｯｸM" panose="020B0600000000000000" pitchFamily="50" charset="-128"/>
            </a:endParaRPr>
          </a:p>
        </p:txBody>
      </p:sp>
      <p:sp>
        <p:nvSpPr>
          <p:cNvPr id="25" name="タイトル 1">
            <a:extLst>
              <a:ext uri="{FF2B5EF4-FFF2-40B4-BE49-F238E27FC236}">
                <a16:creationId xmlns:a16="http://schemas.microsoft.com/office/drawing/2014/main" id="{066559E3-5BF1-4858-B20E-4400F5D2005D}"/>
              </a:ext>
            </a:extLst>
          </p:cNvPr>
          <p:cNvSpPr txBox="1">
            <a:spLocks/>
          </p:cNvSpPr>
          <p:nvPr/>
        </p:nvSpPr>
        <p:spPr>
          <a:xfrm>
            <a:off x="1524000" y="0"/>
            <a:ext cx="8316416" cy="1143000"/>
          </a:xfrm>
          <a:prstGeom prst="rect">
            <a:avLst/>
          </a:prstGeom>
        </p:spPr>
        <p:txBody>
          <a:bodyPr/>
          <a:lstStyle>
            <a:lvl1pPr algn="l" rtl="0" eaLnBrk="1" latinLnBrk="0" hangingPunct="1">
              <a:spcBef>
                <a:spcPct val="0"/>
              </a:spcBef>
              <a:buNone/>
              <a:defRPr kumimoji="1" sz="3000" b="0" kern="1200" cap="small" baseline="0">
                <a:solidFill>
                  <a:schemeClr val="tx2"/>
                </a:solidFill>
                <a:latin typeface="+mj-lt"/>
                <a:ea typeface="+mj-ea"/>
                <a:cs typeface="+mj-cs"/>
              </a:defRPr>
            </a:lvl1pPr>
          </a:lstStyle>
          <a:p>
            <a:r>
              <a:rPr lang="ja-JP" altLang="en-US" dirty="0"/>
              <a:t>　□</a:t>
            </a:r>
            <a:r>
              <a:rPr lang="ja-JP" altLang="en-US" dirty="0">
                <a:latin typeface="HGPｺﾞｼｯｸM" panose="020B0600000000000000" pitchFamily="50" charset="-128"/>
                <a:ea typeface="HGPｺﾞｼｯｸM" panose="020B0600000000000000" pitchFamily="50" charset="-128"/>
              </a:rPr>
              <a:t>淀川寮更生施設での支援（ＰＤＣＡサイクル）</a:t>
            </a:r>
            <a:endParaRPr lang="ja-JP" altLang="en-US" dirty="0"/>
          </a:p>
        </p:txBody>
      </p:sp>
      <p:sp>
        <p:nvSpPr>
          <p:cNvPr id="26" name="下矢印 9">
            <a:extLst>
              <a:ext uri="{FF2B5EF4-FFF2-40B4-BE49-F238E27FC236}">
                <a16:creationId xmlns:a16="http://schemas.microsoft.com/office/drawing/2014/main" id="{DC5EECDF-1EF3-4B2A-8C91-FB30BAB91F77}"/>
              </a:ext>
            </a:extLst>
          </p:cNvPr>
          <p:cNvSpPr/>
          <p:nvPr/>
        </p:nvSpPr>
        <p:spPr>
          <a:xfrm>
            <a:off x="3287713" y="4059410"/>
            <a:ext cx="316547" cy="778433"/>
          </a:xfrm>
          <a:prstGeom prst="downArrow">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27" name="スライド番号プレースホルダ 26"/>
          <p:cNvSpPr>
            <a:spLocks noGrp="1"/>
          </p:cNvSpPr>
          <p:nvPr>
            <p:ph type="sldNum" sz="quarter" idx="12"/>
          </p:nvPr>
        </p:nvSpPr>
        <p:spPr/>
        <p:txBody>
          <a:bodyPr/>
          <a:lstStyle/>
          <a:p>
            <a:fld id="{D87B0378-1E82-4C13-9F0D-C2D1307D6ECF}" type="slidenum">
              <a:rPr kumimoji="1" lang="ja-JP" altLang="en-US" smtClean="0"/>
              <a:pPr/>
              <a:t>4</a:t>
            </a:fld>
            <a:endParaRPr kumimoji="1" lang="ja-JP" altLang="en-US" dirty="0"/>
          </a:p>
        </p:txBody>
      </p:sp>
    </p:spTree>
    <p:extLst>
      <p:ext uri="{BB962C8B-B14F-4D97-AF65-F5344CB8AC3E}">
        <p14:creationId xmlns:p14="http://schemas.microsoft.com/office/powerpoint/2010/main" val="17218631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円/楕円 9"/>
          <p:cNvSpPr/>
          <p:nvPr/>
        </p:nvSpPr>
        <p:spPr>
          <a:xfrm>
            <a:off x="623455" y="931123"/>
            <a:ext cx="2743200" cy="2497877"/>
          </a:xfrm>
          <a:prstGeom prst="ellipse">
            <a:avLst/>
          </a:prstGeom>
          <a:gradFill>
            <a:gsLst>
              <a:gs pos="0">
                <a:schemeClr val="accent3">
                  <a:lumMod val="110000"/>
                  <a:satMod val="105000"/>
                  <a:tint val="67000"/>
                </a:schemeClr>
              </a:gs>
              <a:gs pos="54000">
                <a:schemeClr val="accent1">
                  <a:lumMod val="60000"/>
                  <a:lumOff val="40000"/>
                </a:schemeClr>
              </a:gs>
              <a:gs pos="100000">
                <a:schemeClr val="accent3">
                  <a:lumMod val="105000"/>
                  <a:satMod val="109000"/>
                  <a:tint val="81000"/>
                </a:schemeClr>
              </a:gs>
            </a:gsLst>
          </a:gra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2" name="タイトル 1"/>
          <p:cNvSpPr>
            <a:spLocks noGrp="1"/>
          </p:cNvSpPr>
          <p:nvPr>
            <p:ph type="title" idx="4294967295"/>
          </p:nvPr>
        </p:nvSpPr>
        <p:spPr>
          <a:xfrm>
            <a:off x="-258387" y="192594"/>
            <a:ext cx="5934075" cy="873125"/>
          </a:xfrm>
        </p:spPr>
        <p:txBody>
          <a:bodyPr>
            <a:normAutofit/>
          </a:bodyPr>
          <a:lstStyle/>
          <a:p>
            <a:pPr algn="ctr"/>
            <a:r>
              <a:rPr lang="ja-JP" altLang="en-US" dirty="0"/>
              <a:t>課題の認識と発見</a:t>
            </a:r>
            <a:endParaRPr kumimoji="1" lang="ja-JP" altLang="en-US" dirty="0"/>
          </a:p>
        </p:txBody>
      </p:sp>
      <p:sp>
        <p:nvSpPr>
          <p:cNvPr id="3" name="コンテンツ プレースホルダー 2"/>
          <p:cNvSpPr>
            <a:spLocks noGrp="1"/>
          </p:cNvSpPr>
          <p:nvPr>
            <p:ph idx="4294967295"/>
          </p:nvPr>
        </p:nvSpPr>
        <p:spPr>
          <a:xfrm>
            <a:off x="311943" y="1363754"/>
            <a:ext cx="5310188" cy="1806575"/>
          </a:xfrm>
        </p:spPr>
        <p:txBody>
          <a:bodyPr>
            <a:noAutofit/>
          </a:bodyPr>
          <a:lstStyle/>
          <a:p>
            <a:pPr marL="0" indent="0">
              <a:lnSpc>
                <a:spcPct val="150000"/>
              </a:lnSpc>
              <a:buNone/>
            </a:pPr>
            <a:r>
              <a:rPr lang="ja-JP" altLang="ja-JP" sz="3300" dirty="0"/>
              <a:t>入所期限がな</a:t>
            </a:r>
            <a:r>
              <a:rPr lang="ja-JP" altLang="en-US" sz="3300" dirty="0"/>
              <a:t>い</a:t>
            </a:r>
            <a:endParaRPr lang="en-US" altLang="ja-JP" sz="3300" dirty="0"/>
          </a:p>
          <a:p>
            <a:pPr marL="0" indent="0">
              <a:lnSpc>
                <a:spcPct val="150000"/>
              </a:lnSpc>
              <a:buNone/>
            </a:pPr>
            <a:r>
              <a:rPr lang="ja-JP" altLang="en-US" sz="3300" dirty="0"/>
              <a:t>安定した生活と時間を提供</a:t>
            </a:r>
            <a:endParaRPr lang="en-US" altLang="ja-JP" sz="3300" dirty="0"/>
          </a:p>
        </p:txBody>
      </p:sp>
      <p:sp>
        <p:nvSpPr>
          <p:cNvPr id="7" name="円/楕円 9">
            <a:extLst>
              <a:ext uri="{FF2B5EF4-FFF2-40B4-BE49-F238E27FC236}">
                <a16:creationId xmlns:a16="http://schemas.microsoft.com/office/drawing/2014/main" id="{165783FB-8BE5-4DA2-997C-87B25BA158C7}"/>
              </a:ext>
            </a:extLst>
          </p:cNvPr>
          <p:cNvSpPr/>
          <p:nvPr/>
        </p:nvSpPr>
        <p:spPr>
          <a:xfrm>
            <a:off x="623455" y="3687671"/>
            <a:ext cx="2743200" cy="2497877"/>
          </a:xfrm>
          <a:prstGeom prst="ellipse">
            <a:avLst/>
          </a:prstGeom>
          <a:gradFill>
            <a:gsLst>
              <a:gs pos="0">
                <a:schemeClr val="accent3">
                  <a:lumMod val="110000"/>
                  <a:satMod val="105000"/>
                  <a:tint val="67000"/>
                </a:schemeClr>
              </a:gs>
              <a:gs pos="54000">
                <a:schemeClr val="accent1">
                  <a:lumMod val="60000"/>
                  <a:lumOff val="40000"/>
                </a:schemeClr>
              </a:gs>
              <a:gs pos="100000">
                <a:schemeClr val="accent3">
                  <a:lumMod val="105000"/>
                  <a:satMod val="109000"/>
                  <a:tint val="81000"/>
                </a:schemeClr>
              </a:gs>
            </a:gsLst>
          </a:gra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8" name="コンテンツ プレースホルダー 2">
            <a:extLst>
              <a:ext uri="{FF2B5EF4-FFF2-40B4-BE49-F238E27FC236}">
                <a16:creationId xmlns:a16="http://schemas.microsoft.com/office/drawing/2014/main" id="{595B8ACB-CDAF-4C81-B65E-CB989C53E4BF}"/>
              </a:ext>
            </a:extLst>
          </p:cNvPr>
          <p:cNvSpPr txBox="1">
            <a:spLocks/>
          </p:cNvSpPr>
          <p:nvPr/>
        </p:nvSpPr>
        <p:spPr>
          <a:xfrm>
            <a:off x="312376" y="4032933"/>
            <a:ext cx="5309755" cy="1807349"/>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50000"/>
              </a:lnSpc>
              <a:buFont typeface="Calibri" panose="020F0502020204030204" pitchFamily="34" charset="0"/>
              <a:buNone/>
            </a:pPr>
            <a:r>
              <a:rPr lang="ja-JP" altLang="en-US" sz="3300" dirty="0"/>
              <a:t>生活の場</a:t>
            </a:r>
            <a:endParaRPr lang="en-US" altLang="ja-JP" sz="3300" dirty="0"/>
          </a:p>
          <a:p>
            <a:pPr marL="0" indent="0">
              <a:lnSpc>
                <a:spcPct val="150000"/>
              </a:lnSpc>
              <a:buFont typeface="Calibri" panose="020F0502020204030204" pitchFamily="34" charset="0"/>
              <a:buNone/>
            </a:pPr>
            <a:r>
              <a:rPr lang="ja-JP" altLang="en-US" sz="3300" dirty="0"/>
              <a:t>職員との密なかかわり</a:t>
            </a:r>
            <a:endParaRPr lang="en-US" altLang="ja-JP" sz="3300" dirty="0"/>
          </a:p>
        </p:txBody>
      </p:sp>
      <p:grpSp>
        <p:nvGrpSpPr>
          <p:cNvPr id="6" name="グループ化 5">
            <a:extLst>
              <a:ext uri="{FF2B5EF4-FFF2-40B4-BE49-F238E27FC236}">
                <a16:creationId xmlns:a16="http://schemas.microsoft.com/office/drawing/2014/main" id="{37988CBB-5B58-4FEC-9555-5197CB343C43}"/>
              </a:ext>
            </a:extLst>
          </p:cNvPr>
          <p:cNvGrpSpPr/>
          <p:nvPr/>
        </p:nvGrpSpPr>
        <p:grpSpPr>
          <a:xfrm>
            <a:off x="5036106" y="1158240"/>
            <a:ext cx="6532439" cy="2012089"/>
            <a:chOff x="5036106" y="1362917"/>
            <a:chExt cx="6532439" cy="1807412"/>
          </a:xfrm>
        </p:grpSpPr>
        <p:sp>
          <p:nvSpPr>
            <p:cNvPr id="9" name="角丸四角形 8"/>
            <p:cNvSpPr/>
            <p:nvPr/>
          </p:nvSpPr>
          <p:spPr>
            <a:xfrm>
              <a:off x="5889546" y="1362917"/>
              <a:ext cx="5678999" cy="180741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latin typeface="BIZ UDP明朝 Medium" panose="02020500000000000000" pitchFamily="18" charset="-128"/>
                  <a:ea typeface="BIZ UDP明朝 Medium" panose="02020500000000000000" pitchFamily="18" charset="-128"/>
                </a:rPr>
                <a:t>課題認識・目標設定</a:t>
              </a:r>
              <a:endParaRPr lang="en-US" altLang="ja-JP" sz="3200" dirty="0">
                <a:latin typeface="BIZ UDP明朝 Medium" panose="02020500000000000000" pitchFamily="18" charset="-128"/>
                <a:ea typeface="BIZ UDP明朝 Medium" panose="02020500000000000000" pitchFamily="18" charset="-128"/>
              </a:endParaRPr>
            </a:p>
            <a:p>
              <a:pPr algn="ctr"/>
              <a:r>
                <a:rPr lang="ja-JP" altLang="ja-JP" sz="3200" dirty="0">
                  <a:solidFill>
                    <a:srgbClr val="FF0000"/>
                  </a:solidFill>
                  <a:latin typeface="BIZ UDP明朝 Medium" panose="02020500000000000000" pitchFamily="18" charset="-128"/>
                  <a:ea typeface="BIZ UDP明朝 Medium" panose="02020500000000000000" pitchFamily="18" charset="-128"/>
                </a:rPr>
                <a:t>長期的に取り組むことができ</a:t>
              </a:r>
              <a:r>
                <a:rPr lang="ja-JP" altLang="en-US" sz="3200" dirty="0">
                  <a:solidFill>
                    <a:srgbClr val="FF0000"/>
                  </a:solidFill>
                  <a:latin typeface="BIZ UDP明朝 Medium" panose="02020500000000000000" pitchFamily="18" charset="-128"/>
                  <a:ea typeface="BIZ UDP明朝 Medium" panose="02020500000000000000" pitchFamily="18" charset="-128"/>
                </a:rPr>
                <a:t>る</a:t>
              </a:r>
            </a:p>
          </p:txBody>
        </p:sp>
        <p:sp>
          <p:nvSpPr>
            <p:cNvPr id="4" name="矢印: 右 3">
              <a:extLst>
                <a:ext uri="{FF2B5EF4-FFF2-40B4-BE49-F238E27FC236}">
                  <a16:creationId xmlns:a16="http://schemas.microsoft.com/office/drawing/2014/main" id="{D9DD704B-D24B-49BA-ACF8-DA431306784C}"/>
                </a:ext>
              </a:extLst>
            </p:cNvPr>
            <p:cNvSpPr/>
            <p:nvPr/>
          </p:nvSpPr>
          <p:spPr>
            <a:xfrm>
              <a:off x="5036106" y="1771093"/>
              <a:ext cx="853440" cy="9840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 name="グループ化 12">
            <a:extLst>
              <a:ext uri="{FF2B5EF4-FFF2-40B4-BE49-F238E27FC236}">
                <a16:creationId xmlns:a16="http://schemas.microsoft.com/office/drawing/2014/main" id="{FAC74E48-87BC-457F-A95C-C69026A76532}"/>
              </a:ext>
            </a:extLst>
          </p:cNvPr>
          <p:cNvGrpSpPr/>
          <p:nvPr/>
        </p:nvGrpSpPr>
        <p:grpSpPr>
          <a:xfrm>
            <a:off x="5036106" y="3828193"/>
            <a:ext cx="6564275" cy="2012089"/>
            <a:chOff x="5036106" y="4032870"/>
            <a:chExt cx="6564275" cy="1807412"/>
          </a:xfrm>
        </p:grpSpPr>
        <p:sp>
          <p:nvSpPr>
            <p:cNvPr id="11" name="角丸四角形 8">
              <a:extLst>
                <a:ext uri="{FF2B5EF4-FFF2-40B4-BE49-F238E27FC236}">
                  <a16:creationId xmlns:a16="http://schemas.microsoft.com/office/drawing/2014/main" id="{C69FD453-9B25-4DB9-9CB4-80196AE21EBB}"/>
                </a:ext>
              </a:extLst>
            </p:cNvPr>
            <p:cNvSpPr/>
            <p:nvPr/>
          </p:nvSpPr>
          <p:spPr>
            <a:xfrm>
              <a:off x="5889546" y="4032870"/>
              <a:ext cx="5710835" cy="180741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rgbClr val="FF0000"/>
                  </a:solidFill>
                  <a:latin typeface="BIZ UDP明朝 Medium" panose="02020500000000000000" pitchFamily="18" charset="-128"/>
                  <a:ea typeface="BIZ UDP明朝 Medium" panose="02020500000000000000" pitchFamily="18" charset="-128"/>
                </a:rPr>
                <a:t>新たな課題の発見</a:t>
              </a:r>
              <a:endParaRPr lang="en-US" altLang="ja-JP" sz="3200" dirty="0">
                <a:solidFill>
                  <a:srgbClr val="FF0000"/>
                </a:solidFill>
                <a:latin typeface="BIZ UDP明朝 Medium" panose="02020500000000000000" pitchFamily="18" charset="-128"/>
                <a:ea typeface="BIZ UDP明朝 Medium" panose="02020500000000000000" pitchFamily="18" charset="-128"/>
              </a:endParaRPr>
            </a:p>
            <a:p>
              <a:pPr algn="ctr"/>
              <a:r>
                <a:rPr lang="ja-JP" altLang="en-US" sz="3200" dirty="0">
                  <a:latin typeface="BIZ UDP明朝 Medium" panose="02020500000000000000" pitchFamily="18" charset="-128"/>
                  <a:ea typeface="BIZ UDP明朝 Medium" panose="02020500000000000000" pitchFamily="18" charset="-128"/>
                </a:rPr>
                <a:t>課題を共有</a:t>
              </a:r>
              <a:endParaRPr lang="en-US" altLang="ja-JP" sz="3200" dirty="0">
                <a:latin typeface="BIZ UDP明朝 Medium" panose="02020500000000000000" pitchFamily="18" charset="-128"/>
                <a:ea typeface="BIZ UDP明朝 Medium" panose="02020500000000000000" pitchFamily="18" charset="-128"/>
              </a:endParaRPr>
            </a:p>
          </p:txBody>
        </p:sp>
        <p:sp>
          <p:nvSpPr>
            <p:cNvPr id="12" name="矢印: 右 11">
              <a:extLst>
                <a:ext uri="{FF2B5EF4-FFF2-40B4-BE49-F238E27FC236}">
                  <a16:creationId xmlns:a16="http://schemas.microsoft.com/office/drawing/2014/main" id="{8252AEF8-D93A-489B-B89B-68372BA35A81}"/>
                </a:ext>
              </a:extLst>
            </p:cNvPr>
            <p:cNvSpPr/>
            <p:nvPr/>
          </p:nvSpPr>
          <p:spPr>
            <a:xfrm>
              <a:off x="5036106" y="4444554"/>
              <a:ext cx="853440" cy="9840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ustDataLst>
      <p:tags r:id="rId1"/>
    </p:custDataLst>
    <p:extLst>
      <p:ext uri="{BB962C8B-B14F-4D97-AF65-F5344CB8AC3E}">
        <p14:creationId xmlns:p14="http://schemas.microsoft.com/office/powerpoint/2010/main" val="2382485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311BE81-BD50-4105-A6F8-7AD2AA81844D}"/>
              </a:ext>
            </a:extLst>
          </p:cNvPr>
          <p:cNvSpPr txBox="1"/>
          <p:nvPr/>
        </p:nvSpPr>
        <p:spPr>
          <a:xfrm>
            <a:off x="0" y="14753"/>
            <a:ext cx="8312728" cy="523220"/>
          </a:xfrm>
          <a:prstGeom prst="rect">
            <a:avLst/>
          </a:prstGeom>
          <a:noFill/>
        </p:spPr>
        <p:txBody>
          <a:bodyPr wrap="square" rtlCol="0">
            <a:spAutoFit/>
          </a:bodyPr>
          <a:lstStyle/>
          <a:p>
            <a:r>
              <a:rPr kumimoji="1" lang="ja-JP" altLang="en-US" sz="2800" dirty="0">
                <a:latin typeface="+mj-ea"/>
                <a:ea typeface="+mj-ea"/>
              </a:rPr>
              <a:t>施設生活の長期化の弊害</a:t>
            </a:r>
          </a:p>
        </p:txBody>
      </p:sp>
      <p:graphicFrame>
        <p:nvGraphicFramePr>
          <p:cNvPr id="13" name="図表 12">
            <a:extLst>
              <a:ext uri="{FF2B5EF4-FFF2-40B4-BE49-F238E27FC236}">
                <a16:creationId xmlns:a16="http://schemas.microsoft.com/office/drawing/2014/main" id="{0DEED5EE-877B-4535-9C34-2936E6FF32CB}"/>
              </a:ext>
            </a:extLst>
          </p:cNvPr>
          <p:cNvGraphicFramePr/>
          <p:nvPr>
            <p:extLst>
              <p:ext uri="{D42A27DB-BD31-4B8C-83A1-F6EECF244321}">
                <p14:modId xmlns:p14="http://schemas.microsoft.com/office/powerpoint/2010/main" val="16139276"/>
              </p:ext>
            </p:extLst>
          </p:nvPr>
        </p:nvGraphicFramePr>
        <p:xfrm>
          <a:off x="809914" y="997526"/>
          <a:ext cx="10572172" cy="53460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66843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idx="4294967295"/>
          </p:nvPr>
        </p:nvSpPr>
        <p:spPr>
          <a:xfrm>
            <a:off x="838200" y="3109913"/>
            <a:ext cx="10515600" cy="1325562"/>
          </a:xfrm>
        </p:spPr>
        <p:txBody>
          <a:bodyPr>
            <a:normAutofit fontScale="90000"/>
          </a:bodyPr>
          <a:lstStyle/>
          <a:p>
            <a:pPr>
              <a:lnSpc>
                <a:spcPct val="200000"/>
              </a:lnSpc>
            </a:pPr>
            <a:r>
              <a:rPr lang="ja-JP" altLang="ja-JP" dirty="0">
                <a:latin typeface="BIZ UDP明朝 Medium" panose="02020500000000000000" pitchFamily="18" charset="-128"/>
                <a:ea typeface="BIZ UDP明朝 Medium" panose="02020500000000000000" pitchFamily="18" charset="-128"/>
              </a:rPr>
              <a:t>刑余者の方々が再犯することなく、</a:t>
            </a:r>
            <a:br>
              <a:rPr lang="en-US" altLang="ja-JP" dirty="0">
                <a:latin typeface="BIZ UDP明朝 Medium" panose="02020500000000000000" pitchFamily="18" charset="-128"/>
                <a:ea typeface="BIZ UDP明朝 Medium" panose="02020500000000000000" pitchFamily="18" charset="-128"/>
              </a:rPr>
            </a:br>
            <a:r>
              <a:rPr lang="ja-JP" altLang="ja-JP" dirty="0">
                <a:latin typeface="BIZ UDP明朝 Medium" panose="02020500000000000000" pitchFamily="18" charset="-128"/>
                <a:ea typeface="BIZ UDP明朝 Medium" panose="02020500000000000000" pitchFamily="18" charset="-128"/>
              </a:rPr>
              <a:t>新しい生活に向けて再出発できるように、</a:t>
            </a:r>
            <a:br>
              <a:rPr lang="en-US" altLang="ja-JP" dirty="0">
                <a:latin typeface="BIZ UDP明朝 Medium" panose="02020500000000000000" pitchFamily="18" charset="-128"/>
                <a:ea typeface="BIZ UDP明朝 Medium" panose="02020500000000000000" pitchFamily="18" charset="-128"/>
              </a:rPr>
            </a:br>
            <a:r>
              <a:rPr lang="ja-JP" altLang="ja-JP" dirty="0">
                <a:latin typeface="BIZ UDP明朝 Medium" panose="02020500000000000000" pitchFamily="18" charset="-128"/>
                <a:ea typeface="BIZ UDP明朝 Medium" panose="02020500000000000000" pitchFamily="18" charset="-128"/>
              </a:rPr>
              <a:t>これからも支援を続けていきたいと思います。</a:t>
            </a:r>
            <a:endParaRPr kumimoji="1" lang="ja-JP" altLang="en-US"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1508987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88AE1D5-DCA6-473B-8100-3DBFA217AE75}"/>
              </a:ext>
            </a:extLst>
          </p:cNvPr>
          <p:cNvSpPr txBox="1"/>
          <p:nvPr/>
        </p:nvSpPr>
        <p:spPr>
          <a:xfrm>
            <a:off x="496228" y="748492"/>
            <a:ext cx="11199544" cy="1261884"/>
          </a:xfrm>
          <a:prstGeom prst="rect">
            <a:avLst/>
          </a:prstGeom>
          <a:noFill/>
        </p:spPr>
        <p:txBody>
          <a:bodyPr wrap="square" rtlCol="0">
            <a:spAutoFit/>
          </a:bodyPr>
          <a:lstStyle/>
          <a:p>
            <a:pPr algn="just"/>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平成</a:t>
            </a:r>
            <a:r>
              <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31</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年（令和元年）</a:t>
            </a:r>
            <a:r>
              <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月～　令和３年</a:t>
            </a:r>
            <a:r>
              <a:rPr lang="en-US" altLang="ja-JP" sz="3600" kern="100" dirty="0">
                <a:effectLst/>
                <a:latin typeface="游明朝" panose="02020400000000000000" pitchFamily="18" charset="-128"/>
                <a:ea typeface="游明朝" panose="02020400000000000000" pitchFamily="18" charset="-128"/>
                <a:cs typeface="Times New Roman" panose="02020603050405020304" pitchFamily="18" charset="0"/>
              </a:rPr>
              <a:t>11</a:t>
            </a:r>
            <a:r>
              <a:rPr lang="ja-JP" altLang="en-US" sz="3600" kern="100" dirty="0">
                <a:effectLst/>
                <a:latin typeface="游明朝" panose="02020400000000000000" pitchFamily="18" charset="-128"/>
                <a:ea typeface="游明朝" panose="02020400000000000000" pitchFamily="18" charset="-128"/>
                <a:cs typeface="Times New Roman" panose="02020603050405020304" pitchFamily="18" charset="0"/>
              </a:rPr>
              <a:t>月末まで　</a:t>
            </a:r>
            <a:r>
              <a:rPr lang="ja-JP" altLang="ja-JP" sz="3600" dirty="0">
                <a:effectLst/>
                <a:ea typeface="游明朝" panose="02020400000000000000" pitchFamily="18" charset="-128"/>
                <a:cs typeface="Times New Roman" panose="02020603050405020304" pitchFamily="18" charset="0"/>
              </a:rPr>
              <a:t> </a:t>
            </a:r>
            <a:endParaRPr lang="en-US" altLang="ja-JP" sz="3600" dirty="0">
              <a:ea typeface="游明朝" panose="02020400000000000000" pitchFamily="18" charset="-128"/>
              <a:cs typeface="Times New Roman" panose="02020603050405020304" pitchFamily="18" charset="0"/>
            </a:endParaRPr>
          </a:p>
          <a:p>
            <a:pPr algn="ctr"/>
            <a:r>
              <a:rPr lang="ja-JP" altLang="en-US" sz="4000" dirty="0">
                <a:effectLst/>
                <a:ea typeface="游明朝" panose="02020400000000000000" pitchFamily="18" charset="-128"/>
                <a:cs typeface="Times New Roman" panose="02020603050405020304" pitchFamily="18" charset="0"/>
              </a:rPr>
              <a:t>新規入所者　</a:t>
            </a:r>
            <a:r>
              <a:rPr lang="ja-JP" altLang="en-US" sz="4000" dirty="0">
                <a:solidFill>
                  <a:srgbClr val="FF0000"/>
                </a:solidFill>
                <a:ea typeface="游明朝" panose="02020400000000000000" pitchFamily="18" charset="-128"/>
                <a:cs typeface="Times New Roman" panose="02020603050405020304" pitchFamily="18" charset="0"/>
              </a:rPr>
              <a:t>９６</a:t>
            </a:r>
            <a:r>
              <a:rPr lang="ja-JP" altLang="en-US" sz="4000" dirty="0">
                <a:ea typeface="游明朝" panose="02020400000000000000" pitchFamily="18" charset="-128"/>
                <a:cs typeface="Times New Roman" panose="02020603050405020304" pitchFamily="18" charset="0"/>
              </a:rPr>
              <a:t>名</a:t>
            </a:r>
            <a:r>
              <a:rPr lang="en-US" altLang="ja-JP" sz="4000" dirty="0">
                <a:effectLst/>
                <a:ea typeface="游明朝" panose="02020400000000000000" pitchFamily="18" charset="-128"/>
                <a:cs typeface="Times New Roman" panose="02020603050405020304" pitchFamily="18" charset="0"/>
              </a:rPr>
              <a:t> </a:t>
            </a:r>
            <a:r>
              <a:rPr lang="ja-JP" altLang="ja-JP" sz="40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3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9CAD7F65-AC34-4DFF-8CA1-B7A29DFD1B9D}"/>
              </a:ext>
            </a:extLst>
          </p:cNvPr>
          <p:cNvSpPr txBox="1"/>
          <p:nvPr/>
        </p:nvSpPr>
        <p:spPr>
          <a:xfrm>
            <a:off x="2387817" y="2324534"/>
            <a:ext cx="7416366" cy="830997"/>
          </a:xfrm>
          <a:prstGeom prst="rect">
            <a:avLst/>
          </a:prstGeom>
          <a:noFill/>
        </p:spPr>
        <p:txBody>
          <a:bodyPr wrap="square" rtlCol="0">
            <a:spAutoFit/>
          </a:bodyPr>
          <a:lstStyle/>
          <a:p>
            <a:r>
              <a:rPr lang="ja-JP" altLang="en-US" sz="4800" dirty="0">
                <a:solidFill>
                  <a:srgbClr val="FF0000"/>
                </a:solidFill>
                <a:ea typeface="游明朝" panose="02020400000000000000" pitchFamily="18" charset="-128"/>
                <a:cs typeface="Times New Roman" panose="02020603050405020304" pitchFamily="18" charset="0"/>
              </a:rPr>
              <a:t>うち２７</a:t>
            </a:r>
            <a:r>
              <a:rPr lang="ja-JP" altLang="en-US" sz="4800" dirty="0">
                <a:effectLst/>
                <a:ea typeface="游明朝" panose="02020400000000000000" pitchFamily="18" charset="-128"/>
                <a:cs typeface="Times New Roman" panose="02020603050405020304" pitchFamily="18" charset="0"/>
              </a:rPr>
              <a:t>人</a:t>
            </a:r>
            <a:r>
              <a:rPr lang="ja-JP" altLang="en-US" sz="4800" dirty="0">
                <a:ea typeface="游明朝" panose="02020400000000000000" pitchFamily="18" charset="-128"/>
                <a:cs typeface="Times New Roman" panose="02020603050405020304" pitchFamily="18" charset="0"/>
              </a:rPr>
              <a:t>に</a:t>
            </a:r>
            <a:r>
              <a:rPr lang="ja-JP" altLang="ja-JP" sz="4800" dirty="0">
                <a:effectLst/>
                <a:ea typeface="游明朝" panose="02020400000000000000" pitchFamily="18" charset="-128"/>
                <a:cs typeface="Times New Roman" panose="02020603050405020304" pitchFamily="18" charset="0"/>
              </a:rPr>
              <a:t>刑余歴あり</a:t>
            </a:r>
            <a:endParaRPr kumimoji="1" lang="ja-JP" altLang="en-US" sz="4800" dirty="0"/>
          </a:p>
        </p:txBody>
      </p:sp>
      <p:sp>
        <p:nvSpPr>
          <p:cNvPr id="8" name="楕円 7">
            <a:extLst>
              <a:ext uri="{FF2B5EF4-FFF2-40B4-BE49-F238E27FC236}">
                <a16:creationId xmlns:a16="http://schemas.microsoft.com/office/drawing/2014/main" id="{27BC7C87-8CA6-482E-9E89-9282E5C88B63}"/>
              </a:ext>
            </a:extLst>
          </p:cNvPr>
          <p:cNvSpPr/>
          <p:nvPr/>
        </p:nvSpPr>
        <p:spPr>
          <a:xfrm>
            <a:off x="410252" y="3469689"/>
            <a:ext cx="2311685" cy="2167848"/>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窃盗　</a:t>
            </a:r>
            <a:endParaRPr kumimoji="1" lang="en-US" altLang="ja-JP" dirty="0"/>
          </a:p>
          <a:p>
            <a:pPr algn="ctr"/>
            <a:r>
              <a:rPr kumimoji="1" lang="en-US" altLang="ja-JP" dirty="0"/>
              <a:t>15</a:t>
            </a:r>
            <a:r>
              <a:rPr kumimoji="1" lang="ja-JP" altLang="en-US" dirty="0"/>
              <a:t>件</a:t>
            </a:r>
          </a:p>
        </p:txBody>
      </p:sp>
      <p:sp>
        <p:nvSpPr>
          <p:cNvPr id="9" name="楕円 8">
            <a:extLst>
              <a:ext uri="{FF2B5EF4-FFF2-40B4-BE49-F238E27FC236}">
                <a16:creationId xmlns:a16="http://schemas.microsoft.com/office/drawing/2014/main" id="{F53E765E-9F5B-49FC-80A7-7804ED157103}"/>
              </a:ext>
            </a:extLst>
          </p:cNvPr>
          <p:cNvSpPr/>
          <p:nvPr/>
        </p:nvSpPr>
        <p:spPr>
          <a:xfrm>
            <a:off x="3340065" y="3469689"/>
            <a:ext cx="2311685" cy="2167848"/>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覚せい剤</a:t>
            </a:r>
            <a:endParaRPr lang="en-US" altLang="ja-JP" dirty="0"/>
          </a:p>
          <a:p>
            <a:pPr algn="ctr"/>
            <a:r>
              <a:rPr lang="en-US" altLang="ja-JP" dirty="0"/>
              <a:t>5</a:t>
            </a:r>
            <a:r>
              <a:rPr lang="ja-JP" altLang="en-US" dirty="0"/>
              <a:t>件</a:t>
            </a:r>
            <a:endParaRPr lang="en-US" altLang="ja-JP" dirty="0"/>
          </a:p>
          <a:p>
            <a:pPr algn="ctr"/>
            <a:endParaRPr kumimoji="1" lang="ja-JP" altLang="en-US" dirty="0"/>
          </a:p>
        </p:txBody>
      </p:sp>
      <p:sp>
        <p:nvSpPr>
          <p:cNvPr id="10" name="楕円 9">
            <a:extLst>
              <a:ext uri="{FF2B5EF4-FFF2-40B4-BE49-F238E27FC236}">
                <a16:creationId xmlns:a16="http://schemas.microsoft.com/office/drawing/2014/main" id="{2D7FDB8B-32E3-4D6F-88E4-01F7CBA78D63}"/>
              </a:ext>
            </a:extLst>
          </p:cNvPr>
          <p:cNvSpPr/>
          <p:nvPr/>
        </p:nvSpPr>
        <p:spPr>
          <a:xfrm>
            <a:off x="6269878" y="3429000"/>
            <a:ext cx="2311685" cy="2167848"/>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公務執行妨害　</a:t>
            </a:r>
            <a:r>
              <a:rPr kumimoji="1" lang="en-US" altLang="ja-JP" dirty="0"/>
              <a:t>2</a:t>
            </a:r>
            <a:r>
              <a:rPr kumimoji="1" lang="ja-JP" altLang="en-US" dirty="0"/>
              <a:t>件</a:t>
            </a:r>
          </a:p>
        </p:txBody>
      </p:sp>
      <p:sp>
        <p:nvSpPr>
          <p:cNvPr id="11" name="楕円 10">
            <a:extLst>
              <a:ext uri="{FF2B5EF4-FFF2-40B4-BE49-F238E27FC236}">
                <a16:creationId xmlns:a16="http://schemas.microsoft.com/office/drawing/2014/main" id="{F46B07DC-0E5C-491B-AFE6-8F7112EB7448}"/>
              </a:ext>
            </a:extLst>
          </p:cNvPr>
          <p:cNvSpPr/>
          <p:nvPr/>
        </p:nvSpPr>
        <p:spPr>
          <a:xfrm>
            <a:off x="9199691" y="3420062"/>
            <a:ext cx="2311685" cy="2167848"/>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その他　５件</a:t>
            </a:r>
            <a:endParaRPr kumimoji="1" lang="en-US" altLang="ja-JP" dirty="0"/>
          </a:p>
          <a:p>
            <a:pPr algn="ctr"/>
            <a:r>
              <a:rPr lang="en-US" altLang="ja-JP" dirty="0"/>
              <a:t>(</a:t>
            </a:r>
            <a:r>
              <a:rPr lang="ja-JP" altLang="en-US" dirty="0"/>
              <a:t>反則金未払　障害　</a:t>
            </a:r>
            <a:r>
              <a:rPr kumimoji="1" lang="ja-JP" altLang="en-US" dirty="0"/>
              <a:t>詐欺</a:t>
            </a:r>
            <a:endParaRPr kumimoji="1" lang="en-US" altLang="ja-JP" dirty="0"/>
          </a:p>
          <a:p>
            <a:pPr algn="ctr"/>
            <a:r>
              <a:rPr lang="ja-JP" altLang="en-US" dirty="0"/>
              <a:t>傷害致死</a:t>
            </a:r>
            <a:endParaRPr lang="en-US" altLang="ja-JP" dirty="0"/>
          </a:p>
          <a:p>
            <a:pPr algn="ctr"/>
            <a:r>
              <a:rPr kumimoji="1" lang="ja-JP" altLang="en-US" dirty="0"/>
              <a:t>賭博）</a:t>
            </a:r>
            <a:endParaRPr kumimoji="1" lang="en-US" altLang="ja-JP" dirty="0"/>
          </a:p>
        </p:txBody>
      </p:sp>
      <p:sp>
        <p:nvSpPr>
          <p:cNvPr id="12" name="正方形/長方形 11">
            <a:extLst>
              <a:ext uri="{FF2B5EF4-FFF2-40B4-BE49-F238E27FC236}">
                <a16:creationId xmlns:a16="http://schemas.microsoft.com/office/drawing/2014/main" id="{67C54B45-B6F1-4127-AABC-ED3F221687A3}"/>
              </a:ext>
            </a:extLst>
          </p:cNvPr>
          <p:cNvSpPr/>
          <p:nvPr/>
        </p:nvSpPr>
        <p:spPr>
          <a:xfrm>
            <a:off x="30108" y="5741919"/>
            <a:ext cx="3071972" cy="7351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t>(</a:t>
            </a:r>
            <a:r>
              <a:rPr kumimoji="1" lang="ja-JP" altLang="en-US" dirty="0"/>
              <a:t>淀川寮入所前の最終罪名）</a:t>
            </a:r>
          </a:p>
        </p:txBody>
      </p:sp>
    </p:spTree>
    <p:extLst>
      <p:ext uri="{BB962C8B-B14F-4D97-AF65-F5344CB8AC3E}">
        <p14:creationId xmlns:p14="http://schemas.microsoft.com/office/powerpoint/2010/main" val="1389989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3E89D35F-15A9-4773-83BD-852B78BCD5F3}"/>
              </a:ext>
            </a:extLst>
          </p:cNvPr>
          <p:cNvSpPr/>
          <p:nvPr/>
        </p:nvSpPr>
        <p:spPr>
          <a:xfrm>
            <a:off x="1692165" y="5151951"/>
            <a:ext cx="8807669" cy="1051035"/>
          </a:xfrm>
          <a:prstGeom prst="roundRect">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5400" dirty="0">
                <a:effectLst>
                  <a:outerShdw blurRad="38100" dist="38100" dir="2700000" algn="tl">
                    <a:srgbClr val="000000">
                      <a:alpha val="43137"/>
                    </a:srgbClr>
                  </a:outerShdw>
                </a:effectLst>
              </a:rPr>
              <a:t>淀川寮</a:t>
            </a:r>
          </a:p>
        </p:txBody>
      </p:sp>
      <p:sp>
        <p:nvSpPr>
          <p:cNvPr id="10" name="下矢印 9"/>
          <p:cNvSpPr/>
          <p:nvPr/>
        </p:nvSpPr>
        <p:spPr>
          <a:xfrm>
            <a:off x="7317219" y="-111760"/>
            <a:ext cx="3410685" cy="5677469"/>
          </a:xfrm>
          <a:prstGeom prst="downArrow">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effectLst>
                <a:outerShdw blurRad="38100" dist="38100" dir="2700000" algn="tl">
                  <a:srgbClr val="000000">
                    <a:alpha val="43137"/>
                  </a:srgbClr>
                </a:outerShdw>
              </a:effectLst>
            </a:endParaRPr>
          </a:p>
          <a:p>
            <a:pPr algn="ctr"/>
            <a:endParaRPr lang="en-US" altLang="ja-JP" dirty="0">
              <a:effectLst>
                <a:outerShdw blurRad="38100" dist="38100" dir="2700000" algn="tl">
                  <a:srgbClr val="000000">
                    <a:alpha val="43137"/>
                  </a:srgbClr>
                </a:outerShdw>
              </a:effectLst>
            </a:endParaRPr>
          </a:p>
          <a:p>
            <a:pPr algn="ctr"/>
            <a:endParaRPr kumimoji="1" lang="en-US" altLang="ja-JP" dirty="0">
              <a:effectLst>
                <a:outerShdw blurRad="38100" dist="38100" dir="2700000" algn="tl">
                  <a:srgbClr val="000000">
                    <a:alpha val="43137"/>
                  </a:srgbClr>
                </a:outerShdw>
              </a:effectLst>
            </a:endParaRPr>
          </a:p>
          <a:p>
            <a:pPr algn="ctr"/>
            <a:endParaRPr lang="en-US" altLang="ja-JP" dirty="0">
              <a:effectLst>
                <a:outerShdw blurRad="38100" dist="38100" dir="2700000" algn="tl">
                  <a:srgbClr val="000000">
                    <a:alpha val="43137"/>
                  </a:srgbClr>
                </a:outerShdw>
              </a:effectLst>
            </a:endParaRPr>
          </a:p>
          <a:p>
            <a:pPr algn="ctr"/>
            <a:endParaRPr kumimoji="1" lang="en-US" altLang="ja-JP" dirty="0">
              <a:effectLst>
                <a:outerShdw blurRad="38100" dist="38100" dir="2700000" algn="tl">
                  <a:srgbClr val="000000">
                    <a:alpha val="43137"/>
                  </a:srgbClr>
                </a:outerShdw>
              </a:effectLst>
            </a:endParaRPr>
          </a:p>
          <a:p>
            <a:pPr algn="ctr"/>
            <a:endParaRPr lang="en-US" altLang="ja-JP" dirty="0">
              <a:effectLst>
                <a:outerShdw blurRad="38100" dist="38100" dir="2700000" algn="tl">
                  <a:srgbClr val="000000">
                    <a:alpha val="43137"/>
                  </a:srgbClr>
                </a:outerShdw>
              </a:effectLst>
            </a:endParaRPr>
          </a:p>
          <a:p>
            <a:pPr algn="ctr"/>
            <a:endParaRPr kumimoji="1" lang="en-US" altLang="ja-JP" dirty="0">
              <a:effectLst>
                <a:outerShdw blurRad="38100" dist="38100" dir="2700000" algn="tl">
                  <a:srgbClr val="000000">
                    <a:alpha val="43137"/>
                  </a:srgbClr>
                </a:outerShdw>
              </a:effectLst>
            </a:endParaRPr>
          </a:p>
          <a:p>
            <a:pPr algn="ctr"/>
            <a:endParaRPr lang="en-US" altLang="ja-JP" dirty="0">
              <a:effectLst>
                <a:outerShdw blurRad="38100" dist="38100" dir="2700000" algn="tl">
                  <a:srgbClr val="000000">
                    <a:alpha val="43137"/>
                  </a:srgbClr>
                </a:outerShdw>
              </a:effectLst>
            </a:endParaRPr>
          </a:p>
          <a:p>
            <a:pPr algn="ctr"/>
            <a:endParaRPr kumimoji="1" lang="en-US" altLang="ja-JP" dirty="0">
              <a:effectLst>
                <a:outerShdw blurRad="38100" dist="38100" dir="2700000" algn="tl">
                  <a:srgbClr val="000000">
                    <a:alpha val="43137"/>
                  </a:srgbClr>
                </a:outerShdw>
              </a:effectLst>
            </a:endParaRPr>
          </a:p>
          <a:p>
            <a:pPr algn="ctr"/>
            <a:endParaRPr lang="en-US" altLang="ja-JP" dirty="0">
              <a:effectLst>
                <a:outerShdw blurRad="38100" dist="38100" dir="2700000" algn="tl">
                  <a:srgbClr val="000000">
                    <a:alpha val="43137"/>
                  </a:srgbClr>
                </a:outerShdw>
              </a:effectLst>
            </a:endParaRPr>
          </a:p>
          <a:p>
            <a:pPr algn="ctr"/>
            <a:endParaRPr kumimoji="1" lang="en-US" altLang="ja-JP" dirty="0">
              <a:effectLst>
                <a:outerShdw blurRad="38100" dist="38100" dir="2700000" algn="tl">
                  <a:srgbClr val="000000">
                    <a:alpha val="43137"/>
                  </a:srgbClr>
                </a:outerShdw>
              </a:effectLst>
            </a:endParaRPr>
          </a:p>
          <a:p>
            <a:pPr algn="ctr"/>
            <a:endParaRPr lang="en-US" altLang="ja-JP" dirty="0">
              <a:effectLst>
                <a:outerShdw blurRad="38100" dist="38100" dir="2700000" algn="tl">
                  <a:srgbClr val="000000">
                    <a:alpha val="43137"/>
                  </a:srgbClr>
                </a:outerShdw>
              </a:effectLst>
            </a:endParaRPr>
          </a:p>
          <a:p>
            <a:pPr algn="ctr"/>
            <a:r>
              <a:rPr kumimoji="1" lang="ja-JP" altLang="en-US" sz="3600" dirty="0">
                <a:effectLst>
                  <a:outerShdw blurRad="38100" dist="38100" dir="2700000" algn="tl">
                    <a:srgbClr val="000000">
                      <a:alpha val="43137"/>
                    </a:srgbClr>
                  </a:outerShdw>
                </a:effectLst>
              </a:rPr>
              <a:t>措置</a:t>
            </a:r>
          </a:p>
        </p:txBody>
      </p:sp>
      <p:sp>
        <p:nvSpPr>
          <p:cNvPr id="2" name="下矢印 1"/>
          <p:cNvSpPr/>
          <p:nvPr/>
        </p:nvSpPr>
        <p:spPr>
          <a:xfrm>
            <a:off x="1584396" y="0"/>
            <a:ext cx="3410685" cy="5677469"/>
          </a:xfrm>
          <a:prstGeom prst="downArrow">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p>
          <a:p>
            <a:pPr algn="ctr"/>
            <a:endParaRPr lang="en-US" altLang="ja-JP" dirty="0"/>
          </a:p>
          <a:p>
            <a:pPr algn="ctr"/>
            <a:endParaRPr kumimoji="1" lang="en-US" altLang="ja-JP" dirty="0"/>
          </a:p>
          <a:p>
            <a:pPr algn="ctr"/>
            <a:endParaRPr lang="en-US" altLang="ja-JP" dirty="0"/>
          </a:p>
          <a:p>
            <a:pPr algn="ctr"/>
            <a:endParaRPr kumimoji="1" lang="en-US" altLang="ja-JP" dirty="0"/>
          </a:p>
          <a:p>
            <a:pPr algn="ctr"/>
            <a:endParaRPr lang="en-US" altLang="ja-JP" dirty="0"/>
          </a:p>
          <a:p>
            <a:pPr algn="ctr"/>
            <a:endParaRPr kumimoji="1" lang="en-US" altLang="ja-JP" dirty="0"/>
          </a:p>
          <a:p>
            <a:pPr algn="ctr"/>
            <a:endParaRPr lang="en-US" altLang="ja-JP" dirty="0"/>
          </a:p>
          <a:p>
            <a:pPr algn="ctr"/>
            <a:r>
              <a:rPr kumimoji="1" lang="ja-JP" altLang="en-US" sz="4000" dirty="0">
                <a:effectLst>
                  <a:outerShdw blurRad="38100" dist="38100" dir="2700000" algn="tl">
                    <a:srgbClr val="000000">
                      <a:alpha val="43137"/>
                    </a:srgbClr>
                  </a:outerShdw>
                </a:effectLst>
              </a:rPr>
              <a:t>措置</a:t>
            </a:r>
          </a:p>
        </p:txBody>
      </p:sp>
      <p:sp>
        <p:nvSpPr>
          <p:cNvPr id="4" name="楕円 3">
            <a:extLst>
              <a:ext uri="{FF2B5EF4-FFF2-40B4-BE49-F238E27FC236}">
                <a16:creationId xmlns:a16="http://schemas.microsoft.com/office/drawing/2014/main" id="{D50164E3-BE87-482C-AF6C-3FF27BB42382}"/>
              </a:ext>
            </a:extLst>
          </p:cNvPr>
          <p:cNvSpPr/>
          <p:nvPr/>
        </p:nvSpPr>
        <p:spPr>
          <a:xfrm>
            <a:off x="1117882" y="444337"/>
            <a:ext cx="4343712" cy="2218466"/>
          </a:xfrm>
          <a:prstGeom prst="ellipse">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400" dirty="0"/>
              <a:t>福祉</a:t>
            </a:r>
            <a:r>
              <a:rPr lang="ja-JP" altLang="en-US" sz="4400" dirty="0"/>
              <a:t>事務所</a:t>
            </a:r>
            <a:endParaRPr kumimoji="1" lang="ja-JP" altLang="en-US" sz="4400" dirty="0"/>
          </a:p>
        </p:txBody>
      </p:sp>
      <p:sp>
        <p:nvSpPr>
          <p:cNvPr id="9" name="楕円 3">
            <a:extLst>
              <a:ext uri="{FF2B5EF4-FFF2-40B4-BE49-F238E27FC236}">
                <a16:creationId xmlns:a16="http://schemas.microsoft.com/office/drawing/2014/main" id="{D50164E3-BE87-482C-AF6C-3FF27BB42382}"/>
              </a:ext>
            </a:extLst>
          </p:cNvPr>
          <p:cNvSpPr/>
          <p:nvPr/>
        </p:nvSpPr>
        <p:spPr>
          <a:xfrm>
            <a:off x="6824921" y="1269791"/>
            <a:ext cx="4343712" cy="2218466"/>
          </a:xfrm>
          <a:prstGeom prst="ellipse">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400" dirty="0"/>
              <a:t>福祉事務所</a:t>
            </a:r>
          </a:p>
        </p:txBody>
      </p:sp>
      <p:sp>
        <p:nvSpPr>
          <p:cNvPr id="6" name="楕円 5">
            <a:extLst>
              <a:ext uri="{FF2B5EF4-FFF2-40B4-BE49-F238E27FC236}">
                <a16:creationId xmlns:a16="http://schemas.microsoft.com/office/drawing/2014/main" id="{4351C1DC-5791-4320-A0F4-D9ED0F710810}"/>
              </a:ext>
            </a:extLst>
          </p:cNvPr>
          <p:cNvSpPr/>
          <p:nvPr/>
        </p:nvSpPr>
        <p:spPr>
          <a:xfrm>
            <a:off x="7283590" y="348095"/>
            <a:ext cx="3426373" cy="1734207"/>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dirty="0"/>
              <a:t>特別調整</a:t>
            </a:r>
            <a:endParaRPr kumimoji="1" lang="en-US" altLang="ja-JP" sz="3600" dirty="0"/>
          </a:p>
          <a:p>
            <a:pPr algn="ctr"/>
            <a:r>
              <a:rPr lang="ja-JP" altLang="en-US" sz="3600" dirty="0"/>
              <a:t>独自調整</a:t>
            </a:r>
            <a:endParaRPr kumimoji="1" lang="ja-JP" altLang="en-US" sz="3600" dirty="0"/>
          </a:p>
        </p:txBody>
      </p:sp>
    </p:spTree>
    <p:extLst>
      <p:ext uri="{BB962C8B-B14F-4D97-AF65-F5344CB8AC3E}">
        <p14:creationId xmlns:p14="http://schemas.microsoft.com/office/powerpoint/2010/main" val="308912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A4EB6CD-1463-4809-AD1B-872CC8A93A30}"/>
              </a:ext>
            </a:extLst>
          </p:cNvPr>
          <p:cNvSpPr>
            <a:spLocks noGrp="1"/>
          </p:cNvSpPr>
          <p:nvPr>
            <p:ph idx="4294967295"/>
          </p:nvPr>
        </p:nvSpPr>
        <p:spPr>
          <a:xfrm>
            <a:off x="436880" y="980705"/>
            <a:ext cx="10515600" cy="2943225"/>
          </a:xfrm>
        </p:spPr>
        <p:txBody>
          <a:bodyPr>
            <a:normAutofit/>
          </a:bodyPr>
          <a:lstStyle/>
          <a:p>
            <a:pPr marL="0" indent="0">
              <a:lnSpc>
                <a:spcPct val="90000"/>
              </a:lnSpc>
              <a:spcBef>
                <a:spcPts val="1000"/>
              </a:spcBef>
              <a:buNone/>
            </a:pPr>
            <a:r>
              <a:rPr lang="ja-JP" altLang="en-US" sz="2800" kern="1200" dirty="0">
                <a:solidFill>
                  <a:srgbClr val="000000"/>
                </a:solidFill>
                <a:effectLst/>
                <a:ea typeface="游明朝" panose="02020400000000000000" pitchFamily="18" charset="-128"/>
                <a:cs typeface="Times New Roman" panose="02020603050405020304" pitchFamily="18" charset="0"/>
              </a:rPr>
              <a:t>刑</a:t>
            </a:r>
            <a:r>
              <a:rPr lang="ja-JP" altLang="ja-JP" sz="2800" kern="1200" dirty="0">
                <a:solidFill>
                  <a:srgbClr val="000000"/>
                </a:solidFill>
                <a:effectLst/>
                <a:ea typeface="游明朝" panose="02020400000000000000" pitchFamily="18" charset="-128"/>
                <a:cs typeface="Times New Roman" panose="02020603050405020304" pitchFamily="18" charset="0"/>
              </a:rPr>
              <a:t>務所に収容されている、高齢者・障害を有するもの・帰住予定地がない者等の要件を満たすものに対し、刑務所を出た後の適当な帰住先を確保したり、必要な福祉サービス等を受けたりすることができるよう調整が行われる。</a:t>
            </a:r>
            <a:endParaRPr lang="ja-JP" altLang="ja-JP" sz="2800" dirty="0">
              <a:effectLst/>
              <a:ea typeface="ＭＳ Ｐゴシック" panose="020B0600070205080204" pitchFamily="50" charset="-128"/>
              <a:cs typeface="ＭＳ Ｐゴシック" panose="020B0600070205080204" pitchFamily="50" charset="-128"/>
            </a:endParaRPr>
          </a:p>
          <a:p>
            <a:pPr marL="0" indent="0">
              <a:lnSpc>
                <a:spcPct val="90000"/>
              </a:lnSpc>
              <a:spcBef>
                <a:spcPts val="1000"/>
              </a:spcBef>
              <a:buNone/>
            </a:pPr>
            <a:r>
              <a:rPr lang="ja-JP" altLang="ja-JP" sz="2800" kern="1200" dirty="0">
                <a:solidFill>
                  <a:srgbClr val="000000"/>
                </a:solidFill>
                <a:effectLst/>
                <a:ea typeface="游明朝" panose="02020400000000000000" pitchFamily="18" charset="-128"/>
                <a:cs typeface="Times New Roman" panose="02020603050405020304" pitchFamily="18" charset="0"/>
              </a:rPr>
              <a:t>保護観察所が対象者を認定し地域生活定着支援センターと連携しながら釈放後の支援を進め</a:t>
            </a:r>
            <a:r>
              <a:rPr lang="ja-JP" altLang="en-US" sz="2800" kern="1200" dirty="0">
                <a:solidFill>
                  <a:srgbClr val="000000"/>
                </a:solidFill>
                <a:effectLst/>
                <a:ea typeface="游明朝" panose="02020400000000000000" pitchFamily="18" charset="-128"/>
                <a:cs typeface="Times New Roman" panose="02020603050405020304" pitchFamily="18" charset="0"/>
              </a:rPr>
              <a:t>る</a:t>
            </a:r>
            <a:r>
              <a:rPr lang="ja-JP" altLang="ja-JP" sz="2800" kern="1200" dirty="0">
                <a:solidFill>
                  <a:srgbClr val="000000"/>
                </a:solidFill>
                <a:effectLst/>
                <a:ea typeface="游明朝" panose="02020400000000000000" pitchFamily="18" charset="-128"/>
                <a:cs typeface="Times New Roman" panose="02020603050405020304" pitchFamily="18" charset="0"/>
              </a:rPr>
              <a:t>。</a:t>
            </a:r>
            <a:endParaRPr lang="ja-JP" altLang="ja-JP" sz="2800" dirty="0">
              <a:effectLst/>
              <a:ea typeface="ＭＳ Ｐゴシック" panose="020B0600070205080204" pitchFamily="50" charset="-128"/>
              <a:cs typeface="ＭＳ Ｐゴシック" panose="020B0600070205080204" pitchFamily="50" charset="-128"/>
            </a:endParaRPr>
          </a:p>
          <a:p>
            <a:pPr marL="0" indent="0">
              <a:lnSpc>
                <a:spcPct val="90000"/>
              </a:lnSpc>
              <a:spcBef>
                <a:spcPts val="1000"/>
              </a:spcBef>
              <a:buNone/>
            </a:pPr>
            <a:endParaRPr kumimoji="1" lang="ja-JP" altLang="en-US" sz="2800" dirty="0"/>
          </a:p>
        </p:txBody>
      </p:sp>
      <p:sp>
        <p:nvSpPr>
          <p:cNvPr id="5" name="テキスト ボックス 4">
            <a:extLst>
              <a:ext uri="{FF2B5EF4-FFF2-40B4-BE49-F238E27FC236}">
                <a16:creationId xmlns:a16="http://schemas.microsoft.com/office/drawing/2014/main" id="{5F09810F-6BA2-4D98-A4A6-AD3ABF94D7D3}"/>
              </a:ext>
            </a:extLst>
          </p:cNvPr>
          <p:cNvSpPr txBox="1"/>
          <p:nvPr/>
        </p:nvSpPr>
        <p:spPr>
          <a:xfrm>
            <a:off x="226031" y="226031"/>
            <a:ext cx="3606230" cy="769441"/>
          </a:xfrm>
          <a:prstGeom prst="rect">
            <a:avLst/>
          </a:prstGeom>
          <a:noFill/>
        </p:spPr>
        <p:txBody>
          <a:bodyPr wrap="square" rtlCol="0">
            <a:spAutoFit/>
          </a:bodyPr>
          <a:lstStyle/>
          <a:p>
            <a:r>
              <a:rPr lang="ja-JP" altLang="en-US" sz="4400" b="1" kern="1200" dirty="0">
                <a:solidFill>
                  <a:srgbClr val="000000"/>
                </a:solidFill>
                <a:effectLst/>
                <a:ea typeface="游明朝" panose="02020400000000000000" pitchFamily="18" charset="-128"/>
                <a:cs typeface="Times New Roman" panose="02020603050405020304" pitchFamily="18" charset="0"/>
              </a:rPr>
              <a:t>特別調整とは</a:t>
            </a:r>
            <a:endParaRPr lang="en-US" altLang="ja-JP" sz="4400" b="1" kern="1200" dirty="0">
              <a:solidFill>
                <a:srgbClr val="000000"/>
              </a:solidFill>
              <a:effectLst/>
              <a:ea typeface="游明朝" panose="02020400000000000000" pitchFamily="18" charset="-128"/>
              <a:cs typeface="Times New Roman" panose="02020603050405020304" pitchFamily="18" charset="0"/>
            </a:endParaRPr>
          </a:p>
        </p:txBody>
      </p:sp>
      <p:grpSp>
        <p:nvGrpSpPr>
          <p:cNvPr id="2" name="グループ化 1">
            <a:extLst>
              <a:ext uri="{FF2B5EF4-FFF2-40B4-BE49-F238E27FC236}">
                <a16:creationId xmlns:a16="http://schemas.microsoft.com/office/drawing/2014/main" id="{1BBC105D-77D2-41CA-BB43-8F44F737F217}"/>
              </a:ext>
            </a:extLst>
          </p:cNvPr>
          <p:cNvGrpSpPr/>
          <p:nvPr/>
        </p:nvGrpSpPr>
        <p:grpSpPr>
          <a:xfrm>
            <a:off x="681520" y="3461278"/>
            <a:ext cx="10828960" cy="2493719"/>
            <a:chOff x="681520" y="724995"/>
            <a:chExt cx="10828960" cy="2493719"/>
          </a:xfrm>
        </p:grpSpPr>
        <p:graphicFrame>
          <p:nvGraphicFramePr>
            <p:cNvPr id="6" name="図表 5">
              <a:extLst>
                <a:ext uri="{FF2B5EF4-FFF2-40B4-BE49-F238E27FC236}">
                  <a16:creationId xmlns:a16="http://schemas.microsoft.com/office/drawing/2014/main" id="{7529AC37-76AD-4069-9789-EC83A25DF85A}"/>
                </a:ext>
              </a:extLst>
            </p:cNvPr>
            <p:cNvGraphicFramePr/>
            <p:nvPr>
              <p:extLst>
                <p:ext uri="{D42A27DB-BD31-4B8C-83A1-F6EECF244321}">
                  <p14:modId xmlns:p14="http://schemas.microsoft.com/office/powerpoint/2010/main" val="2143304786"/>
                </p:ext>
              </p:extLst>
            </p:nvPr>
          </p:nvGraphicFramePr>
          <p:xfrm>
            <a:off x="681520" y="724995"/>
            <a:ext cx="10828960" cy="24937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四角形: 角を丸くする 6">
              <a:extLst>
                <a:ext uri="{FF2B5EF4-FFF2-40B4-BE49-F238E27FC236}">
                  <a16:creationId xmlns:a16="http://schemas.microsoft.com/office/drawing/2014/main" id="{0EE6A0BE-B42D-4A28-B288-6DE35392FCB1}"/>
                </a:ext>
              </a:extLst>
            </p:cNvPr>
            <p:cNvSpPr/>
            <p:nvPr/>
          </p:nvSpPr>
          <p:spPr>
            <a:xfrm>
              <a:off x="1359317" y="1229524"/>
              <a:ext cx="1089593" cy="64237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ln w="0"/>
                  <a:solidFill>
                    <a:schemeClr val="tx1"/>
                  </a:solidFill>
                  <a:effectLst>
                    <a:outerShdw blurRad="38100" dist="19050" dir="2700000" algn="tl" rotWithShape="0">
                      <a:schemeClr val="dk1">
                        <a:alpha val="40000"/>
                      </a:schemeClr>
                    </a:outerShdw>
                  </a:effectLst>
                </a:rPr>
                <a:t>刑務所</a:t>
              </a:r>
              <a:endParaRPr kumimoji="1" lang="en-US" altLang="ja-JP" sz="1800" dirty="0">
                <a:ln w="0"/>
                <a:solidFill>
                  <a:schemeClr val="tx1"/>
                </a:solidFill>
                <a:effectLst>
                  <a:outerShdw blurRad="38100" dist="19050" dir="2700000" algn="tl" rotWithShape="0">
                    <a:schemeClr val="dk1">
                      <a:alpha val="40000"/>
                    </a:schemeClr>
                  </a:outerShdw>
                </a:effectLst>
              </a:endParaRPr>
            </a:p>
          </p:txBody>
        </p:sp>
        <p:sp>
          <p:nvSpPr>
            <p:cNvPr id="8" name="四角形: 角を丸くする 7">
              <a:extLst>
                <a:ext uri="{FF2B5EF4-FFF2-40B4-BE49-F238E27FC236}">
                  <a16:creationId xmlns:a16="http://schemas.microsoft.com/office/drawing/2014/main" id="{04C9EEB9-9556-4D0A-8C6F-2BA96773CA9A}"/>
                </a:ext>
              </a:extLst>
            </p:cNvPr>
            <p:cNvSpPr/>
            <p:nvPr/>
          </p:nvSpPr>
          <p:spPr>
            <a:xfrm>
              <a:off x="4004441" y="1229524"/>
              <a:ext cx="1429407" cy="64237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u="none" dirty="0">
                  <a:ln w="0"/>
                  <a:solidFill>
                    <a:schemeClr val="tx1"/>
                  </a:solidFill>
                  <a:effectLst>
                    <a:outerShdw blurRad="38100" dist="19050" dir="2700000" algn="tl" rotWithShape="0">
                      <a:schemeClr val="dk1">
                        <a:alpha val="40000"/>
                      </a:schemeClr>
                    </a:outerShdw>
                  </a:effectLst>
                </a:rPr>
                <a:t>保護観察所</a:t>
              </a:r>
              <a:endParaRPr kumimoji="1" lang="en-US" altLang="ja-JP" sz="1800" u="none" dirty="0">
                <a:ln w="0"/>
                <a:solidFill>
                  <a:schemeClr val="tx1"/>
                </a:solidFill>
                <a:effectLst>
                  <a:outerShdw blurRad="38100" dist="19050" dir="2700000" algn="tl" rotWithShape="0">
                    <a:schemeClr val="dk1">
                      <a:alpha val="40000"/>
                    </a:schemeClr>
                  </a:outerShdw>
                </a:effectLst>
              </a:endParaRPr>
            </a:p>
          </p:txBody>
        </p:sp>
        <p:sp>
          <p:nvSpPr>
            <p:cNvPr id="10" name="四角形: 角を丸くする 9">
              <a:extLst>
                <a:ext uri="{FF2B5EF4-FFF2-40B4-BE49-F238E27FC236}">
                  <a16:creationId xmlns:a16="http://schemas.microsoft.com/office/drawing/2014/main" id="{6D5875D5-500B-4EC7-9A49-98299A73E070}"/>
                </a:ext>
              </a:extLst>
            </p:cNvPr>
            <p:cNvSpPr/>
            <p:nvPr/>
          </p:nvSpPr>
          <p:spPr>
            <a:xfrm>
              <a:off x="6672328" y="1229524"/>
              <a:ext cx="1748200" cy="58493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1" u="none" dirty="0">
                  <a:ln w="0"/>
                  <a:solidFill>
                    <a:schemeClr val="tx1"/>
                  </a:solidFill>
                  <a:effectLst>
                    <a:outerShdw blurRad="38100" dist="19050" dir="2700000" algn="tl" rotWithShape="0">
                      <a:schemeClr val="dk1">
                        <a:alpha val="40000"/>
                      </a:schemeClr>
                    </a:outerShdw>
                  </a:effectLst>
                </a:rPr>
                <a:t>地域生活定着</a:t>
              </a:r>
              <a:endParaRPr kumimoji="1" lang="en-US" altLang="ja-JP" sz="1600" b="1" u="none" dirty="0">
                <a:ln w="0"/>
                <a:solidFill>
                  <a:schemeClr val="tx1"/>
                </a:solidFill>
                <a:effectLst>
                  <a:outerShdw blurRad="38100" dist="19050" dir="2700000" algn="tl" rotWithShape="0">
                    <a:schemeClr val="dk1">
                      <a:alpha val="40000"/>
                    </a:schemeClr>
                  </a:outerShdw>
                </a:effectLst>
              </a:endParaRPr>
            </a:p>
            <a:p>
              <a:pPr lvl="0" algn="ctr"/>
              <a:r>
                <a:rPr kumimoji="1" lang="ja-JP" altLang="en-US" sz="1600" b="1" u="none" dirty="0">
                  <a:ln w="0"/>
                  <a:solidFill>
                    <a:schemeClr val="tx1"/>
                  </a:solidFill>
                  <a:effectLst>
                    <a:outerShdw blurRad="38100" dist="19050" dir="2700000" algn="tl" rotWithShape="0">
                      <a:schemeClr val="dk1">
                        <a:alpha val="40000"/>
                      </a:schemeClr>
                    </a:outerShdw>
                  </a:effectLst>
                </a:rPr>
                <a:t>支援センター</a:t>
              </a:r>
              <a:endParaRPr kumimoji="1" lang="en-US" altLang="ja-JP" sz="1600" b="1" u="none" dirty="0">
                <a:ln w="0"/>
                <a:solidFill>
                  <a:schemeClr val="tx1"/>
                </a:solidFill>
                <a:effectLst>
                  <a:outerShdw blurRad="38100" dist="19050" dir="2700000" algn="tl" rotWithShape="0">
                    <a:schemeClr val="dk1">
                      <a:alpha val="40000"/>
                    </a:schemeClr>
                  </a:outerShdw>
                </a:effectLst>
              </a:endParaRPr>
            </a:p>
          </p:txBody>
        </p:sp>
        <p:sp>
          <p:nvSpPr>
            <p:cNvPr id="11" name="四角形: 角を丸くする 10">
              <a:extLst>
                <a:ext uri="{FF2B5EF4-FFF2-40B4-BE49-F238E27FC236}">
                  <a16:creationId xmlns:a16="http://schemas.microsoft.com/office/drawing/2014/main" id="{E3C4DA88-20D0-473F-8AFA-1DE8E91EB740}"/>
                </a:ext>
              </a:extLst>
            </p:cNvPr>
            <p:cNvSpPr/>
            <p:nvPr/>
          </p:nvSpPr>
          <p:spPr>
            <a:xfrm>
              <a:off x="9439031" y="1103618"/>
              <a:ext cx="1748200" cy="76827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n w="0"/>
                  <a:solidFill>
                    <a:schemeClr val="tx1"/>
                  </a:solidFill>
                  <a:effectLst>
                    <a:outerShdw blurRad="38100" dist="19050" dir="2700000" algn="tl" rotWithShape="0">
                      <a:schemeClr val="dk1">
                        <a:alpha val="40000"/>
                      </a:schemeClr>
                    </a:outerShdw>
                  </a:effectLst>
                </a:rPr>
                <a:t>地域生活定着</a:t>
              </a:r>
              <a:endParaRPr kumimoji="1" lang="en-US" altLang="ja-JP" sz="1600" b="1" dirty="0">
                <a:ln w="0"/>
                <a:solidFill>
                  <a:schemeClr val="tx1"/>
                </a:solidFill>
                <a:effectLst>
                  <a:outerShdw blurRad="38100" dist="19050" dir="2700000" algn="tl" rotWithShape="0">
                    <a:schemeClr val="dk1">
                      <a:alpha val="40000"/>
                    </a:schemeClr>
                  </a:outerShdw>
                </a:effectLst>
              </a:endParaRPr>
            </a:p>
            <a:p>
              <a:pPr algn="ctr"/>
              <a:r>
                <a:rPr kumimoji="1" lang="ja-JP" altLang="en-US" sz="1600" b="1" dirty="0">
                  <a:ln w="0"/>
                  <a:solidFill>
                    <a:schemeClr val="tx1"/>
                  </a:solidFill>
                  <a:effectLst>
                    <a:outerShdw blurRad="38100" dist="19050" dir="2700000" algn="tl" rotWithShape="0">
                      <a:schemeClr val="dk1">
                        <a:alpha val="40000"/>
                      </a:schemeClr>
                    </a:outerShdw>
                  </a:effectLst>
                </a:rPr>
                <a:t>支援センター・</a:t>
              </a:r>
              <a:endParaRPr kumimoji="1" lang="en-US" altLang="ja-JP" sz="1600" b="1" dirty="0">
                <a:ln w="0"/>
                <a:solidFill>
                  <a:schemeClr val="tx1"/>
                </a:solidFill>
                <a:effectLst>
                  <a:outerShdw blurRad="38100" dist="19050" dir="2700000" algn="tl" rotWithShape="0">
                    <a:schemeClr val="dk1">
                      <a:alpha val="40000"/>
                    </a:schemeClr>
                  </a:outerShdw>
                </a:effectLst>
              </a:endParaRPr>
            </a:p>
            <a:p>
              <a:pPr algn="ctr"/>
              <a:r>
                <a:rPr kumimoji="1" lang="ja-JP" altLang="en-US" sz="1600" b="1" dirty="0">
                  <a:ln w="0"/>
                  <a:solidFill>
                    <a:schemeClr val="tx1"/>
                  </a:solidFill>
                  <a:effectLst>
                    <a:outerShdw blurRad="38100" dist="19050" dir="2700000" algn="tl" rotWithShape="0">
                      <a:schemeClr val="dk1">
                        <a:alpha val="40000"/>
                      </a:schemeClr>
                    </a:outerShdw>
                  </a:effectLst>
                </a:rPr>
                <a:t>受入施設　等</a:t>
              </a:r>
              <a:endParaRPr kumimoji="1" lang="en-US" altLang="ja-JP" sz="1600" b="1" dirty="0">
                <a:ln w="0"/>
                <a:solidFill>
                  <a:schemeClr val="tx1"/>
                </a:solidFill>
                <a:effectLst>
                  <a:outerShdw blurRad="38100" dist="19050" dir="2700000" algn="tl" rotWithShape="0">
                    <a:schemeClr val="dk1">
                      <a:alpha val="40000"/>
                    </a:schemeClr>
                  </a:outerShdw>
                </a:effectLst>
              </a:endParaRPr>
            </a:p>
          </p:txBody>
        </p:sp>
      </p:grpSp>
    </p:spTree>
    <p:extLst>
      <p:ext uri="{BB962C8B-B14F-4D97-AF65-F5344CB8AC3E}">
        <p14:creationId xmlns:p14="http://schemas.microsoft.com/office/powerpoint/2010/main" val="77015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1C17F9C-FF11-4910-B0B1-FEF1C72D7B51}"/>
              </a:ext>
            </a:extLst>
          </p:cNvPr>
          <p:cNvSpPr txBox="1"/>
          <p:nvPr/>
        </p:nvSpPr>
        <p:spPr>
          <a:xfrm>
            <a:off x="969195" y="655217"/>
            <a:ext cx="5126805" cy="769441"/>
          </a:xfrm>
          <a:prstGeom prst="rect">
            <a:avLst/>
          </a:prstGeom>
          <a:noFill/>
        </p:spPr>
        <p:txBody>
          <a:bodyPr wrap="square" rtlCol="0">
            <a:spAutoFit/>
          </a:bodyPr>
          <a:lstStyle/>
          <a:p>
            <a:r>
              <a:rPr lang="ja-JP" altLang="en-US" sz="4400" b="1" dirty="0">
                <a:solidFill>
                  <a:srgbClr val="000000"/>
                </a:solidFill>
                <a:ea typeface="游明朝" panose="02020400000000000000" pitchFamily="18" charset="-128"/>
                <a:cs typeface="Times New Roman" panose="02020603050405020304" pitchFamily="18" charset="0"/>
              </a:rPr>
              <a:t>対象となる要件とは</a:t>
            </a:r>
            <a:endParaRPr lang="en-US" altLang="ja-JP" sz="4400" b="1" dirty="0">
              <a:solidFill>
                <a:srgbClr val="000000"/>
              </a:solidFill>
              <a:ea typeface="游明朝"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8691DCDA-C40C-4521-BD32-91065012A70F}"/>
              </a:ext>
            </a:extLst>
          </p:cNvPr>
          <p:cNvSpPr txBox="1"/>
          <p:nvPr/>
        </p:nvSpPr>
        <p:spPr>
          <a:xfrm>
            <a:off x="1877031" y="1424658"/>
            <a:ext cx="8691938" cy="3339376"/>
          </a:xfrm>
          <a:prstGeom prst="rect">
            <a:avLst/>
          </a:prstGeom>
          <a:noFill/>
        </p:spPr>
        <p:txBody>
          <a:bodyPr wrap="square" rtlCol="0">
            <a:spAutoFit/>
          </a:bodyPr>
          <a:lstStyle/>
          <a:p>
            <a:pPr marL="0" indent="0">
              <a:lnSpc>
                <a:spcPct val="150000"/>
              </a:lnSpc>
              <a:spcBef>
                <a:spcPts val="1000"/>
              </a:spcBef>
              <a:buNone/>
            </a:pPr>
            <a:r>
              <a:rPr lang="ja-JP" altLang="en-US" sz="2800" kern="1200" dirty="0">
                <a:solidFill>
                  <a:srgbClr val="000000"/>
                </a:solidFill>
                <a:effectLst/>
                <a:ea typeface="游明朝" panose="02020400000000000000" pitchFamily="18" charset="-128"/>
                <a:cs typeface="Times New Roman" panose="02020603050405020304" pitchFamily="18" charset="0"/>
              </a:rPr>
              <a:t>①高齢</a:t>
            </a:r>
            <a:r>
              <a:rPr lang="ja-JP" altLang="en-US" sz="2800" dirty="0">
                <a:solidFill>
                  <a:srgbClr val="000000"/>
                </a:solidFill>
                <a:ea typeface="游明朝" panose="02020400000000000000" pitchFamily="18" charset="-128"/>
                <a:cs typeface="Times New Roman" panose="02020603050405020304" pitchFamily="18" charset="0"/>
              </a:rPr>
              <a:t>（おおむね６５歳以上）または</a:t>
            </a:r>
            <a:endParaRPr lang="en-US" altLang="ja-JP" sz="2800" dirty="0">
              <a:solidFill>
                <a:srgbClr val="000000"/>
              </a:solidFill>
              <a:ea typeface="游明朝" panose="02020400000000000000" pitchFamily="18" charset="-128"/>
              <a:cs typeface="Times New Roman" panose="02020603050405020304" pitchFamily="18" charset="0"/>
            </a:endParaRPr>
          </a:p>
          <a:p>
            <a:pPr marL="0" indent="0">
              <a:lnSpc>
                <a:spcPct val="150000"/>
              </a:lnSpc>
              <a:spcBef>
                <a:spcPts val="1000"/>
              </a:spcBef>
              <a:buNone/>
            </a:pPr>
            <a:r>
              <a:rPr lang="ja-JP" altLang="en-US" sz="2800" dirty="0">
                <a:solidFill>
                  <a:srgbClr val="000000"/>
                </a:solidFill>
                <a:ea typeface="游明朝" panose="02020400000000000000" pitchFamily="18" charset="-128"/>
                <a:cs typeface="Times New Roman" panose="02020603050405020304" pitchFamily="18" charset="0"/>
              </a:rPr>
              <a:t>　障がいがあり障がい手帳を所持</a:t>
            </a:r>
            <a:endParaRPr lang="en-US" altLang="ja-JP" sz="2800" dirty="0">
              <a:solidFill>
                <a:srgbClr val="000000"/>
              </a:solidFill>
              <a:ea typeface="游明朝" panose="02020400000000000000" pitchFamily="18" charset="-128"/>
              <a:cs typeface="Times New Roman" panose="02020603050405020304" pitchFamily="18" charset="0"/>
            </a:endParaRPr>
          </a:p>
          <a:p>
            <a:pPr marL="0" indent="0">
              <a:lnSpc>
                <a:spcPct val="150000"/>
              </a:lnSpc>
              <a:spcBef>
                <a:spcPts val="1000"/>
              </a:spcBef>
              <a:buNone/>
            </a:pPr>
            <a:r>
              <a:rPr lang="ja-JP" altLang="en-US" sz="2800" kern="1200" dirty="0">
                <a:solidFill>
                  <a:srgbClr val="000000"/>
                </a:solidFill>
                <a:effectLst/>
                <a:ea typeface="游明朝" panose="02020400000000000000" pitchFamily="18" charset="-128"/>
                <a:cs typeface="Times New Roman" panose="02020603050405020304" pitchFamily="18" charset="0"/>
              </a:rPr>
              <a:t>②出所後の適当な住居がない</a:t>
            </a:r>
            <a:endParaRPr lang="en-US" altLang="ja-JP" sz="2800" kern="1200" dirty="0">
              <a:solidFill>
                <a:srgbClr val="000000"/>
              </a:solidFill>
              <a:effectLst/>
              <a:ea typeface="游明朝" panose="02020400000000000000" pitchFamily="18" charset="-128"/>
              <a:cs typeface="Times New Roman" panose="02020603050405020304" pitchFamily="18" charset="0"/>
            </a:endParaRPr>
          </a:p>
          <a:p>
            <a:pPr marL="0" indent="0">
              <a:lnSpc>
                <a:spcPct val="150000"/>
              </a:lnSpc>
              <a:spcBef>
                <a:spcPts val="1000"/>
              </a:spcBef>
              <a:buNone/>
            </a:pPr>
            <a:r>
              <a:rPr lang="ja-JP" altLang="en-US" sz="2800" kern="1200" dirty="0">
                <a:solidFill>
                  <a:srgbClr val="000000"/>
                </a:solidFill>
                <a:effectLst/>
                <a:ea typeface="游明朝" panose="02020400000000000000" pitchFamily="18" charset="-128"/>
                <a:cs typeface="Times New Roman" panose="02020603050405020304" pitchFamily="18" charset="0"/>
              </a:rPr>
              <a:t>③出所後の生活において福祉的支援が必要</a:t>
            </a:r>
            <a:endParaRPr lang="ja-JP" altLang="ja-JP" sz="2800" dirty="0">
              <a:effectLst/>
              <a:ea typeface="ＭＳ Ｐゴシック" panose="020B0600070205080204" pitchFamily="50" charset="-128"/>
              <a:cs typeface="ＭＳ Ｐゴシック" panose="020B0600070205080204" pitchFamily="50" charset="-128"/>
            </a:endParaRPr>
          </a:p>
          <a:p>
            <a:endParaRPr kumimoji="1" lang="ja-JP" altLang="en-US" dirty="0"/>
          </a:p>
        </p:txBody>
      </p:sp>
    </p:spTree>
    <p:custDataLst>
      <p:tags r:id="rId1"/>
    </p:custDataLst>
    <p:extLst>
      <p:ext uri="{BB962C8B-B14F-4D97-AF65-F5344CB8AC3E}">
        <p14:creationId xmlns:p14="http://schemas.microsoft.com/office/powerpoint/2010/main" val="2936485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A4EB6CD-1463-4809-AD1B-872CC8A93A30}"/>
              </a:ext>
            </a:extLst>
          </p:cNvPr>
          <p:cNvSpPr>
            <a:spLocks noGrp="1"/>
          </p:cNvSpPr>
          <p:nvPr>
            <p:ph idx="4294967295"/>
          </p:nvPr>
        </p:nvSpPr>
        <p:spPr>
          <a:xfrm>
            <a:off x="477520" y="502285"/>
            <a:ext cx="10515600" cy="5164138"/>
          </a:xfrm>
        </p:spPr>
        <p:txBody>
          <a:bodyPr>
            <a:normAutofit/>
          </a:bodyPr>
          <a:lstStyle/>
          <a:p>
            <a:pPr marL="0" indent="0">
              <a:lnSpc>
                <a:spcPct val="90000"/>
              </a:lnSpc>
              <a:spcBef>
                <a:spcPts val="1000"/>
              </a:spcBef>
              <a:buNone/>
            </a:pPr>
            <a:r>
              <a:rPr lang="ja-JP" altLang="ja-JP" sz="4400" b="1" kern="1200" dirty="0">
                <a:solidFill>
                  <a:srgbClr val="000000"/>
                </a:solidFill>
                <a:effectLst/>
                <a:latin typeface="游明朝 Demibold" panose="02020600000000000000" pitchFamily="18" charset="-128"/>
                <a:ea typeface="游明朝 Demibold" panose="02020600000000000000" pitchFamily="18" charset="-128"/>
                <a:cs typeface="Times New Roman" panose="02020603050405020304" pitchFamily="18" charset="0"/>
              </a:rPr>
              <a:t>独自調整とは</a:t>
            </a:r>
            <a:endParaRPr lang="en-US" altLang="ja-JP" sz="4400" b="1" kern="1200" dirty="0">
              <a:solidFill>
                <a:srgbClr val="000000"/>
              </a:solidFill>
              <a:effectLst/>
              <a:latin typeface="游明朝 Demibold" panose="02020600000000000000" pitchFamily="18" charset="-128"/>
              <a:ea typeface="游明朝 Demibold" panose="02020600000000000000" pitchFamily="18" charset="-128"/>
              <a:cs typeface="Times New Roman" panose="02020603050405020304" pitchFamily="18" charset="0"/>
            </a:endParaRPr>
          </a:p>
          <a:p>
            <a:pPr marL="0" indent="0">
              <a:lnSpc>
                <a:spcPct val="90000"/>
              </a:lnSpc>
              <a:spcBef>
                <a:spcPts val="1000"/>
              </a:spcBef>
              <a:buNone/>
            </a:pPr>
            <a:endParaRPr lang="ja-JP" altLang="ja-JP" sz="4400" b="1" dirty="0">
              <a:effectLst/>
              <a:latin typeface="游明朝 Demibold" panose="02020600000000000000" pitchFamily="18" charset="-128"/>
              <a:ea typeface="游明朝 Demibold" panose="02020600000000000000" pitchFamily="18" charset="-128"/>
              <a:cs typeface="ＭＳ Ｐゴシック" panose="020B0600070205080204" pitchFamily="50" charset="-128"/>
            </a:endParaRPr>
          </a:p>
          <a:p>
            <a:pPr marL="0" indent="0">
              <a:lnSpc>
                <a:spcPct val="90000"/>
              </a:lnSpc>
              <a:spcBef>
                <a:spcPts val="1000"/>
              </a:spcBef>
              <a:buNone/>
            </a:pPr>
            <a:r>
              <a:rPr lang="ja-JP" altLang="ja-JP" sz="2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特別調整の要件を満たさないが、釈放後の生活において医療・福祉的支援が必要なものについて、</a:t>
            </a:r>
            <a:r>
              <a:rPr lang="ja-JP" altLang="ja-JP" sz="2800" kern="1200" dirty="0">
                <a:solidFill>
                  <a:srgbClr val="FF0000"/>
                </a:solidFill>
                <a:effectLst/>
                <a:latin typeface="ＭＳ Ｐゴシック" panose="020B0600070205080204" pitchFamily="50" charset="-128"/>
                <a:ea typeface="游明朝" panose="02020400000000000000" pitchFamily="18" charset="-128"/>
                <a:cs typeface="Times New Roman" panose="02020603050405020304" pitchFamily="18" charset="0"/>
              </a:rPr>
              <a:t>大阪刑務所独自</a:t>
            </a:r>
            <a:r>
              <a:rPr lang="ja-JP" altLang="ja-JP" sz="2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に出所後の支援を調整する</a:t>
            </a:r>
            <a:endParaRPr lang="en-US" altLang="ja-JP" sz="2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endParaRPr>
          </a:p>
          <a:p>
            <a:pPr marL="0" indent="0">
              <a:lnSpc>
                <a:spcPct val="90000"/>
              </a:lnSpc>
              <a:spcBef>
                <a:spcPts val="1000"/>
              </a:spcBef>
              <a:buNone/>
            </a:pPr>
            <a:r>
              <a:rPr lang="ja-JP" altLang="en-US" sz="2800" dirty="0">
                <a:solidFill>
                  <a:srgbClr val="000000"/>
                </a:solidFill>
                <a:latin typeface="ＭＳ Ｐゴシック" panose="020B0600070205080204" pitchFamily="50" charset="-128"/>
                <a:ea typeface="游明朝" panose="02020400000000000000" pitchFamily="18" charset="-128"/>
                <a:cs typeface="Times New Roman" panose="02020603050405020304" pitchFamily="18" charset="0"/>
              </a:rPr>
              <a:t>例）強く障がいが疑われるが、手帳を所持していない方など</a:t>
            </a:r>
            <a:endParaRPr lang="en-US" altLang="ja-JP" sz="2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endParaRPr>
          </a:p>
          <a:p>
            <a:pPr marL="0" indent="0">
              <a:lnSpc>
                <a:spcPct val="90000"/>
              </a:lnSpc>
              <a:spcBef>
                <a:spcPts val="1000"/>
              </a:spcBef>
              <a:buNone/>
            </a:pPr>
            <a:endParaRPr lang="en-US" altLang="ja-JP" sz="3200" dirty="0">
              <a:solidFill>
                <a:srgbClr val="000000"/>
              </a:solidFill>
              <a:latin typeface="ＭＳ Ｐゴシック" panose="020B0600070205080204" pitchFamily="50" charset="-128"/>
              <a:ea typeface="游明朝" panose="02020400000000000000" pitchFamily="18" charset="-128"/>
              <a:cs typeface="Times New Roman" panose="02020603050405020304" pitchFamily="18" charset="0"/>
            </a:endParaRPr>
          </a:p>
          <a:p>
            <a:pPr marL="0" indent="0">
              <a:lnSpc>
                <a:spcPct val="90000"/>
              </a:lnSpc>
              <a:spcBef>
                <a:spcPts val="1000"/>
              </a:spcBef>
              <a:buNone/>
            </a:pPr>
            <a:r>
              <a:rPr lang="ja-JP" altLang="en-US" sz="3200" dirty="0">
                <a:latin typeface="ＭＳ Ｐゴシック" panose="020B0600070205080204" pitchFamily="50" charset="-128"/>
                <a:ea typeface="ＭＳ Ｐゴシック" panose="020B0600070205080204" pitchFamily="50" charset="-128"/>
                <a:cs typeface="ＭＳ Ｐゴシック" panose="020B0600070205080204" pitchFamily="50" charset="-128"/>
              </a:rPr>
              <a:t>出所後の調整支援が必要と思われる出所者にとって</a:t>
            </a:r>
            <a:endParaRPr lang="en-US" altLang="ja-JP" sz="32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0" indent="0">
              <a:lnSpc>
                <a:spcPct val="90000"/>
              </a:lnSpc>
              <a:spcBef>
                <a:spcPts val="1000"/>
              </a:spcBef>
              <a:buNone/>
            </a:pPr>
            <a:r>
              <a:rPr lang="ja-JP" altLang="en-US" sz="3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rPr>
              <a:t>最後のセーフティネットとなる</a:t>
            </a:r>
            <a:endParaRPr lang="ja-JP" altLang="ja-JP" sz="3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0" indent="0">
              <a:lnSpc>
                <a:spcPct val="90000"/>
              </a:lnSpc>
              <a:spcBef>
                <a:spcPts val="1000"/>
              </a:spcBef>
              <a:buNone/>
            </a:pPr>
            <a:endParaRPr kumimoji="1" lang="ja-JP" altLang="en-US" dirty="0"/>
          </a:p>
        </p:txBody>
      </p:sp>
    </p:spTree>
    <p:extLst>
      <p:ext uri="{BB962C8B-B14F-4D97-AF65-F5344CB8AC3E}">
        <p14:creationId xmlns:p14="http://schemas.microsoft.com/office/powerpoint/2010/main" val="31108833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3.2|4.2|3.8|3.5"/>
</p:tagLst>
</file>

<file path=ppt/tags/tag2.xml><?xml version="1.0" encoding="utf-8"?>
<p:tagLst xmlns:a="http://schemas.openxmlformats.org/drawingml/2006/main" xmlns:r="http://schemas.openxmlformats.org/officeDocument/2006/relationships" xmlns:p="http://schemas.openxmlformats.org/presentationml/2006/main">
  <p:tag name="TIMING" val="|3.2|5.3|11.1|14.3"/>
</p:tagLst>
</file>

<file path=ppt/tags/tag3.xml><?xml version="1.0" encoding="utf-8"?>
<p:tagLst xmlns:a="http://schemas.openxmlformats.org/drawingml/2006/main" xmlns:r="http://schemas.openxmlformats.org/officeDocument/2006/relationships" xmlns:p="http://schemas.openxmlformats.org/presentationml/2006/main">
  <p:tag name="TIMING" val="|20|8.4|14.1"/>
</p:tagLst>
</file>

<file path=ppt/tags/tag4.xml><?xml version="1.0" encoding="utf-8"?>
<p:tagLst xmlns:a="http://schemas.openxmlformats.org/drawingml/2006/main" xmlns:r="http://schemas.openxmlformats.org/officeDocument/2006/relationships" xmlns:p="http://schemas.openxmlformats.org/presentationml/2006/main">
  <p:tag name="TIMING" val="|35.6|13.9"/>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5088</TotalTime>
  <Words>2535</Words>
  <Application>Microsoft Office PowerPoint</Application>
  <PresentationFormat>ワイド画面</PresentationFormat>
  <Paragraphs>265</Paragraphs>
  <Slides>42</Slides>
  <Notes>7</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42</vt:i4>
      </vt:variant>
    </vt:vector>
  </HeadingPairs>
  <TitlesOfParts>
    <vt:vector size="55" baseType="lpstr">
      <vt:lpstr>BIZ UDP明朝 Medium</vt:lpstr>
      <vt:lpstr>BIZ UD明朝 Medium</vt:lpstr>
      <vt:lpstr>HGPｺﾞｼｯｸM</vt:lpstr>
      <vt:lpstr>ＭＳ Ｐゴシック</vt:lpstr>
      <vt:lpstr>ＭＳ ゴシック</vt:lpstr>
      <vt:lpstr>新細明體</vt:lpstr>
      <vt:lpstr>游ゴシック</vt:lpstr>
      <vt:lpstr>游明朝</vt:lpstr>
      <vt:lpstr>游明朝 Demibold</vt:lpstr>
      <vt:lpstr>Calibri</vt:lpstr>
      <vt:lpstr>Calibri Light</vt:lpstr>
      <vt:lpstr>Times New Roman</vt:lpstr>
      <vt:lpstr>レトロスペクト</vt:lpstr>
      <vt:lpstr>PowerPoint プレゼンテーション</vt:lpstr>
      <vt:lpstr>淀川寮は生活保護法に基づく単身男性のための 更生・救護施設です</vt:lpstr>
      <vt:lpstr>　□生活保護施設とは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〈1度目入所するまで〉 ▶中学卒業 ▶18歳時、車で人身事故（ひき逃げ）を起こし鑑別所 ▶36歳頃からは痴漢行為も行い、50代前半までに計12度の服役 ▶出所後福祉事務所に相談。1度目の淀川寮入所  </vt:lpstr>
      <vt:lpstr>〈1度目入所後の取り組みと結果〉 ▶外部就労に向け取り組むも、うまくいかず ▶パチンコへ行きそのまま無断外泊 ▶スリを働くが痴漢と間違われ逮捕、大阪刑務所に服役 ▶2年の収監の後、大阪刑務所の独自調整を経て 　　　　　　　　　　　　　　　　2度目の淀川寮入所</vt:lpstr>
      <vt:lpstr>＜2度目入所後の取り組み＞  　　　　（本人希望　　就労自立） 　　　　　　　　これまでの生活と前回入寮中に就労継続できなかった　　　　　  　　 　　　</vt:lpstr>
      <vt:lpstr>＜職員が生活の場へ介入＞  ▶落ち着きがなく、しばしば他者と口論  ▶自己中心的な考え、短絡的な言動、乏しい理解力  ▶スマートフォンを所持しインターネットに熱中   　　　→　居宅移行後を想定してもらいながら、 　　　　　　　　　　丁寧に根気よく、行動・考え方の変容を促す  </vt:lpstr>
      <vt:lpstr>月2回カウンセリングの実施とギャンブルミーティング参加 　　　　　　　　　　　　　　　　　　  参加当初は受け入れず 　　　　　　　　　　　　　  徐々に胸の内を吐露、依存を受け入れる  →依存からの脱却を目指す</vt:lpstr>
      <vt:lpstr> 知的障害を疑われることに対し抵抗  　 過去の振り返り　障害年金受給の可能性  　　　　　　　　　　　 検査実施を決断  判定結果B2（軽度）　のちに障害基礎年金受給  →安定した地域生活を送るため 障がいサービス利用を申請   </vt:lpstr>
      <vt:lpstr>〈淀川寮を退所〉  ▶就労継続支援、家事援助、金銭管理に同意  ▶本人希望通り単身アパート自立となり退所  　　　　　　　　　　　　　　　　　　　　　　　　　　2度目入所期間：2年4か月    </vt:lpstr>
      <vt:lpstr>PowerPoint プレゼンテーション</vt:lpstr>
      <vt:lpstr>〈入所前の状況〉  ▶複雑な家庭環境　3歳頃から母子生活支援施設で生活 ▶中学を卒業後定時制高校へ入学 ▶卒業後も郵便局のアルバイト勤務 ▶23歳時に窃盗により逮捕 ▶執行猶予中に再び窃盗、2年6か月刑務所収監 ▶仮釈放中に窃盗罪により逮捕。仮釈放取り消し ▶大阪刑務所出所後、淀川寮入所</vt:lpstr>
      <vt:lpstr>＜施設内での生活＞  　　　　▶熱心に清掃作業に取り組む  　　　　▶丁寧な言葉使い・低姿勢  　　　　▶視線は合わず、強い焦燥感  　　　　▶不眠・イライラ症状が顕著にみられる 　　　　　本人からも訴えあり</vt:lpstr>
      <vt:lpstr>PowerPoint プレゼンテーション</vt:lpstr>
      <vt:lpstr>〈淀川寮を退所〉  ▶住み込み就労に行くと決意  ▶体調も優れぬまま希望退寮  　　　　　　　　　　　　　　　　　　　　　　入所期間：10か月</vt:lpstr>
      <vt:lpstr>PowerPoint プレゼンテーション</vt:lpstr>
      <vt:lpstr>〈入所前の状況〉 ▶幼少期より両親からのDV ▶中学生の時、両親と離れ児童養護施設で生活 ▶高校卒業後住み込みで就職するも2年で退職 ▶仕事は継続せず困窮　万引きで逮捕 ▶救護施設Ⅹ寮へ入所 ▶罰金支払えず40日間大阪刑務所で労役刑　収監時に救護施設は退所扱い ▶大阪刑務所の独自調整を経て、淀川寮入所</vt:lpstr>
      <vt:lpstr>＜施設生活で見えてきた課題＞  ▶インターネット動画やゲームに没頭し昼夜逆転傾向  ▶取り決めや決まり事は趣味に没頭ししばしば失念  ▶部屋内での喫煙・所定場所以外へのゴミ投棄  ▶衣類専用の共有洗濯機で靴を洗う  　　          →　 　社会性が身についていない 　　　　      　 規範意識が薄い </vt:lpstr>
      <vt:lpstr>＜これまでの振り返りで見えてきた課題＞  ▶就労について、 「安定した仕事に就きたいとは思うがやりたいことがない」 「学歴も資格もない自分に選択できる余地はない」  　　　　　　→就労に対するモチベーションがもてない 　　　　　　　就労についての知識がない</vt:lpstr>
      <vt:lpstr>＜課題解決に向けた取り組み＞  ▶社会性・規範意識を構築 　　　施設生活で問題行動があればその都度、指導  ▶長期的な就労活動 　　　若年者に特化した就労窓口を利用 　　　専門家によるカウンセリング   </vt:lpstr>
      <vt:lpstr>PowerPoint プレゼンテーション</vt:lpstr>
      <vt:lpstr>〈淀川寮を退所〉  ▶福祉事務所の了解を得て生業扶助（技能習得費）を活用して普通自動車免許を取得。  ▶これにより雇用形態がアルバイトから正社員へと変わり、収入も大きく増加したことで敷金支給を受け、地域生活へ自立・就労により保護廃止となった。  　　　　　　　　　　　　　　　　　　　入所期間：2年2か月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総評</vt:lpstr>
      <vt:lpstr>課題の認識と発見</vt:lpstr>
      <vt:lpstr>PowerPoint プレゼンテーション</vt:lpstr>
      <vt:lpstr>刑余者の方々が再犯することなく、 新しい生活に向けて再出発できるように、 これからも支援を続けていきたいと思います。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出所者支援について</dc:title>
  <dc:creator>佐藤 暁裕</dc:creator>
  <cp:lastModifiedBy>武藤 拓也</cp:lastModifiedBy>
  <cp:revision>92</cp:revision>
  <dcterms:created xsi:type="dcterms:W3CDTF">2021-11-19T11:11:05Z</dcterms:created>
  <dcterms:modified xsi:type="dcterms:W3CDTF">2021-12-17T07:14:48Z</dcterms:modified>
</cp:coreProperties>
</file>