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61"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髙山 富士孝" initials="髙山" lastIdx="1" clrIdx="0">
    <p:extLst>
      <p:ext uri="{19B8F6BF-5375-455C-9EA6-DF929625EA0E}">
        <p15:presenceInfo xmlns:p15="http://schemas.microsoft.com/office/powerpoint/2012/main" userId="7da5cadae292063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72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84871" cy="502675"/>
          </a:xfrm>
          <a:prstGeom prst="rect">
            <a:avLst/>
          </a:prstGeom>
        </p:spPr>
        <p:txBody>
          <a:bodyPr vert="horz" lIns="96616" tIns="48308" rIns="96616" bIns="48308" rtlCol="0"/>
          <a:lstStyle>
            <a:lvl1pPr algn="l">
              <a:defRPr sz="1300"/>
            </a:lvl1pPr>
          </a:lstStyle>
          <a:p>
            <a:endParaRPr kumimoji="1" lang="ja-JP" altLang="en-US"/>
          </a:p>
        </p:txBody>
      </p:sp>
      <p:sp>
        <p:nvSpPr>
          <p:cNvPr id="3" name="日付プレースホルダー 2"/>
          <p:cNvSpPr>
            <a:spLocks noGrp="1"/>
          </p:cNvSpPr>
          <p:nvPr>
            <p:ph type="dt" idx="1"/>
          </p:nvPr>
        </p:nvSpPr>
        <p:spPr>
          <a:xfrm>
            <a:off x="3901699" y="1"/>
            <a:ext cx="2984871" cy="502675"/>
          </a:xfrm>
          <a:prstGeom prst="rect">
            <a:avLst/>
          </a:prstGeom>
        </p:spPr>
        <p:txBody>
          <a:bodyPr vert="horz" lIns="96616" tIns="48308" rIns="96616" bIns="48308" rtlCol="0"/>
          <a:lstStyle>
            <a:lvl1pPr algn="r">
              <a:defRPr sz="1300"/>
            </a:lvl1pPr>
          </a:lstStyle>
          <a:p>
            <a:fld id="{5C90B522-8C67-4AD3-8B95-9D7C19598E4B}" type="datetimeFigureOut">
              <a:rPr kumimoji="1" lang="ja-JP" altLang="en-US" smtClean="0"/>
              <a:t>2021/12/17</a:t>
            </a:fld>
            <a:endParaRPr kumimoji="1" lang="ja-JP" altLang="en-US"/>
          </a:p>
        </p:txBody>
      </p:sp>
      <p:sp>
        <p:nvSpPr>
          <p:cNvPr id="4" name="スライド イメージ プレースホルダー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16" tIns="48308" rIns="96616" bIns="48308" rtlCol="0" anchor="ctr"/>
          <a:lstStyle/>
          <a:p>
            <a:endParaRPr lang="ja-JP" altLang="en-US"/>
          </a:p>
        </p:txBody>
      </p:sp>
      <p:sp>
        <p:nvSpPr>
          <p:cNvPr id="5" name="ノート プレースホルダー 4"/>
          <p:cNvSpPr>
            <a:spLocks noGrp="1"/>
          </p:cNvSpPr>
          <p:nvPr>
            <p:ph type="body" sz="quarter" idx="3"/>
          </p:nvPr>
        </p:nvSpPr>
        <p:spPr>
          <a:xfrm>
            <a:off x="688817" y="4821506"/>
            <a:ext cx="5510530" cy="3944868"/>
          </a:xfrm>
          <a:prstGeom prst="rect">
            <a:avLst/>
          </a:prstGeom>
        </p:spPr>
        <p:txBody>
          <a:bodyPr vert="horz" lIns="96616" tIns="48308" rIns="96616" bIns="4830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516040"/>
            <a:ext cx="2984871" cy="502674"/>
          </a:xfrm>
          <a:prstGeom prst="rect">
            <a:avLst/>
          </a:prstGeom>
        </p:spPr>
        <p:txBody>
          <a:bodyPr vert="horz" lIns="96616" tIns="48308" rIns="96616" bIns="48308"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01699" y="9516040"/>
            <a:ext cx="2984871" cy="502674"/>
          </a:xfrm>
          <a:prstGeom prst="rect">
            <a:avLst/>
          </a:prstGeom>
        </p:spPr>
        <p:txBody>
          <a:bodyPr vert="horz" lIns="96616" tIns="48308" rIns="96616" bIns="48308" rtlCol="0" anchor="b"/>
          <a:lstStyle>
            <a:lvl1pPr algn="r">
              <a:defRPr sz="1300"/>
            </a:lvl1pPr>
          </a:lstStyle>
          <a:p>
            <a:fld id="{F2AF6EAB-E245-41E8-AAA5-4C4480BA1A8E}" type="slidenum">
              <a:rPr kumimoji="1" lang="ja-JP" altLang="en-US" smtClean="0"/>
              <a:t>‹#›</a:t>
            </a:fld>
            <a:endParaRPr kumimoji="1" lang="ja-JP" altLang="en-US"/>
          </a:p>
        </p:txBody>
      </p:sp>
    </p:spTree>
    <p:extLst>
      <p:ext uri="{BB962C8B-B14F-4D97-AF65-F5344CB8AC3E}">
        <p14:creationId xmlns:p14="http://schemas.microsoft.com/office/powerpoint/2010/main" val="139910367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F2AF6EAB-E245-41E8-AAA5-4C4480BA1A8E}" type="slidenum">
              <a:rPr kumimoji="1" lang="ja-JP" altLang="en-US" smtClean="0"/>
              <a:t>2</a:t>
            </a:fld>
            <a:endParaRPr kumimoji="1" lang="ja-JP" altLang="en-US"/>
          </a:p>
        </p:txBody>
      </p:sp>
    </p:spTree>
    <p:extLst>
      <p:ext uri="{BB962C8B-B14F-4D97-AF65-F5344CB8AC3E}">
        <p14:creationId xmlns:p14="http://schemas.microsoft.com/office/powerpoint/2010/main" val="32344514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ja-JP" altLang="en-US"/>
              <a:t>マスター タイトルの書式設定</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39640238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パノラマ写真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56290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タイトルとキャプション">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ja-JP" altLang="en-US"/>
              <a:t>マスター タイトルの書式設定</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2290282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引用 (キャプション付き)">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ja-JP" altLang="en-US"/>
              <a:t>マスター タイトルの書式設定</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ja-JP" altLang="en-US"/>
              <a:t>マスター テキストの書式設定</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3519179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札">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3135601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4"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36073776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つの画像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4"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11796915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nchor="t" anchorCtr="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18287021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33278667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2209525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479650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33317175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2938719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7" name="Date Placeholder 2"/>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3"/>
          <p:cNvSpPr>
            <a:spLocks noGrp="1"/>
          </p:cNvSpPr>
          <p:nvPr>
            <p:ph type="ftr" sz="quarter" idx="11"/>
          </p:nvPr>
        </p:nvSpPr>
        <p:spPr/>
        <p:txBody>
          <a:bodyPr/>
          <a:lstStyle/>
          <a:p>
            <a:endParaRPr kumimoji="1" lang="ja-JP" altLang="en-US"/>
          </a:p>
        </p:txBody>
      </p:sp>
      <p:sp>
        <p:nvSpPr>
          <p:cNvPr id="6" name="Slide Number Placeholder 4"/>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8350139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2"/>
          <p:cNvSpPr>
            <a:spLocks noGrp="1"/>
          </p:cNvSpPr>
          <p:nvPr>
            <p:ph type="ftr" sz="quarter" idx="11"/>
          </p:nvPr>
        </p:nvSpPr>
        <p:spPr/>
        <p:txBody>
          <a:bodyPr/>
          <a:lstStyle/>
          <a:p>
            <a:endParaRPr kumimoji="1" lang="ja-JP" altLang="en-US"/>
          </a:p>
        </p:txBody>
      </p:sp>
      <p:sp>
        <p:nvSpPr>
          <p:cNvPr id="6" name="Slide Number Placeholder 3"/>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8500815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7" name="Date Placeholder 4"/>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5" name="Footer Placeholder 5"/>
          <p:cNvSpPr>
            <a:spLocks noGrp="1"/>
          </p:cNvSpPr>
          <p:nvPr>
            <p:ph type="ftr" sz="quarter" idx="11"/>
          </p:nvPr>
        </p:nvSpPr>
        <p:spPr/>
        <p:txBody>
          <a:bodyPr/>
          <a:lstStyle/>
          <a:p>
            <a:endParaRPr kumimoji="1" lang="ja-JP" altLang="en-US"/>
          </a:p>
        </p:txBody>
      </p:sp>
      <p:sp>
        <p:nvSpPr>
          <p:cNvPr id="6" name="Slide Number Placeholder 6"/>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1382798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6CEC979-0A74-4119-B024-3996A88E7400}" type="datetimeFigureOut">
              <a:rPr kumimoji="1" lang="ja-JP" altLang="en-US" smtClean="0"/>
              <a:t>2021/12/17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3794884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6CEC979-0A74-4119-B024-3996A88E7400}" type="datetimeFigureOut">
              <a:rPr kumimoji="1" lang="ja-JP" altLang="en-US" smtClean="0"/>
              <a:t>2021/12/17</a:t>
            </a:fld>
            <a:endParaRPr kumimoji="1" lang="ja-JP" alt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kumimoji="1" lang="ja-JP" alt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B2B7480-0EFA-4D21-8D5E-579680779F9C}" type="slidenum">
              <a:rPr kumimoji="1" lang="ja-JP" altLang="en-US" smtClean="0"/>
              <a:t>‹#›</a:t>
            </a:fld>
            <a:endParaRPr kumimoji="1" lang="ja-JP" altLang="en-US"/>
          </a:p>
        </p:txBody>
      </p:sp>
    </p:spTree>
    <p:extLst>
      <p:ext uri="{BB962C8B-B14F-4D97-AF65-F5344CB8AC3E}">
        <p14:creationId xmlns:p14="http://schemas.microsoft.com/office/powerpoint/2010/main" val="940467401"/>
      </p:ext>
    </p:extLst>
  </p:cSld>
  <p:clrMap bg1="dk1" tx1="lt1" bg2="dk2" tx2="lt2" accent1="accent1" accent2="accent2" accent3="accent3" accent4="accent4" accent5="accent5" accent6="accent6" hlink="hlink" folHlink="folHlink"/>
  <p:sldLayoutIdLst>
    <p:sldLayoutId id="2147484062" r:id="rId1"/>
    <p:sldLayoutId id="2147484063" r:id="rId2"/>
    <p:sldLayoutId id="2147484064" r:id="rId3"/>
    <p:sldLayoutId id="2147484065" r:id="rId4"/>
    <p:sldLayoutId id="2147484066" r:id="rId5"/>
    <p:sldLayoutId id="2147484067" r:id="rId6"/>
    <p:sldLayoutId id="2147484068" r:id="rId7"/>
    <p:sldLayoutId id="2147484069" r:id="rId8"/>
    <p:sldLayoutId id="2147484070" r:id="rId9"/>
    <p:sldLayoutId id="2147484071" r:id="rId10"/>
    <p:sldLayoutId id="2147484072" r:id="rId11"/>
    <p:sldLayoutId id="2147484073" r:id="rId12"/>
    <p:sldLayoutId id="2147484074" r:id="rId13"/>
    <p:sldLayoutId id="2147484075" r:id="rId14"/>
    <p:sldLayoutId id="2147484076" r:id="rId15"/>
    <p:sldLayoutId id="2147484077" r:id="rId16"/>
    <p:sldLayoutId id="2147484078" r:id="rId17"/>
  </p:sldLayoutIdLst>
  <p:txStyles>
    <p:titleStyle>
      <a:lvl1pPr algn="l" defTabSz="457200" rtl="0" eaLnBrk="1" latinLnBrk="0" hangingPunct="1">
        <a:spcBef>
          <a:spcPct val="0"/>
        </a:spcBef>
        <a:buNone/>
        <a:defRPr kumimoji="1" sz="4200" b="0" i="0" kern="1200">
          <a:solidFill>
            <a:schemeClr val="tx2"/>
          </a:solidFill>
          <a:latin typeface="+mj-lt"/>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kumimoji="1" sz="1400" b="0" i="0" kern="1200">
          <a:solidFill>
            <a:schemeClr val="tx1"/>
          </a:solidFill>
          <a:latin typeface="+mj-lt"/>
          <a:ea typeface="+mj-ea"/>
          <a:cs typeface="+mj-cs"/>
        </a:defRPr>
      </a:lvl9pPr>
    </p:bodyStyle>
    <p:otherStyle>
      <a:defPPr>
        <a:defRPr lang="en-US"/>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D8555C-1488-462B-B4BE-B73B8A993BB9}"/>
              </a:ext>
            </a:extLst>
          </p:cNvPr>
          <p:cNvSpPr>
            <a:spLocks noGrp="1"/>
          </p:cNvSpPr>
          <p:nvPr>
            <p:ph type="ctrTitle"/>
          </p:nvPr>
        </p:nvSpPr>
        <p:spPr>
          <a:xfrm>
            <a:off x="773723" y="604910"/>
            <a:ext cx="11310425" cy="5809958"/>
          </a:xfrm>
        </p:spPr>
        <p:txBody>
          <a:bodyPr>
            <a:normAutofit fontScale="90000"/>
          </a:bodyPr>
          <a:lstStyle/>
          <a:p>
            <a:r>
              <a:rPr kumimoji="1" lang="ja-JP" altLang="en-US" sz="4400" dirty="0">
                <a:solidFill>
                  <a:schemeClr val="tx1"/>
                </a:solidFill>
              </a:rPr>
              <a:t>令和</a:t>
            </a:r>
            <a:r>
              <a:rPr kumimoji="1" lang="en-US" altLang="ja-JP" sz="4400" dirty="0">
                <a:solidFill>
                  <a:schemeClr val="tx1"/>
                </a:solidFill>
              </a:rPr>
              <a:t>3</a:t>
            </a:r>
            <a:r>
              <a:rPr kumimoji="1" lang="ja-JP" altLang="en-US" sz="4400" dirty="0">
                <a:solidFill>
                  <a:schemeClr val="tx1"/>
                </a:solidFill>
              </a:rPr>
              <a:t>年度全国厚生事業団体連絡協議会研究会議</a:t>
            </a:r>
            <a:br>
              <a:rPr kumimoji="1" lang="en-US" altLang="ja-JP" dirty="0"/>
            </a:br>
            <a:br>
              <a:rPr kumimoji="1" lang="en-US" altLang="ja-JP" dirty="0"/>
            </a:br>
            <a:r>
              <a:rPr kumimoji="1" lang="en-US" altLang="ja-JP" sz="5300" dirty="0">
                <a:solidFill>
                  <a:schemeClr val="tx1"/>
                </a:solidFill>
              </a:rPr>
              <a:t>『</a:t>
            </a:r>
            <a:r>
              <a:rPr kumimoji="1" lang="ja-JP" altLang="en-US" sz="5300" dirty="0">
                <a:solidFill>
                  <a:schemeClr val="tx1"/>
                </a:solidFill>
              </a:rPr>
              <a:t>更生施設から地域へつなぐ支援</a:t>
            </a:r>
            <a:r>
              <a:rPr kumimoji="1" lang="en-US" altLang="ja-JP" sz="5300" dirty="0">
                <a:solidFill>
                  <a:schemeClr val="tx1"/>
                </a:solidFill>
              </a:rPr>
              <a:t>』</a:t>
            </a:r>
            <a:br>
              <a:rPr lang="en-US" altLang="ja-JP" sz="5300" dirty="0">
                <a:solidFill>
                  <a:schemeClr val="tx1"/>
                </a:solidFill>
              </a:rPr>
            </a:br>
            <a:br>
              <a:rPr lang="en-US" altLang="ja-JP" sz="5300" dirty="0">
                <a:solidFill>
                  <a:schemeClr val="tx1"/>
                </a:solidFill>
              </a:rPr>
            </a:br>
            <a:r>
              <a:rPr lang="ja-JP" altLang="en-US" sz="5300" dirty="0">
                <a:solidFill>
                  <a:schemeClr val="tx1"/>
                </a:solidFill>
              </a:rPr>
              <a:t>　　　</a:t>
            </a:r>
            <a:r>
              <a:rPr kumimoji="1" lang="ja-JP" altLang="en-US" sz="5300" dirty="0">
                <a:solidFill>
                  <a:schemeClr val="tx1"/>
                </a:solidFill>
              </a:rPr>
              <a:t>～通所事業の実践を通じて～</a:t>
            </a:r>
            <a:br>
              <a:rPr kumimoji="1" lang="en-US" altLang="ja-JP" dirty="0">
                <a:solidFill>
                  <a:schemeClr val="tx1"/>
                </a:solidFill>
              </a:rPr>
            </a:br>
            <a:r>
              <a:rPr kumimoji="1" lang="ja-JP" altLang="en-US" dirty="0">
                <a:solidFill>
                  <a:schemeClr val="tx1"/>
                </a:solidFill>
              </a:rPr>
              <a:t>　　　　</a:t>
            </a:r>
            <a:r>
              <a:rPr kumimoji="1" lang="ja-JP" altLang="en-US" sz="4900" dirty="0">
                <a:solidFill>
                  <a:schemeClr val="tx1"/>
                </a:solidFill>
              </a:rPr>
              <a:t>更生施設　新塩崎荘</a:t>
            </a:r>
            <a:br>
              <a:rPr kumimoji="1" lang="en-US" altLang="ja-JP" sz="4900" dirty="0">
                <a:solidFill>
                  <a:schemeClr val="tx1"/>
                </a:solidFill>
              </a:rPr>
            </a:br>
            <a:r>
              <a:rPr kumimoji="1" lang="ja-JP" altLang="en-US" sz="4900" dirty="0">
                <a:solidFill>
                  <a:schemeClr val="tx1"/>
                </a:solidFill>
              </a:rPr>
              <a:t>　　　　　　　　指導員　　髙山</a:t>
            </a:r>
            <a:endParaRPr kumimoji="1" lang="ja-JP" altLang="en-US" sz="4900" dirty="0"/>
          </a:p>
        </p:txBody>
      </p:sp>
    </p:spTree>
    <p:extLst>
      <p:ext uri="{BB962C8B-B14F-4D97-AF65-F5344CB8AC3E}">
        <p14:creationId xmlns:p14="http://schemas.microsoft.com/office/powerpoint/2010/main" val="1314146154"/>
      </p:ext>
    </p:extLst>
  </p:cSld>
  <p:clrMapOvr>
    <a:masterClrMapping/>
  </p:clrMapOvr>
  <mc:AlternateContent xmlns:mc="http://schemas.openxmlformats.org/markup-compatibility/2006" xmlns:p14="http://schemas.microsoft.com/office/powerpoint/2010/main">
    <mc:Choice Requires="p14">
      <p:transition spd="slow" p14:dur="2000" advTm="10684"/>
    </mc:Choice>
    <mc:Fallback xmlns="">
      <p:transition spd="slow" advTm="10684"/>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A6D6A8D-9CA1-44CB-89D3-A068C4806C10}"/>
              </a:ext>
            </a:extLst>
          </p:cNvPr>
          <p:cNvSpPr>
            <a:spLocks noGrp="1"/>
          </p:cNvSpPr>
          <p:nvPr>
            <p:ph idx="1"/>
          </p:nvPr>
        </p:nvSpPr>
        <p:spPr>
          <a:xfrm>
            <a:off x="393895" y="253218"/>
            <a:ext cx="11633982" cy="6414867"/>
          </a:xfrm>
        </p:spPr>
        <p:txBody>
          <a:bodyPr>
            <a:noAutofit/>
          </a:bodyPr>
          <a:lstStyle/>
          <a:p>
            <a:pPr marL="0" indent="0">
              <a:buNone/>
            </a:pPr>
            <a:r>
              <a:rPr kumimoji="1" lang="en-US" altLang="ja-JP" sz="3200" dirty="0"/>
              <a:t>【</a:t>
            </a:r>
            <a:r>
              <a:rPr kumimoji="1" lang="ja-JP" altLang="en-US" sz="3200" dirty="0"/>
              <a:t>コロナ渦における通所事業留意点</a:t>
            </a:r>
            <a:r>
              <a:rPr kumimoji="1" lang="en-US" altLang="ja-JP" sz="3200" dirty="0"/>
              <a:t>】</a:t>
            </a:r>
          </a:p>
          <a:p>
            <a:pPr marL="0" indent="0">
              <a:buNone/>
            </a:pPr>
            <a:endParaRPr lang="en-US" altLang="ja-JP" sz="800" dirty="0"/>
          </a:p>
          <a:p>
            <a:pPr marL="0" indent="0">
              <a:buNone/>
            </a:pPr>
            <a:r>
              <a:rPr kumimoji="1" lang="ja-JP" altLang="en-US" sz="3200" dirty="0"/>
              <a:t>・施設への通所は金銭管理、服薬管理のみとして食事サービス　　　</a:t>
            </a:r>
            <a:endParaRPr kumimoji="1" lang="en-US" altLang="ja-JP" sz="3200" dirty="0"/>
          </a:p>
          <a:p>
            <a:pPr marL="0" indent="0">
              <a:buNone/>
            </a:pPr>
            <a:r>
              <a:rPr lang="ja-JP" altLang="en-US" sz="3200" dirty="0"/>
              <a:t>　等は原則中止。</a:t>
            </a:r>
            <a:endParaRPr lang="en-US" altLang="ja-JP" sz="3200" dirty="0"/>
          </a:p>
          <a:p>
            <a:pPr marL="0" indent="0">
              <a:buNone/>
            </a:pPr>
            <a:r>
              <a:rPr kumimoji="1" lang="ja-JP" altLang="en-US" sz="3200" dirty="0"/>
              <a:t>・通所時の検温、健康チェック表への記入を必須。</a:t>
            </a:r>
            <a:endParaRPr kumimoji="1" lang="en-US" altLang="ja-JP" sz="3200" dirty="0"/>
          </a:p>
          <a:p>
            <a:pPr marL="0" indent="0">
              <a:buNone/>
            </a:pPr>
            <a:r>
              <a:rPr lang="ja-JP" altLang="en-US" sz="3200" dirty="0"/>
              <a:t>・更生利用者との接触を避ける。（食事、入浴、喫煙所）</a:t>
            </a:r>
            <a:endParaRPr lang="en-US" altLang="ja-JP" sz="3200" dirty="0"/>
          </a:p>
          <a:p>
            <a:pPr marL="0" indent="0">
              <a:buNone/>
            </a:pPr>
            <a:r>
              <a:rPr kumimoji="1" lang="ja-JP" altLang="en-US" sz="3200" dirty="0"/>
              <a:t>・電話での相談、安否確認（最低週</a:t>
            </a:r>
            <a:r>
              <a:rPr kumimoji="1" lang="en-US" altLang="ja-JP" sz="3200" dirty="0"/>
              <a:t>1</a:t>
            </a:r>
            <a:r>
              <a:rPr kumimoji="1" lang="ja-JP" altLang="en-US" sz="3200" dirty="0"/>
              <a:t>回）が通所事業の主流。</a:t>
            </a:r>
            <a:endParaRPr kumimoji="1" lang="en-US" altLang="ja-JP" sz="3200" dirty="0"/>
          </a:p>
          <a:p>
            <a:pPr marL="0" indent="0">
              <a:buNone/>
            </a:pPr>
            <a:r>
              <a:rPr lang="ja-JP" altLang="en-US" sz="3200" dirty="0"/>
              <a:t>・外出レクや行事が中止。代わりにマスク等の衛生用品、災害</a:t>
            </a:r>
            <a:endParaRPr lang="en-US" altLang="ja-JP" sz="3200" dirty="0"/>
          </a:p>
          <a:p>
            <a:pPr marL="0" indent="0">
              <a:buNone/>
            </a:pPr>
            <a:r>
              <a:rPr kumimoji="1" lang="ja-JP" altLang="en-US" sz="3200" dirty="0"/>
              <a:t>　備蓄品の提供、連絡事項も合わせて郵送を実施。</a:t>
            </a:r>
            <a:endParaRPr lang="en-US" altLang="ja-JP" sz="3200" dirty="0"/>
          </a:p>
          <a:p>
            <a:pPr marL="0" indent="0">
              <a:buNone/>
            </a:pPr>
            <a:r>
              <a:rPr lang="ja-JP" altLang="en-US" sz="3200" dirty="0"/>
              <a:t>・コロナワクチン接種者の把握、接種支援。</a:t>
            </a:r>
            <a:r>
              <a:rPr kumimoji="1" lang="ja-JP" altLang="en-US" sz="3200" dirty="0"/>
              <a:t>　</a:t>
            </a:r>
          </a:p>
        </p:txBody>
      </p:sp>
    </p:spTree>
    <p:extLst>
      <p:ext uri="{BB962C8B-B14F-4D97-AF65-F5344CB8AC3E}">
        <p14:creationId xmlns:p14="http://schemas.microsoft.com/office/powerpoint/2010/main" val="1666448232"/>
      </p:ext>
    </p:extLst>
  </p:cSld>
  <p:clrMapOvr>
    <a:masterClrMapping/>
  </p:clrMapOvr>
  <mc:AlternateContent xmlns:mc="http://schemas.openxmlformats.org/markup-compatibility/2006" xmlns:p14="http://schemas.microsoft.com/office/powerpoint/2010/main">
    <mc:Choice Requires="p14">
      <p:transition spd="slow" p14:dur="2000" advTm="123199"/>
    </mc:Choice>
    <mc:Fallback xmlns="">
      <p:transition spd="slow" advTm="123199"/>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D8036AD-C405-46CB-A1B9-745A8242AD9A}"/>
              </a:ext>
            </a:extLst>
          </p:cNvPr>
          <p:cNvSpPr>
            <a:spLocks noGrp="1"/>
          </p:cNvSpPr>
          <p:nvPr>
            <p:ph idx="1"/>
          </p:nvPr>
        </p:nvSpPr>
        <p:spPr>
          <a:xfrm>
            <a:off x="1103312" y="2052918"/>
            <a:ext cx="10038300" cy="4195481"/>
          </a:xfrm>
        </p:spPr>
        <p:txBody>
          <a:bodyPr>
            <a:normAutofit/>
          </a:bodyPr>
          <a:lstStyle/>
          <a:p>
            <a:pPr marL="0" indent="0">
              <a:buNone/>
            </a:pPr>
            <a:endParaRPr kumimoji="1" lang="en-US" altLang="ja-JP" sz="5400" dirty="0"/>
          </a:p>
          <a:p>
            <a:pPr marL="0" indent="0">
              <a:buNone/>
            </a:pPr>
            <a:r>
              <a:rPr kumimoji="1" lang="ja-JP" altLang="en-US" sz="5400" dirty="0"/>
              <a:t>ご清聴ありがとうございました。</a:t>
            </a:r>
          </a:p>
        </p:txBody>
      </p:sp>
    </p:spTree>
    <p:extLst>
      <p:ext uri="{BB962C8B-B14F-4D97-AF65-F5344CB8AC3E}">
        <p14:creationId xmlns:p14="http://schemas.microsoft.com/office/powerpoint/2010/main" val="1274306840"/>
      </p:ext>
    </p:extLst>
  </p:cSld>
  <p:clrMapOvr>
    <a:masterClrMapping/>
  </p:clrMapOvr>
  <mc:AlternateContent xmlns:mc="http://schemas.openxmlformats.org/markup-compatibility/2006" xmlns:p14="http://schemas.microsoft.com/office/powerpoint/2010/main">
    <mc:Choice Requires="p14">
      <p:transition spd="slow" p14:dur="2000" advTm="5840"/>
    </mc:Choice>
    <mc:Fallback xmlns="">
      <p:transition spd="slow" advTm="584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コンテンツ プレースホルダー 4">
            <a:extLst>
              <a:ext uri="{FF2B5EF4-FFF2-40B4-BE49-F238E27FC236}">
                <a16:creationId xmlns:a16="http://schemas.microsoft.com/office/drawing/2014/main" id="{D4192882-1511-40B7-8246-7C1B52BAB527}"/>
              </a:ext>
            </a:extLst>
          </p:cNvPr>
          <p:cNvSpPr>
            <a:spLocks noGrp="1"/>
          </p:cNvSpPr>
          <p:nvPr>
            <p:ph idx="1"/>
          </p:nvPr>
        </p:nvSpPr>
        <p:spPr>
          <a:xfrm>
            <a:off x="838200" y="334449"/>
            <a:ext cx="10880188" cy="6375840"/>
          </a:xfrm>
        </p:spPr>
        <p:txBody>
          <a:bodyPr>
            <a:normAutofit/>
          </a:bodyPr>
          <a:lstStyle/>
          <a:p>
            <a:pPr marL="0" indent="0">
              <a:buNone/>
            </a:pPr>
            <a:r>
              <a:rPr lang="en-US" altLang="ja-JP" dirty="0"/>
              <a:t>【</a:t>
            </a:r>
            <a:r>
              <a:rPr lang="ja-JP" altLang="en-US" dirty="0"/>
              <a:t>自己紹介</a:t>
            </a:r>
            <a:r>
              <a:rPr lang="en-US" altLang="ja-JP" dirty="0"/>
              <a:t>】</a:t>
            </a:r>
          </a:p>
          <a:p>
            <a:pPr marL="0" indent="0">
              <a:buNone/>
            </a:pPr>
            <a:r>
              <a:rPr lang="ja-JP" altLang="en-US" dirty="0"/>
              <a:t>・平成</a:t>
            </a:r>
            <a:r>
              <a:rPr lang="en-US" altLang="ja-JP" dirty="0"/>
              <a:t>19</a:t>
            </a:r>
            <a:r>
              <a:rPr lang="ja-JP" altLang="en-US" dirty="0"/>
              <a:t>年から特別区社会福祉事業団に入職し一般更生、</a:t>
            </a:r>
            <a:endParaRPr lang="en-US" altLang="ja-JP" dirty="0"/>
          </a:p>
          <a:p>
            <a:pPr marL="0" indent="0">
              <a:buNone/>
            </a:pPr>
            <a:r>
              <a:rPr lang="ja-JP" altLang="en-US" dirty="0"/>
              <a:t>　女性更生、就労特化型を経験し、令和元年</a:t>
            </a:r>
            <a:r>
              <a:rPr lang="en-US" altLang="ja-JP" dirty="0"/>
              <a:t>4</a:t>
            </a:r>
            <a:r>
              <a:rPr lang="ja-JP" altLang="en-US" dirty="0"/>
              <a:t>月から更生施設</a:t>
            </a:r>
            <a:endParaRPr lang="en-US" altLang="ja-JP" dirty="0"/>
          </a:p>
          <a:p>
            <a:pPr marL="0" indent="0">
              <a:buNone/>
            </a:pPr>
            <a:r>
              <a:rPr lang="ja-JP" altLang="en-US" dirty="0"/>
              <a:t>　新塩崎荘の主任指導員として勤務。</a:t>
            </a:r>
            <a:endParaRPr lang="en-US" altLang="ja-JP" dirty="0"/>
          </a:p>
          <a:p>
            <a:pPr marL="0" indent="0">
              <a:buNone/>
            </a:pPr>
            <a:r>
              <a:rPr lang="ja-JP" altLang="en-US" dirty="0"/>
              <a:t>・入職中に大学の通信課程にて心理学を学び認定心理士の資格を</a:t>
            </a:r>
            <a:endParaRPr lang="en-US" altLang="ja-JP" dirty="0"/>
          </a:p>
          <a:p>
            <a:pPr marL="0" indent="0">
              <a:buNone/>
            </a:pPr>
            <a:r>
              <a:rPr lang="ja-JP" altLang="en-US" dirty="0"/>
              <a:t>　取得。</a:t>
            </a:r>
            <a:endParaRPr lang="en-US" altLang="ja-JP" dirty="0"/>
          </a:p>
          <a:p>
            <a:pPr marL="0" indent="0">
              <a:buNone/>
            </a:pPr>
            <a:r>
              <a:rPr lang="en-US" altLang="ja-JP" dirty="0"/>
              <a:t>【</a:t>
            </a:r>
            <a:r>
              <a:rPr lang="ja-JP" altLang="en-US" dirty="0"/>
              <a:t>施設紹介</a:t>
            </a:r>
            <a:r>
              <a:rPr lang="en-US" altLang="ja-JP" dirty="0"/>
              <a:t>】</a:t>
            </a:r>
          </a:p>
          <a:p>
            <a:pPr marL="0" indent="0">
              <a:buNone/>
            </a:pPr>
            <a:r>
              <a:rPr lang="ja-JP" altLang="en-US" dirty="0"/>
              <a:t>・平成</a:t>
            </a:r>
            <a:r>
              <a:rPr lang="en-US" altLang="ja-JP" dirty="0"/>
              <a:t>23</a:t>
            </a:r>
            <a:r>
              <a:rPr lang="ja-JP" altLang="en-US" dirty="0"/>
              <a:t>年</a:t>
            </a:r>
            <a:r>
              <a:rPr lang="en-US" altLang="ja-JP" dirty="0"/>
              <a:t>4</a:t>
            </a:r>
            <a:r>
              <a:rPr lang="ja-JP" altLang="en-US" dirty="0"/>
              <a:t>月に開所。個室８０　</a:t>
            </a:r>
            <a:r>
              <a:rPr lang="en-US" altLang="ja-JP" dirty="0"/>
              <a:t>3</a:t>
            </a:r>
            <a:r>
              <a:rPr lang="ja-JP" altLang="en-US" dirty="0"/>
              <a:t>人部屋９　生活訓練室</a:t>
            </a:r>
            <a:endParaRPr lang="en-US" altLang="ja-JP" dirty="0"/>
          </a:p>
          <a:p>
            <a:pPr marL="0" indent="0">
              <a:buNone/>
            </a:pPr>
            <a:r>
              <a:rPr lang="ja-JP" altLang="en-US" dirty="0"/>
              <a:t>　通所室　作業室　医務室　静養室</a:t>
            </a:r>
            <a:endParaRPr lang="en-US" altLang="ja-JP" dirty="0"/>
          </a:p>
          <a:p>
            <a:pPr marL="0" indent="0">
              <a:buNone/>
            </a:pPr>
            <a:r>
              <a:rPr lang="ja-JP" altLang="en-US" dirty="0"/>
              <a:t>・定員　１００名　　通所３５名　　　訪問５名</a:t>
            </a:r>
            <a:endParaRPr lang="en-US" altLang="ja-JP" dirty="0"/>
          </a:p>
          <a:p>
            <a:pPr marL="0" indent="0">
              <a:buNone/>
            </a:pPr>
            <a:r>
              <a:rPr lang="ja-JP" altLang="en-US" dirty="0"/>
              <a:t>・専門相談事業として就労支援員、心理相談員、住宅相談</a:t>
            </a:r>
            <a:endParaRPr lang="en-US" altLang="ja-JP" dirty="0"/>
          </a:p>
          <a:p>
            <a:pPr marL="0" indent="0">
              <a:buNone/>
            </a:pPr>
            <a:r>
              <a:rPr lang="ja-JP" altLang="en-US" dirty="0"/>
              <a:t>　法律相談、アルコールオリエンテーション等を実施。</a:t>
            </a:r>
            <a:endParaRPr lang="en-US" altLang="ja-JP" dirty="0"/>
          </a:p>
          <a:p>
            <a:pPr marL="0" indent="0">
              <a:buNone/>
            </a:pPr>
            <a:endParaRPr lang="ja-JP" altLang="en-US" dirty="0"/>
          </a:p>
        </p:txBody>
      </p:sp>
    </p:spTree>
    <p:extLst>
      <p:ext uri="{BB962C8B-B14F-4D97-AF65-F5344CB8AC3E}">
        <p14:creationId xmlns:p14="http://schemas.microsoft.com/office/powerpoint/2010/main" val="446055596"/>
      </p:ext>
    </p:extLst>
  </p:cSld>
  <p:clrMapOvr>
    <a:masterClrMapping/>
  </p:clrMapOvr>
  <mc:AlternateContent xmlns:mc="http://schemas.openxmlformats.org/markup-compatibility/2006" xmlns:p14="http://schemas.microsoft.com/office/powerpoint/2010/main">
    <mc:Choice Requires="p14">
      <p:transition spd="slow" p14:dur="2000" advTm="2535"/>
    </mc:Choice>
    <mc:Fallback xmlns="">
      <p:transition spd="slow" advTm="2535"/>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6550829-5EEE-47BF-BB45-4E69DFD4C90B}"/>
              </a:ext>
            </a:extLst>
          </p:cNvPr>
          <p:cNvSpPr>
            <a:spLocks noGrp="1"/>
          </p:cNvSpPr>
          <p:nvPr>
            <p:ph idx="1"/>
          </p:nvPr>
        </p:nvSpPr>
        <p:spPr>
          <a:xfrm>
            <a:off x="506437" y="154745"/>
            <a:ext cx="11214508" cy="6400800"/>
          </a:xfrm>
        </p:spPr>
        <p:txBody>
          <a:bodyPr>
            <a:normAutofit fontScale="92500" lnSpcReduction="20000"/>
          </a:bodyPr>
          <a:lstStyle/>
          <a:p>
            <a:pPr marL="0" indent="0">
              <a:buNone/>
            </a:pPr>
            <a:r>
              <a:rPr kumimoji="1" lang="en-US" altLang="ja-JP" sz="3200" dirty="0"/>
              <a:t>【A</a:t>
            </a:r>
            <a:r>
              <a:rPr kumimoji="1" lang="ja-JP" altLang="en-US" sz="3200" dirty="0"/>
              <a:t>さんの生活歴</a:t>
            </a:r>
            <a:r>
              <a:rPr kumimoji="1" lang="en-US" altLang="ja-JP" sz="3200" dirty="0"/>
              <a:t>】</a:t>
            </a:r>
          </a:p>
          <a:p>
            <a:pPr marL="0" indent="0">
              <a:buNone/>
            </a:pPr>
            <a:r>
              <a:rPr lang="ja-JP" altLang="en-US" sz="3200" dirty="0"/>
              <a:t>・３０代男性、軽度の視覚障害者があり盲学校を卒業後、</a:t>
            </a:r>
            <a:endParaRPr lang="en-US" altLang="ja-JP" sz="3200" dirty="0"/>
          </a:p>
          <a:p>
            <a:pPr marL="0" indent="0">
              <a:buNone/>
            </a:pPr>
            <a:r>
              <a:rPr lang="ja-JP" altLang="en-US" sz="3200" dirty="0"/>
              <a:t>　専門学校に入学し、あん摩マッサージ師の資格を取得する。</a:t>
            </a:r>
            <a:endParaRPr lang="en-US" altLang="ja-JP" sz="3200" dirty="0"/>
          </a:p>
          <a:p>
            <a:pPr marL="0" indent="0">
              <a:buNone/>
            </a:pPr>
            <a:r>
              <a:rPr lang="ja-JP" altLang="en-US" sz="3200" dirty="0"/>
              <a:t>　幼い時に交通事故にあい右足を切断、以後義足の生活となる。</a:t>
            </a:r>
            <a:endParaRPr lang="en-US" altLang="ja-JP" sz="3200" dirty="0"/>
          </a:p>
          <a:p>
            <a:pPr marL="0" indent="0">
              <a:buNone/>
            </a:pPr>
            <a:r>
              <a:rPr lang="ja-JP" altLang="en-US" sz="3200" dirty="0"/>
              <a:t>・地方の旅館や整形外科での職歴はあるも対人トラブルが</a:t>
            </a:r>
            <a:endParaRPr lang="en-US" altLang="ja-JP" sz="3200" dirty="0"/>
          </a:p>
          <a:p>
            <a:pPr marL="0" indent="0">
              <a:buNone/>
            </a:pPr>
            <a:r>
              <a:rPr lang="ja-JP" altLang="en-US" sz="3200" dirty="0"/>
              <a:t>　原因で離職。</a:t>
            </a:r>
            <a:endParaRPr lang="en-US" altLang="ja-JP" sz="3200" dirty="0"/>
          </a:p>
          <a:p>
            <a:pPr marL="0" indent="0">
              <a:buNone/>
            </a:pPr>
            <a:r>
              <a:rPr lang="ja-JP" altLang="en-US" sz="3200" dirty="0"/>
              <a:t>・兄弟との折合が悪くなり家を出て生活保護申請、複数回の</a:t>
            </a:r>
            <a:endParaRPr lang="en-US" altLang="ja-JP" sz="3200" dirty="0"/>
          </a:p>
          <a:p>
            <a:pPr marL="0" indent="0">
              <a:buNone/>
            </a:pPr>
            <a:r>
              <a:rPr lang="ja-JP" altLang="en-US" sz="3200" dirty="0"/>
              <a:t>　保護歴あり。</a:t>
            </a:r>
            <a:endParaRPr lang="en-US" altLang="ja-JP" sz="3200" dirty="0"/>
          </a:p>
          <a:p>
            <a:pPr marL="0" indent="0">
              <a:buNone/>
            </a:pPr>
            <a:r>
              <a:rPr lang="ja-JP" altLang="en-US" sz="3200" dirty="0"/>
              <a:t>・アルコール依存症と指摘され○○ダルク、フリーダム○○の</a:t>
            </a:r>
            <a:endParaRPr lang="en-US" altLang="ja-JP" sz="3200" dirty="0"/>
          </a:p>
          <a:p>
            <a:pPr marL="0" indent="0">
              <a:buNone/>
            </a:pPr>
            <a:r>
              <a:rPr lang="ja-JP" altLang="en-US" sz="3200" dirty="0"/>
              <a:t>　利用歴あり。</a:t>
            </a:r>
            <a:endParaRPr lang="en-US" altLang="ja-JP" sz="3200" dirty="0"/>
          </a:p>
          <a:p>
            <a:pPr marL="0" indent="0">
              <a:buNone/>
            </a:pPr>
            <a:r>
              <a:rPr lang="ja-JP" altLang="en-US" sz="3200" dirty="0"/>
              <a:t>・○○区福祉事務所に相談、自立支援センターの利用を経て、</a:t>
            </a:r>
            <a:endParaRPr lang="en-US" altLang="ja-JP" sz="3200" dirty="0"/>
          </a:p>
          <a:p>
            <a:pPr marL="0" indent="0">
              <a:buNone/>
            </a:pPr>
            <a:r>
              <a:rPr lang="ja-JP" altLang="en-US" sz="3200" dirty="0"/>
              <a:t>　更生施設新塩崎荘へ入所。　　　　　　　　　　　　　　</a:t>
            </a:r>
            <a:r>
              <a:rPr lang="ja-JP" altLang="en-US" dirty="0"/>
              <a:t>　　　　　　　　　　　　　　　　　　　</a:t>
            </a:r>
            <a:endParaRPr lang="en-US" altLang="ja-JP" dirty="0"/>
          </a:p>
          <a:p>
            <a:pPr marL="0" indent="0">
              <a:buNone/>
            </a:pPr>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3937664921"/>
      </p:ext>
    </p:extLst>
  </p:cSld>
  <p:clrMapOvr>
    <a:masterClrMapping/>
  </p:clrMapOvr>
  <mc:AlternateContent xmlns:mc="http://schemas.openxmlformats.org/markup-compatibility/2006" xmlns:p14="http://schemas.microsoft.com/office/powerpoint/2010/main">
    <mc:Choice Requires="p14">
      <p:transition spd="slow" p14:dur="2000" advTm="101326"/>
    </mc:Choice>
    <mc:Fallback xmlns="">
      <p:transition spd="slow" advTm="101326"/>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E13DA426-862E-4BE0-83A2-41D1EAEC099A}"/>
              </a:ext>
            </a:extLst>
          </p:cNvPr>
          <p:cNvSpPr>
            <a:spLocks noGrp="1"/>
          </p:cNvSpPr>
          <p:nvPr>
            <p:ph idx="1"/>
          </p:nvPr>
        </p:nvSpPr>
        <p:spPr>
          <a:xfrm>
            <a:off x="506437" y="253218"/>
            <a:ext cx="11535508" cy="6147582"/>
          </a:xfrm>
        </p:spPr>
        <p:txBody>
          <a:bodyPr>
            <a:noAutofit/>
          </a:bodyPr>
          <a:lstStyle/>
          <a:p>
            <a:pPr marL="0" indent="0">
              <a:buNone/>
            </a:pPr>
            <a:r>
              <a:rPr kumimoji="1" lang="en-US" altLang="ja-JP" sz="2800" dirty="0"/>
              <a:t>【</a:t>
            </a:r>
            <a:r>
              <a:rPr kumimoji="1" lang="ja-JP" altLang="en-US" sz="2800" dirty="0"/>
              <a:t>施設での様子</a:t>
            </a:r>
            <a:r>
              <a:rPr kumimoji="1" lang="en-US" altLang="ja-JP" sz="2800" dirty="0"/>
              <a:t>】</a:t>
            </a:r>
          </a:p>
          <a:p>
            <a:pPr marL="0" indent="0">
              <a:buNone/>
            </a:pPr>
            <a:r>
              <a:rPr lang="ja-JP" altLang="en-US" sz="2800" dirty="0"/>
              <a:t>・アルコール依存症と診断されたが詳細は不明の為に経過観察を行う。</a:t>
            </a:r>
            <a:endParaRPr lang="en-US" altLang="ja-JP" sz="2800" dirty="0"/>
          </a:p>
          <a:p>
            <a:pPr marL="0" indent="0">
              <a:buNone/>
            </a:pPr>
            <a:r>
              <a:rPr kumimoji="1" lang="ja-JP" altLang="en-US" sz="2800" dirty="0"/>
              <a:t>・視覚障害はあるが、外出簿の記入通院等は自立。周りの人に助けを</a:t>
            </a:r>
            <a:endParaRPr kumimoji="1" lang="en-US" altLang="ja-JP" sz="2800" dirty="0"/>
          </a:p>
          <a:p>
            <a:pPr marL="0" indent="0">
              <a:buNone/>
            </a:pPr>
            <a:r>
              <a:rPr lang="ja-JP" altLang="en-US" sz="2800" dirty="0"/>
              <a:t>　求めるコミニュケーション能力も持ち備えていた。</a:t>
            </a:r>
            <a:endParaRPr lang="en-US" altLang="ja-JP" sz="2800" dirty="0"/>
          </a:p>
          <a:p>
            <a:pPr marL="0" indent="0">
              <a:buNone/>
            </a:pPr>
            <a:r>
              <a:rPr kumimoji="1" lang="ja-JP" altLang="en-US" sz="2800" dirty="0"/>
              <a:t>・娯楽室で</a:t>
            </a:r>
            <a:r>
              <a:rPr kumimoji="1" lang="en-US" altLang="ja-JP" sz="2800" dirty="0"/>
              <a:t>TV</a:t>
            </a:r>
            <a:r>
              <a:rPr kumimoji="1" lang="ja-JP" altLang="en-US" sz="2800" dirty="0"/>
              <a:t>を独占する。他の利用者の掃除のやり方に不満を述べ</a:t>
            </a:r>
            <a:endParaRPr kumimoji="1" lang="en-US" altLang="ja-JP" sz="2800" dirty="0"/>
          </a:p>
          <a:p>
            <a:pPr marL="0" indent="0">
              <a:buNone/>
            </a:pPr>
            <a:r>
              <a:rPr lang="ja-JP" altLang="en-US" sz="2800" dirty="0"/>
              <a:t>　る等で、対人トラブルが多く、その都度フロア移動で対応。</a:t>
            </a:r>
            <a:endParaRPr lang="en-US" altLang="ja-JP" sz="2800" dirty="0"/>
          </a:p>
          <a:p>
            <a:pPr marL="0" indent="0">
              <a:buNone/>
            </a:pPr>
            <a:r>
              <a:rPr kumimoji="1" lang="ja-JP" altLang="en-US" sz="2800" dirty="0"/>
              <a:t>・職安の障害者雇用枠での求職活動を行うが、仕事のブランクが原因　</a:t>
            </a:r>
            <a:endParaRPr kumimoji="1" lang="en-US" altLang="ja-JP" sz="2800" dirty="0"/>
          </a:p>
          <a:p>
            <a:pPr marL="0" indent="0">
              <a:buNone/>
            </a:pPr>
            <a:r>
              <a:rPr lang="ja-JP" altLang="en-US" sz="2800" dirty="0"/>
              <a:t>　で採用には至らず。</a:t>
            </a:r>
            <a:endParaRPr lang="en-US" altLang="ja-JP" sz="2800" dirty="0"/>
          </a:p>
          <a:p>
            <a:pPr marL="0" indent="0">
              <a:buNone/>
            </a:pPr>
            <a:r>
              <a:rPr kumimoji="1" lang="ja-JP" altLang="en-US" sz="2800" dirty="0"/>
              <a:t>・ビールの空き缶がゴミ箱の捨ててあり、自分は我慢しているのに</a:t>
            </a:r>
            <a:endParaRPr kumimoji="1" lang="en-US" altLang="ja-JP" sz="2800" dirty="0"/>
          </a:p>
          <a:p>
            <a:pPr marL="0" indent="0">
              <a:buNone/>
            </a:pPr>
            <a:r>
              <a:rPr lang="ja-JP" altLang="en-US" sz="2800" dirty="0"/>
              <a:t>　規則違反をしている奴がいる。そいつを退所させろ</a:t>
            </a:r>
            <a:endParaRPr lang="en-US" altLang="ja-JP" sz="2800" dirty="0"/>
          </a:p>
          <a:p>
            <a:pPr marL="0" indent="0">
              <a:buNone/>
            </a:pPr>
            <a:r>
              <a:rPr lang="ja-JP" altLang="en-US" sz="2800" dirty="0"/>
              <a:t>　と激高する。</a:t>
            </a:r>
            <a:endParaRPr lang="en-US" altLang="ja-JP" sz="2800" dirty="0"/>
          </a:p>
          <a:p>
            <a:pPr marL="0" indent="0">
              <a:buNone/>
            </a:pPr>
            <a:r>
              <a:rPr kumimoji="1" lang="ja-JP" altLang="en-US" sz="2800" dirty="0"/>
              <a:t>・本人は地域でのアパート生活を強く希望。</a:t>
            </a:r>
          </a:p>
        </p:txBody>
      </p:sp>
    </p:spTree>
    <p:extLst>
      <p:ext uri="{BB962C8B-B14F-4D97-AF65-F5344CB8AC3E}">
        <p14:creationId xmlns:p14="http://schemas.microsoft.com/office/powerpoint/2010/main" val="339343914"/>
      </p:ext>
    </p:extLst>
  </p:cSld>
  <p:clrMapOvr>
    <a:masterClrMapping/>
  </p:clrMapOvr>
  <mc:AlternateContent xmlns:mc="http://schemas.openxmlformats.org/markup-compatibility/2006" xmlns:p14="http://schemas.microsoft.com/office/powerpoint/2010/main">
    <mc:Choice Requires="p14">
      <p:transition spd="slow" p14:dur="2000" advTm="135390"/>
    </mc:Choice>
    <mc:Fallback xmlns="">
      <p:transition spd="slow" advTm="13539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A7068B3-135C-4806-A6FA-F63A8AA66AEC}"/>
              </a:ext>
            </a:extLst>
          </p:cNvPr>
          <p:cNvSpPr>
            <a:spLocks noGrp="1"/>
          </p:cNvSpPr>
          <p:nvPr>
            <p:ph idx="1"/>
          </p:nvPr>
        </p:nvSpPr>
        <p:spPr>
          <a:xfrm>
            <a:off x="365759" y="196948"/>
            <a:ext cx="11479237" cy="6471137"/>
          </a:xfrm>
        </p:spPr>
        <p:txBody>
          <a:bodyPr>
            <a:normAutofit/>
          </a:bodyPr>
          <a:lstStyle/>
          <a:p>
            <a:pPr marL="0" indent="0">
              <a:buNone/>
            </a:pPr>
            <a:r>
              <a:rPr kumimoji="1" lang="en-US" altLang="ja-JP" sz="2400" dirty="0"/>
              <a:t>【</a:t>
            </a:r>
            <a:r>
              <a:rPr kumimoji="1" lang="ja-JP" altLang="en-US" sz="2400" dirty="0"/>
              <a:t>指導員の見立て</a:t>
            </a:r>
            <a:r>
              <a:rPr kumimoji="1" lang="en-US" altLang="ja-JP" sz="2400" dirty="0"/>
              <a:t>】</a:t>
            </a:r>
          </a:p>
          <a:p>
            <a:pPr marL="0" indent="0">
              <a:buNone/>
            </a:pPr>
            <a:r>
              <a:rPr lang="ja-JP" altLang="en-US" sz="2400" dirty="0"/>
              <a:t>・独特な正義感を持ち、思考のかたまり柔軟性に欠け、他者と</a:t>
            </a:r>
            <a:endParaRPr lang="en-US" altLang="ja-JP" sz="2400" dirty="0"/>
          </a:p>
          <a:p>
            <a:pPr marL="0" indent="0">
              <a:buNone/>
            </a:pPr>
            <a:r>
              <a:rPr kumimoji="1" lang="ja-JP" altLang="en-US" sz="2400" dirty="0"/>
              <a:t>　ぶつかることがあり、精神疾患よりも先天的な軽度境界域知的</a:t>
            </a:r>
            <a:endParaRPr kumimoji="1" lang="en-US" altLang="ja-JP" sz="2400" dirty="0"/>
          </a:p>
          <a:p>
            <a:pPr marL="0" indent="0">
              <a:buNone/>
            </a:pPr>
            <a:r>
              <a:rPr kumimoji="1" lang="ja-JP" altLang="en-US" sz="2400" dirty="0"/>
              <a:t>　障害も感じられた。</a:t>
            </a:r>
            <a:endParaRPr kumimoji="1" lang="en-US" altLang="ja-JP" sz="2400" dirty="0"/>
          </a:p>
          <a:p>
            <a:pPr marL="0" indent="0">
              <a:buNone/>
            </a:pPr>
            <a:r>
              <a:rPr lang="ja-JP" altLang="en-US" sz="2400" dirty="0"/>
              <a:t>・入所中は飲酒トラブルは見られなかったが自由度が増した環境では</a:t>
            </a:r>
            <a:endParaRPr lang="en-US" altLang="ja-JP" sz="2400" dirty="0"/>
          </a:p>
          <a:p>
            <a:pPr marL="0" indent="0">
              <a:buNone/>
            </a:pPr>
            <a:r>
              <a:rPr kumimoji="1" lang="ja-JP" altLang="en-US" sz="2400" dirty="0"/>
              <a:t>　支援者として不安があった。</a:t>
            </a:r>
            <a:endParaRPr kumimoji="1" lang="en-US" altLang="ja-JP" sz="2400" dirty="0"/>
          </a:p>
          <a:p>
            <a:pPr marL="0" indent="0">
              <a:buNone/>
            </a:pPr>
            <a:r>
              <a:rPr lang="ja-JP" altLang="en-US" sz="2400" dirty="0"/>
              <a:t>・単身生活の経験が無く、視覚障害も主の地域生活にどの程度支障が</a:t>
            </a:r>
            <a:endParaRPr lang="en-US" altLang="ja-JP" sz="2400" dirty="0"/>
          </a:p>
          <a:p>
            <a:pPr marL="0" indent="0">
              <a:buNone/>
            </a:pPr>
            <a:r>
              <a:rPr kumimoji="1" lang="ja-JP" altLang="en-US" sz="2400" dirty="0"/>
              <a:t>　あるか不明であった。</a:t>
            </a:r>
            <a:endParaRPr kumimoji="1" lang="en-US" altLang="ja-JP" sz="2400" dirty="0"/>
          </a:p>
          <a:p>
            <a:pPr marL="0" indent="0">
              <a:buNone/>
            </a:pPr>
            <a:r>
              <a:rPr lang="ja-JP" altLang="en-US" sz="2400" dirty="0"/>
              <a:t>・入所中に就労、デイケア等に繋げず、地域において孤立してしまう</a:t>
            </a:r>
            <a:endParaRPr lang="en-US" altLang="ja-JP" sz="2400" dirty="0"/>
          </a:p>
          <a:p>
            <a:pPr marL="0" indent="0">
              <a:buNone/>
            </a:pPr>
            <a:r>
              <a:rPr kumimoji="1" lang="ja-JP" altLang="en-US" sz="2400" dirty="0"/>
              <a:t>　可能性があった。</a:t>
            </a:r>
            <a:endParaRPr kumimoji="1" lang="en-US" altLang="ja-JP" sz="2400" dirty="0"/>
          </a:p>
          <a:p>
            <a:pPr marL="0" indent="0">
              <a:buNone/>
            </a:pPr>
            <a:endParaRPr kumimoji="1" lang="en-US" altLang="ja-JP" sz="2400" dirty="0"/>
          </a:p>
          <a:p>
            <a:pPr marL="0" indent="0">
              <a:buNone/>
            </a:pPr>
            <a:r>
              <a:rPr lang="ja-JP" altLang="en-US" sz="2400" dirty="0"/>
              <a:t>　　　　</a:t>
            </a:r>
            <a:r>
              <a:rPr kumimoji="1" lang="ja-JP" altLang="en-US" sz="2400" dirty="0"/>
              <a:t>社会復帰促進事業利用　アパート生活の訓練</a:t>
            </a:r>
            <a:endParaRPr kumimoji="1" lang="en-US" altLang="ja-JP" sz="2400" dirty="0"/>
          </a:p>
          <a:p>
            <a:pPr marL="0" indent="0">
              <a:buNone/>
            </a:pPr>
            <a:r>
              <a:rPr lang="ja-JP" altLang="en-US" sz="2400" dirty="0"/>
              <a:t>　　　　　　　　　　　　　　　新塩崎荘の通所事業で支援を継続</a:t>
            </a:r>
            <a:endParaRPr kumimoji="1" lang="en-US" altLang="ja-JP" sz="2400" dirty="0"/>
          </a:p>
          <a:p>
            <a:pPr marL="0" indent="0">
              <a:buNone/>
            </a:pPr>
            <a:endParaRPr kumimoji="1" lang="en-US" altLang="ja-JP" dirty="0"/>
          </a:p>
        </p:txBody>
      </p:sp>
      <p:sp>
        <p:nvSpPr>
          <p:cNvPr id="4" name="矢印: 右 3">
            <a:extLst>
              <a:ext uri="{FF2B5EF4-FFF2-40B4-BE49-F238E27FC236}">
                <a16:creationId xmlns:a16="http://schemas.microsoft.com/office/drawing/2014/main" id="{CCA5B537-ED80-466D-B16D-11D435E8B3E3}"/>
              </a:ext>
            </a:extLst>
          </p:cNvPr>
          <p:cNvSpPr/>
          <p:nvPr/>
        </p:nvSpPr>
        <p:spPr>
          <a:xfrm>
            <a:off x="647114" y="6020973"/>
            <a:ext cx="978408" cy="484632"/>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ustDataLst>
      <p:tags r:id="rId1"/>
    </p:custDataLst>
    <p:extLst>
      <p:ext uri="{BB962C8B-B14F-4D97-AF65-F5344CB8AC3E}">
        <p14:creationId xmlns:p14="http://schemas.microsoft.com/office/powerpoint/2010/main" val="824302254"/>
      </p:ext>
    </p:extLst>
  </p:cSld>
  <p:clrMapOvr>
    <a:masterClrMapping/>
  </p:clrMapOvr>
  <mc:AlternateContent xmlns:mc="http://schemas.openxmlformats.org/markup-compatibility/2006" xmlns:p14="http://schemas.microsoft.com/office/powerpoint/2010/main">
    <mc:Choice Requires="p14">
      <p:transition spd="slow" p14:dur="2000" advTm="99959"/>
    </mc:Choice>
    <mc:Fallback xmlns="">
      <p:transition spd="slow" advTm="99959"/>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11" end="11"/>
                                            </p:txEl>
                                          </p:spTgt>
                                        </p:tgtEl>
                                        <p:attrNameLst>
                                          <p:attrName>style.visibility</p:attrName>
                                        </p:attrNameLst>
                                      </p:cBhvr>
                                      <p:to>
                                        <p:strVal val="visible"/>
                                      </p:to>
                                    </p:set>
                                    <p:animEffect transition="in" filter="wipe(down)">
                                      <p:cBhvr>
                                        <p:cTn id="7" dur="500"/>
                                        <p:tgtEl>
                                          <p:spTgt spid="3">
                                            <p:txEl>
                                              <p:pRg st="11" end="1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xEl>
                                              <p:pRg st="12" end="12"/>
                                            </p:txEl>
                                          </p:spTgt>
                                        </p:tgtEl>
                                        <p:attrNameLst>
                                          <p:attrName>style.visibility</p:attrName>
                                        </p:attrNameLst>
                                      </p:cBhvr>
                                      <p:to>
                                        <p:strVal val="visible"/>
                                      </p:to>
                                    </p:set>
                                    <p:animEffect transition="in" filter="wipe(down)">
                                      <p:cBhvr>
                                        <p:cTn id="12"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6CA12DFB-56A8-4514-B9AC-C54D7A7AD0C9}"/>
              </a:ext>
            </a:extLst>
          </p:cNvPr>
          <p:cNvSpPr>
            <a:spLocks noGrp="1"/>
          </p:cNvSpPr>
          <p:nvPr>
            <p:ph idx="1"/>
          </p:nvPr>
        </p:nvSpPr>
        <p:spPr>
          <a:xfrm>
            <a:off x="838199" y="154745"/>
            <a:ext cx="10739511" cy="6288258"/>
          </a:xfrm>
        </p:spPr>
        <p:txBody>
          <a:bodyPr>
            <a:normAutofit lnSpcReduction="10000"/>
          </a:bodyPr>
          <a:lstStyle/>
          <a:p>
            <a:pPr marL="0" indent="0">
              <a:buNone/>
            </a:pPr>
            <a:r>
              <a:rPr kumimoji="1" lang="en-US" altLang="ja-JP" sz="2400" dirty="0"/>
              <a:t>【</a:t>
            </a:r>
            <a:r>
              <a:rPr kumimoji="1" lang="ja-JP" altLang="en-US" sz="2400" dirty="0"/>
              <a:t>通所事業での実践</a:t>
            </a:r>
            <a:r>
              <a:rPr kumimoji="1" lang="en-US" altLang="ja-JP" sz="2400" dirty="0"/>
              <a:t>】</a:t>
            </a:r>
          </a:p>
          <a:p>
            <a:pPr marL="0" indent="0">
              <a:buNone/>
            </a:pPr>
            <a:r>
              <a:rPr kumimoji="1" lang="ja-JP" altLang="en-US" sz="2400" dirty="0"/>
              <a:t>　</a:t>
            </a:r>
            <a:r>
              <a:rPr kumimoji="1" lang="ja-JP" altLang="en-US" sz="2400" u="sng" dirty="0">
                <a:solidFill>
                  <a:schemeClr val="bg1"/>
                </a:solidFill>
                <a:highlight>
                  <a:srgbClr val="00FFFF"/>
                </a:highlight>
              </a:rPr>
              <a:t>社会復帰促進事業（宿所提供施設○○荘）　</a:t>
            </a:r>
            <a:endParaRPr kumimoji="1" lang="en-US" altLang="ja-JP" sz="2400" u="sng" dirty="0">
              <a:solidFill>
                <a:schemeClr val="bg1"/>
              </a:solidFill>
              <a:highlight>
                <a:srgbClr val="00FFFF"/>
              </a:highlight>
            </a:endParaRPr>
          </a:p>
          <a:p>
            <a:pPr marL="0" indent="0">
              <a:buNone/>
            </a:pPr>
            <a:r>
              <a:rPr lang="ja-JP" altLang="en-US" sz="2400" dirty="0"/>
              <a:t>　→アパート生活の訓練、本人の単身生活能力の見極め</a:t>
            </a:r>
            <a:endParaRPr lang="en-US" altLang="ja-JP" sz="2400" dirty="0"/>
          </a:p>
          <a:p>
            <a:pPr marL="0" indent="0">
              <a:buNone/>
            </a:pPr>
            <a:endParaRPr lang="en-US" altLang="ja-JP" sz="2400" dirty="0"/>
          </a:p>
          <a:p>
            <a:pPr marL="0" indent="0">
              <a:buNone/>
            </a:pPr>
            <a:r>
              <a:rPr kumimoji="1" lang="ja-JP" altLang="en-US" sz="2400" dirty="0"/>
              <a:t>　</a:t>
            </a:r>
            <a:r>
              <a:rPr kumimoji="1" lang="ja-JP" altLang="en-US" sz="2400" u="sng" dirty="0">
                <a:solidFill>
                  <a:schemeClr val="bg1"/>
                </a:solidFill>
                <a:highlight>
                  <a:srgbClr val="00FFFF"/>
                </a:highlight>
              </a:rPr>
              <a:t>通所事業（新塩崎荘）</a:t>
            </a:r>
            <a:endParaRPr kumimoji="1" lang="en-US" altLang="ja-JP" sz="2400" u="sng" dirty="0">
              <a:solidFill>
                <a:schemeClr val="bg1"/>
              </a:solidFill>
              <a:highlight>
                <a:srgbClr val="00FFFF"/>
              </a:highlight>
            </a:endParaRPr>
          </a:p>
          <a:p>
            <a:pPr marL="0" indent="0">
              <a:buNone/>
            </a:pPr>
            <a:r>
              <a:rPr lang="ja-JP" altLang="en-US" sz="2400" dirty="0"/>
              <a:t>　→金銭管理、社会資源に対するコーディネート担当</a:t>
            </a:r>
            <a:endParaRPr lang="en-US" altLang="ja-JP" sz="2400" dirty="0"/>
          </a:p>
          <a:p>
            <a:pPr marL="0" indent="0">
              <a:buNone/>
            </a:pPr>
            <a:endParaRPr lang="en-US" altLang="ja-JP" sz="2400" dirty="0"/>
          </a:p>
          <a:p>
            <a:pPr marL="0" indent="0">
              <a:buNone/>
            </a:pPr>
            <a:r>
              <a:rPr kumimoji="1" lang="ja-JP" altLang="en-US" sz="2400" dirty="0"/>
              <a:t>　</a:t>
            </a:r>
            <a:r>
              <a:rPr kumimoji="1" lang="ja-JP" altLang="en-US" sz="2400" u="sng" dirty="0">
                <a:solidFill>
                  <a:schemeClr val="bg1"/>
                </a:solidFill>
                <a:highlight>
                  <a:srgbClr val="00FFFF"/>
                </a:highlight>
              </a:rPr>
              <a:t>訪問看護</a:t>
            </a:r>
            <a:endParaRPr kumimoji="1" lang="en-US" altLang="ja-JP" sz="2400" u="sng" dirty="0">
              <a:solidFill>
                <a:schemeClr val="bg1"/>
              </a:solidFill>
              <a:highlight>
                <a:srgbClr val="00FFFF"/>
              </a:highlight>
            </a:endParaRPr>
          </a:p>
          <a:p>
            <a:pPr marL="0" indent="0">
              <a:buNone/>
            </a:pPr>
            <a:r>
              <a:rPr lang="ja-JP" altLang="en-US" sz="2400" dirty="0"/>
              <a:t>　→服薬管理、体調管理</a:t>
            </a:r>
            <a:endParaRPr lang="en-US" altLang="ja-JP" sz="2400" dirty="0"/>
          </a:p>
          <a:p>
            <a:pPr marL="0" indent="0">
              <a:buNone/>
            </a:pPr>
            <a:endParaRPr lang="en-US" altLang="ja-JP" sz="2400" dirty="0"/>
          </a:p>
          <a:p>
            <a:pPr marL="0" indent="0">
              <a:buNone/>
            </a:pPr>
            <a:r>
              <a:rPr lang="ja-JP" altLang="en-US" sz="2400" dirty="0"/>
              <a:t>　</a:t>
            </a:r>
            <a:r>
              <a:rPr lang="ja-JP" altLang="en-US" sz="2400" u="sng" dirty="0">
                <a:solidFill>
                  <a:schemeClr val="bg1"/>
                </a:solidFill>
                <a:highlight>
                  <a:srgbClr val="00FFFF"/>
                </a:highlight>
              </a:rPr>
              <a:t>保健師</a:t>
            </a:r>
            <a:endParaRPr lang="en-US" altLang="ja-JP" sz="2400" u="sng" dirty="0">
              <a:solidFill>
                <a:schemeClr val="bg1"/>
              </a:solidFill>
              <a:highlight>
                <a:srgbClr val="00FFFF"/>
              </a:highlight>
            </a:endParaRPr>
          </a:p>
          <a:p>
            <a:pPr marL="0" indent="0">
              <a:buNone/>
            </a:pPr>
            <a:r>
              <a:rPr lang="ja-JP" altLang="en-US" sz="2400" dirty="0"/>
              <a:t>　→地域の社会資源相談</a:t>
            </a:r>
            <a:endParaRPr lang="en-US" altLang="ja-JP" sz="2400" dirty="0"/>
          </a:p>
          <a:p>
            <a:pPr marL="0" indent="0">
              <a:buNone/>
            </a:pPr>
            <a:r>
              <a:rPr kumimoji="1" lang="ja-JP" altLang="en-US" dirty="0"/>
              <a:t>　</a:t>
            </a:r>
          </a:p>
        </p:txBody>
      </p:sp>
    </p:spTree>
    <p:custDataLst>
      <p:tags r:id="rId1"/>
    </p:custDataLst>
    <p:extLst>
      <p:ext uri="{BB962C8B-B14F-4D97-AF65-F5344CB8AC3E}">
        <p14:creationId xmlns:p14="http://schemas.microsoft.com/office/powerpoint/2010/main" val="3055247275"/>
      </p:ext>
    </p:extLst>
  </p:cSld>
  <p:clrMapOvr>
    <a:masterClrMapping/>
  </p:clrMapOvr>
  <mc:AlternateContent xmlns:mc="http://schemas.openxmlformats.org/markup-compatibility/2006" xmlns:p14="http://schemas.microsoft.com/office/powerpoint/2010/main">
    <mc:Choice Requires="p14">
      <p:transition spd="slow" p14:dur="2000" advTm="141071"/>
    </mc:Choice>
    <mc:Fallback xmlns="">
      <p:transition spd="slow" advTm="141071"/>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anim calcmode="lin" valueType="num">
                                      <p:cBhvr additive="base">
                                        <p:cTn id="1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1" end="11"/>
                                            </p:txEl>
                                          </p:spTgt>
                                        </p:tgtEl>
                                        <p:attrNameLst>
                                          <p:attrName>style.visibility</p:attrName>
                                        </p:attrNameLst>
                                      </p:cBhvr>
                                      <p:to>
                                        <p:strVal val="visible"/>
                                      </p:to>
                                    </p:set>
                                    <p:anim calcmode="lin" valueType="num">
                                      <p:cBhvr additive="base">
                                        <p:cTn id="2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12" end="12"/>
                                            </p:txEl>
                                          </p:spTgt>
                                        </p:tgtEl>
                                        <p:attrNameLst>
                                          <p:attrName>style.visibility</p:attrName>
                                        </p:attrNameLst>
                                      </p:cBhvr>
                                      <p:to>
                                        <p:strVal val="visible"/>
                                      </p:to>
                                    </p:set>
                                    <p:anim calcmode="lin" valueType="num">
                                      <p:cBhvr additive="base">
                                        <p:cTn id="2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2647227-F50E-495A-8B96-105C3FD192C4}"/>
              </a:ext>
            </a:extLst>
          </p:cNvPr>
          <p:cNvSpPr>
            <a:spLocks noGrp="1"/>
          </p:cNvSpPr>
          <p:nvPr>
            <p:ph idx="1"/>
          </p:nvPr>
        </p:nvSpPr>
        <p:spPr>
          <a:xfrm>
            <a:off x="689318" y="323556"/>
            <a:ext cx="10663310" cy="6246055"/>
          </a:xfrm>
        </p:spPr>
        <p:txBody>
          <a:bodyPr>
            <a:noAutofit/>
          </a:bodyPr>
          <a:lstStyle/>
          <a:p>
            <a:pPr marL="0" indent="0">
              <a:buNone/>
            </a:pPr>
            <a:r>
              <a:rPr kumimoji="1" lang="ja-JP" altLang="en-US" u="sng" dirty="0">
                <a:solidFill>
                  <a:schemeClr val="bg1"/>
                </a:solidFill>
                <a:highlight>
                  <a:srgbClr val="00FFFF"/>
                </a:highlight>
              </a:rPr>
              <a:t>就労継続支援事業</a:t>
            </a:r>
            <a:r>
              <a:rPr kumimoji="1" lang="en-US" altLang="ja-JP" u="sng" dirty="0">
                <a:solidFill>
                  <a:schemeClr val="bg1"/>
                </a:solidFill>
                <a:highlight>
                  <a:srgbClr val="00FFFF"/>
                </a:highlight>
              </a:rPr>
              <a:t>B</a:t>
            </a:r>
            <a:r>
              <a:rPr kumimoji="1" lang="ja-JP" altLang="en-US" u="sng" dirty="0">
                <a:solidFill>
                  <a:schemeClr val="bg1"/>
                </a:solidFill>
                <a:highlight>
                  <a:srgbClr val="00FFFF"/>
                </a:highlight>
              </a:rPr>
              <a:t>型</a:t>
            </a:r>
            <a:endParaRPr kumimoji="1" lang="en-US" altLang="ja-JP" u="sng" dirty="0">
              <a:solidFill>
                <a:schemeClr val="bg1"/>
              </a:solidFill>
              <a:highlight>
                <a:srgbClr val="00FFFF"/>
              </a:highlight>
            </a:endParaRPr>
          </a:p>
          <a:p>
            <a:pPr marL="0" indent="0">
              <a:buNone/>
            </a:pPr>
            <a:r>
              <a:rPr lang="ja-JP" altLang="en-US" dirty="0"/>
              <a:t>→日中活動、対人コミュニケーションの指導</a:t>
            </a:r>
            <a:endParaRPr lang="en-US" altLang="ja-JP" dirty="0"/>
          </a:p>
          <a:p>
            <a:pPr marL="0" indent="0">
              <a:buNone/>
            </a:pPr>
            <a:endParaRPr lang="en-US" altLang="ja-JP" dirty="0"/>
          </a:p>
          <a:p>
            <a:pPr marL="0" indent="0">
              <a:buNone/>
            </a:pPr>
            <a:r>
              <a:rPr kumimoji="1" lang="ja-JP" altLang="en-US" u="sng" dirty="0">
                <a:solidFill>
                  <a:schemeClr val="bg1"/>
                </a:solidFill>
                <a:highlight>
                  <a:srgbClr val="00FFFF"/>
                </a:highlight>
              </a:rPr>
              <a:t>メンタルクリニック</a:t>
            </a:r>
            <a:endParaRPr kumimoji="1" lang="en-US" altLang="ja-JP" u="sng" dirty="0">
              <a:solidFill>
                <a:schemeClr val="bg1"/>
              </a:solidFill>
              <a:highlight>
                <a:srgbClr val="00FFFF"/>
              </a:highlight>
            </a:endParaRPr>
          </a:p>
          <a:p>
            <a:pPr marL="0" indent="0">
              <a:buNone/>
            </a:pPr>
            <a:r>
              <a:rPr lang="ja-JP" altLang="en-US" dirty="0"/>
              <a:t>→薬物療法、訪問看護への意見書作成</a:t>
            </a:r>
            <a:endParaRPr lang="en-US" altLang="ja-JP" dirty="0"/>
          </a:p>
          <a:p>
            <a:pPr marL="0" indent="0">
              <a:buNone/>
            </a:pPr>
            <a:endParaRPr kumimoji="1" lang="en-US" altLang="ja-JP" dirty="0"/>
          </a:p>
          <a:p>
            <a:pPr marL="0" indent="0">
              <a:buNone/>
            </a:pPr>
            <a:r>
              <a:rPr kumimoji="1" lang="ja-JP" altLang="en-US" u="sng" dirty="0">
                <a:solidFill>
                  <a:schemeClr val="bg1"/>
                </a:solidFill>
                <a:highlight>
                  <a:srgbClr val="00FFFF"/>
                </a:highlight>
              </a:rPr>
              <a:t>計画相談事業所</a:t>
            </a:r>
            <a:endParaRPr kumimoji="1" lang="en-US" altLang="ja-JP" u="sng" dirty="0">
              <a:solidFill>
                <a:schemeClr val="bg1"/>
              </a:solidFill>
              <a:highlight>
                <a:srgbClr val="00FFFF"/>
              </a:highlight>
            </a:endParaRPr>
          </a:p>
          <a:p>
            <a:pPr marL="0" indent="0">
              <a:buNone/>
            </a:pPr>
            <a:r>
              <a:rPr lang="ja-JP" altLang="en-US" dirty="0"/>
              <a:t>→支援計画書の作成、モニタリング</a:t>
            </a:r>
            <a:endParaRPr lang="en-US" altLang="ja-JP" dirty="0"/>
          </a:p>
          <a:p>
            <a:pPr marL="0" indent="0">
              <a:buNone/>
            </a:pPr>
            <a:endParaRPr lang="en-US" altLang="ja-JP" dirty="0"/>
          </a:p>
          <a:p>
            <a:pPr marL="0" indent="0">
              <a:buNone/>
            </a:pPr>
            <a:r>
              <a:rPr kumimoji="1" lang="ja-JP" altLang="en-US" u="sng" dirty="0">
                <a:solidFill>
                  <a:schemeClr val="bg1"/>
                </a:solidFill>
                <a:highlight>
                  <a:srgbClr val="00FFFF"/>
                </a:highlight>
              </a:rPr>
              <a:t>福祉事務所</a:t>
            </a:r>
            <a:endParaRPr kumimoji="1" lang="en-US" altLang="ja-JP" u="sng" dirty="0">
              <a:solidFill>
                <a:schemeClr val="bg1"/>
              </a:solidFill>
              <a:highlight>
                <a:srgbClr val="00FFFF"/>
              </a:highlight>
            </a:endParaRPr>
          </a:p>
          <a:p>
            <a:pPr marL="0" indent="0">
              <a:buNone/>
            </a:pPr>
            <a:r>
              <a:rPr lang="ja-JP" altLang="en-US" dirty="0"/>
              <a:t>→生活費の支給、家賃の代理納付</a:t>
            </a:r>
            <a:endParaRPr lang="en-US" altLang="ja-JP" dirty="0"/>
          </a:p>
          <a:p>
            <a:pPr marL="0" indent="0">
              <a:buNone/>
            </a:pPr>
            <a:endParaRPr lang="en-US" altLang="ja-JP" dirty="0"/>
          </a:p>
          <a:p>
            <a:pPr marL="0" indent="0">
              <a:buNone/>
            </a:pPr>
            <a:r>
              <a:rPr kumimoji="1" lang="ja-JP" altLang="en-US" u="sng" dirty="0">
                <a:solidFill>
                  <a:schemeClr val="bg1"/>
                </a:solidFill>
                <a:highlight>
                  <a:srgbClr val="00FFFF"/>
                </a:highlight>
              </a:rPr>
              <a:t>大家</a:t>
            </a:r>
            <a:endParaRPr kumimoji="1" lang="en-US" altLang="ja-JP" u="sng" dirty="0">
              <a:solidFill>
                <a:schemeClr val="bg1"/>
              </a:solidFill>
              <a:highlight>
                <a:srgbClr val="00FFFF"/>
              </a:highlight>
            </a:endParaRPr>
          </a:p>
          <a:p>
            <a:pPr marL="0" indent="0">
              <a:buNone/>
            </a:pPr>
            <a:r>
              <a:rPr lang="ja-JP" altLang="en-US" dirty="0"/>
              <a:t>→身近で見守り</a:t>
            </a:r>
            <a:endParaRPr kumimoji="1" lang="ja-JP" altLang="en-US" dirty="0"/>
          </a:p>
        </p:txBody>
      </p:sp>
    </p:spTree>
    <p:custDataLst>
      <p:tags r:id="rId1"/>
    </p:custDataLst>
    <p:extLst>
      <p:ext uri="{BB962C8B-B14F-4D97-AF65-F5344CB8AC3E}">
        <p14:creationId xmlns:p14="http://schemas.microsoft.com/office/powerpoint/2010/main" val="1854362052"/>
      </p:ext>
    </p:extLst>
  </p:cSld>
  <p:clrMapOvr>
    <a:masterClrMapping/>
  </p:clrMapOvr>
  <mc:AlternateContent xmlns:mc="http://schemas.openxmlformats.org/markup-compatibility/2006" xmlns:p14="http://schemas.microsoft.com/office/powerpoint/2010/main">
    <mc:Choice Requires="p14">
      <p:transition spd="slow" p14:dur="2000" advTm="141472"/>
    </mc:Choice>
    <mc:Fallback xmlns="">
      <p:transition spd="slow" advTm="14147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10" end="10"/>
                                            </p:txEl>
                                          </p:spTgt>
                                        </p:tgtEl>
                                        <p:attrNameLst>
                                          <p:attrName>style.visibility</p:attrName>
                                        </p:attrNameLst>
                                      </p:cBhvr>
                                      <p:to>
                                        <p:strVal val="visible"/>
                                      </p:to>
                                    </p:set>
                                    <p:anim calcmode="lin" valueType="num">
                                      <p:cBhvr additive="base">
                                        <p:cTn id="2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13" end="13"/>
                                            </p:txEl>
                                          </p:spTgt>
                                        </p:tgtEl>
                                        <p:attrNameLst>
                                          <p:attrName>style.visibility</p:attrName>
                                        </p:attrNameLst>
                                      </p:cBhvr>
                                      <p:to>
                                        <p:strVal val="visible"/>
                                      </p:to>
                                    </p:set>
                                    <p:anim calcmode="lin" valueType="num">
                                      <p:cBhvr additive="base">
                                        <p:cTn id="31"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9549775-BA34-4EB6-BE0B-80E03E16679A}"/>
              </a:ext>
            </a:extLst>
          </p:cNvPr>
          <p:cNvSpPr>
            <a:spLocks noGrp="1"/>
          </p:cNvSpPr>
          <p:nvPr>
            <p:ph idx="1"/>
          </p:nvPr>
        </p:nvSpPr>
        <p:spPr>
          <a:xfrm>
            <a:off x="534572" y="81230"/>
            <a:ext cx="11169748" cy="6333637"/>
          </a:xfrm>
        </p:spPr>
        <p:txBody>
          <a:bodyPr>
            <a:normAutofit/>
          </a:bodyPr>
          <a:lstStyle/>
          <a:p>
            <a:pPr marL="0" indent="0">
              <a:buNone/>
            </a:pPr>
            <a:r>
              <a:rPr kumimoji="1" lang="en-US" altLang="ja-JP" sz="3600" dirty="0"/>
              <a:t>【</a:t>
            </a:r>
            <a:r>
              <a:rPr kumimoji="1" lang="ja-JP" altLang="en-US" sz="3600" dirty="0"/>
              <a:t>エコマップ</a:t>
            </a:r>
            <a:r>
              <a:rPr kumimoji="1" lang="en-US" altLang="ja-JP" sz="3600" dirty="0"/>
              <a:t>】</a:t>
            </a:r>
            <a:endParaRPr kumimoji="1" lang="ja-JP" altLang="en-US" sz="3600" dirty="0"/>
          </a:p>
        </p:txBody>
      </p:sp>
      <p:cxnSp>
        <p:nvCxnSpPr>
          <p:cNvPr id="6" name="直線コネクタ 5">
            <a:extLst>
              <a:ext uri="{FF2B5EF4-FFF2-40B4-BE49-F238E27FC236}">
                <a16:creationId xmlns:a16="http://schemas.microsoft.com/office/drawing/2014/main" id="{F01450EF-8DFD-4A6A-A37F-6BD71742C218}"/>
              </a:ext>
            </a:extLst>
          </p:cNvPr>
          <p:cNvCxnSpPr/>
          <p:nvPr/>
        </p:nvCxnSpPr>
        <p:spPr>
          <a:xfrm flipH="1">
            <a:off x="3671668" y="3291840"/>
            <a:ext cx="1350498" cy="0"/>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0459CF4C-A7A9-4450-B5D2-551348DBCFFA}"/>
              </a:ext>
            </a:extLst>
          </p:cNvPr>
          <p:cNvCxnSpPr>
            <a:cxnSpLocks/>
          </p:cNvCxnSpPr>
          <p:nvPr/>
        </p:nvCxnSpPr>
        <p:spPr>
          <a:xfrm flipV="1">
            <a:off x="5872089" y="1821765"/>
            <a:ext cx="0" cy="1069146"/>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1" name="直線コネクタ 10">
            <a:extLst>
              <a:ext uri="{FF2B5EF4-FFF2-40B4-BE49-F238E27FC236}">
                <a16:creationId xmlns:a16="http://schemas.microsoft.com/office/drawing/2014/main" id="{3CBA97B8-4724-49D7-8AD9-76FD3DEFAB91}"/>
              </a:ext>
            </a:extLst>
          </p:cNvPr>
          <p:cNvCxnSpPr>
            <a:cxnSpLocks/>
          </p:cNvCxnSpPr>
          <p:nvPr/>
        </p:nvCxnSpPr>
        <p:spPr>
          <a:xfrm flipH="1" flipV="1">
            <a:off x="3924886" y="1814732"/>
            <a:ext cx="1252310" cy="1226907"/>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395B8720-C1F8-494F-899F-E524767BCC3E}"/>
              </a:ext>
            </a:extLst>
          </p:cNvPr>
          <p:cNvCxnSpPr/>
          <p:nvPr/>
        </p:nvCxnSpPr>
        <p:spPr>
          <a:xfrm flipV="1">
            <a:off x="6722012" y="1955409"/>
            <a:ext cx="1141828" cy="935502"/>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FCF663C8-36D6-4039-A4AD-5F16406EDD79}"/>
              </a:ext>
            </a:extLst>
          </p:cNvPr>
          <p:cNvCxnSpPr>
            <a:cxnSpLocks/>
          </p:cNvCxnSpPr>
          <p:nvPr/>
        </p:nvCxnSpPr>
        <p:spPr>
          <a:xfrm flipV="1">
            <a:off x="6851746" y="3313215"/>
            <a:ext cx="1493520" cy="3516"/>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C7D8E832-B304-4D39-BAC2-FF6A8AEAEB3F}"/>
              </a:ext>
            </a:extLst>
          </p:cNvPr>
          <p:cNvCxnSpPr>
            <a:cxnSpLocks/>
          </p:cNvCxnSpPr>
          <p:nvPr/>
        </p:nvCxnSpPr>
        <p:spPr>
          <a:xfrm>
            <a:off x="6722012" y="3699801"/>
            <a:ext cx="1548280" cy="1491177"/>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21" name="直線コネクタ 20">
            <a:extLst>
              <a:ext uri="{FF2B5EF4-FFF2-40B4-BE49-F238E27FC236}">
                <a16:creationId xmlns:a16="http://schemas.microsoft.com/office/drawing/2014/main" id="{B9A0A50D-6A43-4D9A-A831-34E99F4DE174}"/>
              </a:ext>
            </a:extLst>
          </p:cNvPr>
          <p:cNvCxnSpPr>
            <a:cxnSpLocks/>
          </p:cNvCxnSpPr>
          <p:nvPr/>
        </p:nvCxnSpPr>
        <p:spPr>
          <a:xfrm>
            <a:off x="5872089" y="3699802"/>
            <a:ext cx="0" cy="1491176"/>
          </a:xfrm>
          <a:prstGeom prst="line">
            <a:avLst/>
          </a:prstGeom>
          <a:ln w="76200"/>
        </p:spPr>
        <p:style>
          <a:lnRef idx="1">
            <a:schemeClr val="accent1"/>
          </a:lnRef>
          <a:fillRef idx="0">
            <a:schemeClr val="accent1"/>
          </a:fillRef>
          <a:effectRef idx="0">
            <a:schemeClr val="accent1"/>
          </a:effectRef>
          <a:fontRef idx="minor">
            <a:schemeClr val="tx1"/>
          </a:fontRef>
        </p:style>
      </p:cxnSp>
      <p:cxnSp>
        <p:nvCxnSpPr>
          <p:cNvPr id="26" name="直線コネクタ 25">
            <a:extLst>
              <a:ext uri="{FF2B5EF4-FFF2-40B4-BE49-F238E27FC236}">
                <a16:creationId xmlns:a16="http://schemas.microsoft.com/office/drawing/2014/main" id="{A7BA321B-3890-401B-9D93-71B88168F6D7}"/>
              </a:ext>
            </a:extLst>
          </p:cNvPr>
          <p:cNvCxnSpPr>
            <a:cxnSpLocks/>
          </p:cNvCxnSpPr>
          <p:nvPr/>
        </p:nvCxnSpPr>
        <p:spPr>
          <a:xfrm flipH="1">
            <a:off x="2804694" y="3539785"/>
            <a:ext cx="2372502" cy="793063"/>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27" name="四角形: 角を丸くする 26">
            <a:extLst>
              <a:ext uri="{FF2B5EF4-FFF2-40B4-BE49-F238E27FC236}">
                <a16:creationId xmlns:a16="http://schemas.microsoft.com/office/drawing/2014/main" id="{73E86F79-488B-408F-A808-A85B8639A47A}"/>
              </a:ext>
            </a:extLst>
          </p:cNvPr>
          <p:cNvSpPr/>
          <p:nvPr/>
        </p:nvSpPr>
        <p:spPr>
          <a:xfrm>
            <a:off x="942288" y="4311251"/>
            <a:ext cx="1885070" cy="633047"/>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通所事業</a:t>
            </a:r>
          </a:p>
        </p:txBody>
      </p:sp>
      <p:sp>
        <p:nvSpPr>
          <p:cNvPr id="28" name="四角形: 角を丸くする 27">
            <a:extLst>
              <a:ext uri="{FF2B5EF4-FFF2-40B4-BE49-F238E27FC236}">
                <a16:creationId xmlns:a16="http://schemas.microsoft.com/office/drawing/2014/main" id="{7246CDEB-9FBA-49EA-AA2E-F64BA67F7FFA}"/>
              </a:ext>
            </a:extLst>
          </p:cNvPr>
          <p:cNvSpPr/>
          <p:nvPr/>
        </p:nvSpPr>
        <p:spPr>
          <a:xfrm>
            <a:off x="5312229" y="5190978"/>
            <a:ext cx="1595008" cy="843722"/>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訪問看護</a:t>
            </a:r>
          </a:p>
        </p:txBody>
      </p:sp>
      <p:sp>
        <p:nvSpPr>
          <p:cNvPr id="29" name="四角形: 角を丸くする 28">
            <a:extLst>
              <a:ext uri="{FF2B5EF4-FFF2-40B4-BE49-F238E27FC236}">
                <a16:creationId xmlns:a16="http://schemas.microsoft.com/office/drawing/2014/main" id="{E88F6C60-BBAE-4091-A2AC-900E4BC22F08}"/>
              </a:ext>
            </a:extLst>
          </p:cNvPr>
          <p:cNvSpPr/>
          <p:nvPr/>
        </p:nvSpPr>
        <p:spPr>
          <a:xfrm>
            <a:off x="1884823" y="5108337"/>
            <a:ext cx="3149600" cy="907028"/>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就労継続支援事業所</a:t>
            </a:r>
          </a:p>
        </p:txBody>
      </p:sp>
      <p:sp>
        <p:nvSpPr>
          <p:cNvPr id="30" name="四角形: 角を丸くする 29">
            <a:extLst>
              <a:ext uri="{FF2B5EF4-FFF2-40B4-BE49-F238E27FC236}">
                <a16:creationId xmlns:a16="http://schemas.microsoft.com/office/drawing/2014/main" id="{41400E9D-6BAE-48AE-B7A9-81457CDFE53F}"/>
              </a:ext>
            </a:extLst>
          </p:cNvPr>
          <p:cNvSpPr/>
          <p:nvPr/>
        </p:nvSpPr>
        <p:spPr>
          <a:xfrm>
            <a:off x="874489" y="2827610"/>
            <a:ext cx="2658793" cy="738550"/>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社会復帰促進事業</a:t>
            </a:r>
          </a:p>
        </p:txBody>
      </p:sp>
      <p:sp>
        <p:nvSpPr>
          <p:cNvPr id="31" name="四角形: 角を丸くする 30">
            <a:extLst>
              <a:ext uri="{FF2B5EF4-FFF2-40B4-BE49-F238E27FC236}">
                <a16:creationId xmlns:a16="http://schemas.microsoft.com/office/drawing/2014/main" id="{86D56A80-67EC-48DF-8A63-664FE3F5AED1}"/>
              </a:ext>
            </a:extLst>
          </p:cNvPr>
          <p:cNvSpPr/>
          <p:nvPr/>
        </p:nvSpPr>
        <p:spPr>
          <a:xfrm>
            <a:off x="1799771" y="1259057"/>
            <a:ext cx="2125115" cy="738551"/>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福祉事務所</a:t>
            </a:r>
          </a:p>
        </p:txBody>
      </p:sp>
      <p:sp>
        <p:nvSpPr>
          <p:cNvPr id="32" name="四角形: 角を丸くする 31">
            <a:extLst>
              <a:ext uri="{FF2B5EF4-FFF2-40B4-BE49-F238E27FC236}">
                <a16:creationId xmlns:a16="http://schemas.microsoft.com/office/drawing/2014/main" id="{29F3F599-BACB-4600-92E2-D0FC21F46765}"/>
              </a:ext>
            </a:extLst>
          </p:cNvPr>
          <p:cNvSpPr/>
          <p:nvPr/>
        </p:nvSpPr>
        <p:spPr>
          <a:xfrm>
            <a:off x="5022166" y="1146629"/>
            <a:ext cx="1749362" cy="675134"/>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保健師</a:t>
            </a:r>
          </a:p>
        </p:txBody>
      </p:sp>
      <p:sp>
        <p:nvSpPr>
          <p:cNvPr id="33" name="四角形: 角を丸くする 32">
            <a:extLst>
              <a:ext uri="{FF2B5EF4-FFF2-40B4-BE49-F238E27FC236}">
                <a16:creationId xmlns:a16="http://schemas.microsoft.com/office/drawing/2014/main" id="{09EBB8F8-8E41-4313-87C9-3E27326AD892}"/>
              </a:ext>
            </a:extLst>
          </p:cNvPr>
          <p:cNvSpPr/>
          <p:nvPr/>
        </p:nvSpPr>
        <p:spPr>
          <a:xfrm>
            <a:off x="7962312" y="1429437"/>
            <a:ext cx="1749359" cy="675133"/>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計画相談</a:t>
            </a:r>
            <a:endParaRPr kumimoji="1" lang="en-US" altLang="ja-JP" sz="2000" b="1" dirty="0"/>
          </a:p>
        </p:txBody>
      </p:sp>
      <p:sp>
        <p:nvSpPr>
          <p:cNvPr id="34" name="四角形: 角を丸くする 33">
            <a:extLst>
              <a:ext uri="{FF2B5EF4-FFF2-40B4-BE49-F238E27FC236}">
                <a16:creationId xmlns:a16="http://schemas.microsoft.com/office/drawing/2014/main" id="{983E9DF9-FE44-4B48-A4A1-D792D99D8EA1}"/>
              </a:ext>
            </a:extLst>
          </p:cNvPr>
          <p:cNvSpPr/>
          <p:nvPr/>
        </p:nvSpPr>
        <p:spPr>
          <a:xfrm>
            <a:off x="8432798" y="2890911"/>
            <a:ext cx="2708814" cy="805373"/>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メンタルクリニック</a:t>
            </a:r>
            <a:endParaRPr kumimoji="1" lang="en-US" altLang="ja-JP" sz="2000" b="1" dirty="0"/>
          </a:p>
        </p:txBody>
      </p:sp>
      <p:cxnSp>
        <p:nvCxnSpPr>
          <p:cNvPr id="41" name="直線コネクタ 40">
            <a:extLst>
              <a:ext uri="{FF2B5EF4-FFF2-40B4-BE49-F238E27FC236}">
                <a16:creationId xmlns:a16="http://schemas.microsoft.com/office/drawing/2014/main" id="{72CE9876-54A6-4350-BBA0-F8AC4F9DDE28}"/>
              </a:ext>
            </a:extLst>
          </p:cNvPr>
          <p:cNvCxnSpPr>
            <a:cxnSpLocks/>
          </p:cNvCxnSpPr>
          <p:nvPr/>
        </p:nvCxnSpPr>
        <p:spPr>
          <a:xfrm flipH="1">
            <a:off x="4551041" y="3696284"/>
            <a:ext cx="761189" cy="1374871"/>
          </a:xfrm>
          <a:prstGeom prst="line">
            <a:avLst/>
          </a:prstGeom>
          <a:ln w="76200"/>
        </p:spPr>
        <p:style>
          <a:lnRef idx="1">
            <a:schemeClr val="accent1"/>
          </a:lnRef>
          <a:fillRef idx="0">
            <a:schemeClr val="accent1"/>
          </a:fillRef>
          <a:effectRef idx="0">
            <a:schemeClr val="accent1"/>
          </a:effectRef>
          <a:fontRef idx="minor">
            <a:schemeClr val="tx1"/>
          </a:fontRef>
        </p:style>
      </p:cxnSp>
      <p:sp>
        <p:nvSpPr>
          <p:cNvPr id="42" name="四角形: 角を丸くする 41">
            <a:extLst>
              <a:ext uri="{FF2B5EF4-FFF2-40B4-BE49-F238E27FC236}">
                <a16:creationId xmlns:a16="http://schemas.microsoft.com/office/drawing/2014/main" id="{17F8299A-58CE-40D4-9C8B-B3A093374E1F}"/>
              </a:ext>
            </a:extLst>
          </p:cNvPr>
          <p:cNvSpPr/>
          <p:nvPr/>
        </p:nvSpPr>
        <p:spPr>
          <a:xfrm>
            <a:off x="7590971" y="4630871"/>
            <a:ext cx="1100346" cy="654645"/>
          </a:xfrm>
          <a:prstGeom prst="roundRect">
            <a:avLst/>
          </a:prstGeom>
          <a:ln w="76200">
            <a:solidFill>
              <a:srgbClr val="FFC000"/>
            </a:solidFill>
          </a:ln>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000" b="1" dirty="0"/>
              <a:t>大家</a:t>
            </a:r>
          </a:p>
        </p:txBody>
      </p:sp>
      <p:sp>
        <p:nvSpPr>
          <p:cNvPr id="43" name="楕円 42">
            <a:extLst>
              <a:ext uri="{FF2B5EF4-FFF2-40B4-BE49-F238E27FC236}">
                <a16:creationId xmlns:a16="http://schemas.microsoft.com/office/drawing/2014/main" id="{F8D9C198-6AB8-41CD-9C23-CA09A17BD158}"/>
              </a:ext>
            </a:extLst>
          </p:cNvPr>
          <p:cNvSpPr/>
          <p:nvPr/>
        </p:nvSpPr>
        <p:spPr>
          <a:xfrm>
            <a:off x="5069673" y="2838357"/>
            <a:ext cx="1722564" cy="938566"/>
          </a:xfrm>
          <a:prstGeom prst="ellipse">
            <a:avLst/>
          </a:prstGeom>
          <a:ln w="76200"/>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3200" b="1" dirty="0"/>
              <a:t>本人</a:t>
            </a:r>
          </a:p>
        </p:txBody>
      </p:sp>
    </p:spTree>
    <p:extLst>
      <p:ext uri="{BB962C8B-B14F-4D97-AF65-F5344CB8AC3E}">
        <p14:creationId xmlns:p14="http://schemas.microsoft.com/office/powerpoint/2010/main" val="4085004435"/>
      </p:ext>
    </p:extLst>
  </p:cSld>
  <p:clrMapOvr>
    <a:masterClrMapping/>
  </p:clrMapOvr>
  <mc:AlternateContent xmlns:mc="http://schemas.openxmlformats.org/markup-compatibility/2006" xmlns:p14="http://schemas.microsoft.com/office/powerpoint/2010/main">
    <mc:Choice Requires="p14">
      <p:transition spd="slow" p14:dur="2000" advTm="27519"/>
    </mc:Choice>
    <mc:Fallback xmlns="">
      <p:transition spd="slow" advTm="27519"/>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9E6CEFA-B2CD-479D-BF77-B2F5D4FD9020}"/>
              </a:ext>
            </a:extLst>
          </p:cNvPr>
          <p:cNvSpPr>
            <a:spLocks noGrp="1"/>
          </p:cNvSpPr>
          <p:nvPr>
            <p:ph idx="1"/>
          </p:nvPr>
        </p:nvSpPr>
        <p:spPr>
          <a:xfrm>
            <a:off x="838200" y="225083"/>
            <a:ext cx="10515600" cy="5951880"/>
          </a:xfrm>
        </p:spPr>
        <p:txBody>
          <a:bodyPr>
            <a:normAutofit/>
          </a:bodyPr>
          <a:lstStyle/>
          <a:p>
            <a:pPr marL="0" indent="0">
              <a:buNone/>
            </a:pPr>
            <a:r>
              <a:rPr kumimoji="1" lang="en-US" altLang="ja-JP" sz="3600" dirty="0"/>
              <a:t>【</a:t>
            </a:r>
            <a:r>
              <a:rPr kumimoji="1" lang="ja-JP" altLang="en-US" sz="3600" dirty="0"/>
              <a:t>地域につなぐ支援の考察・まとめ</a:t>
            </a:r>
            <a:r>
              <a:rPr kumimoji="1" lang="en-US" altLang="ja-JP" sz="3600" dirty="0"/>
              <a:t>】</a:t>
            </a:r>
          </a:p>
          <a:p>
            <a:pPr marL="0" indent="0">
              <a:buNone/>
            </a:pPr>
            <a:r>
              <a:rPr lang="ja-JP" altLang="en-US" sz="3600" dirty="0"/>
              <a:t>・ソーシャルワーカーとしての社会資源の知識</a:t>
            </a:r>
            <a:endParaRPr lang="en-US" altLang="ja-JP" sz="3600" dirty="0"/>
          </a:p>
          <a:p>
            <a:pPr marL="0" indent="0">
              <a:buNone/>
            </a:pPr>
            <a:endParaRPr lang="en-US" altLang="ja-JP" sz="800" dirty="0"/>
          </a:p>
          <a:p>
            <a:pPr marL="0" indent="0">
              <a:buNone/>
            </a:pPr>
            <a:r>
              <a:rPr kumimoji="1" lang="ja-JP" altLang="en-US" sz="3600" dirty="0"/>
              <a:t>・</a:t>
            </a:r>
            <a:r>
              <a:rPr lang="ja-JP" altLang="en-US" sz="3600" dirty="0"/>
              <a:t>コーディネーターとしての意識</a:t>
            </a:r>
            <a:endParaRPr lang="en-US" altLang="ja-JP" sz="3600" dirty="0"/>
          </a:p>
          <a:p>
            <a:pPr marL="0" indent="0">
              <a:buNone/>
            </a:pPr>
            <a:endParaRPr kumimoji="1" lang="en-US" altLang="ja-JP" sz="800" dirty="0"/>
          </a:p>
          <a:p>
            <a:pPr marL="0" indent="0">
              <a:buNone/>
            </a:pPr>
            <a:r>
              <a:rPr kumimoji="1" lang="ja-JP" altLang="en-US" sz="3600" dirty="0"/>
              <a:t>・適切な時期でのカンファレンス</a:t>
            </a:r>
            <a:endParaRPr kumimoji="1" lang="en-US" altLang="ja-JP" sz="3600" dirty="0"/>
          </a:p>
          <a:p>
            <a:pPr marL="0" indent="0">
              <a:buNone/>
            </a:pPr>
            <a:endParaRPr kumimoji="1" lang="en-US" altLang="ja-JP" sz="800" dirty="0"/>
          </a:p>
          <a:p>
            <a:pPr marL="0" indent="0">
              <a:buNone/>
            </a:pPr>
            <a:r>
              <a:rPr lang="ja-JP" altLang="en-US" sz="3600" dirty="0"/>
              <a:t>・情報共有に加え支援方針、役割の確認</a:t>
            </a:r>
            <a:endParaRPr lang="en-US" altLang="ja-JP" sz="3600" dirty="0"/>
          </a:p>
          <a:p>
            <a:pPr marL="0" indent="0">
              <a:buNone/>
            </a:pPr>
            <a:endParaRPr lang="en-US" altLang="ja-JP" sz="800" dirty="0"/>
          </a:p>
          <a:p>
            <a:pPr marL="0" indent="0">
              <a:buNone/>
            </a:pPr>
            <a:r>
              <a:rPr kumimoji="1" lang="ja-JP" altLang="en-US" sz="3600" dirty="0"/>
              <a:t>・定着時間の確保</a:t>
            </a:r>
            <a:endParaRPr kumimoji="1" lang="en-US" altLang="ja-JP" sz="3600" dirty="0"/>
          </a:p>
          <a:p>
            <a:pPr marL="0" indent="0">
              <a:buNone/>
            </a:pPr>
            <a:endParaRPr kumimoji="1" lang="en-US" altLang="ja-JP" sz="800" dirty="0"/>
          </a:p>
          <a:p>
            <a:pPr marL="0" indent="0">
              <a:buNone/>
            </a:pPr>
            <a:r>
              <a:rPr lang="ja-JP" altLang="en-US" sz="3600" dirty="0"/>
              <a:t>・利用者との良好な支援関係の構築</a:t>
            </a:r>
            <a:endParaRPr kumimoji="1" lang="ja-JP" altLang="en-US" sz="3600" dirty="0"/>
          </a:p>
        </p:txBody>
      </p:sp>
    </p:spTree>
    <p:custDataLst>
      <p:tags r:id="rId1"/>
    </p:custDataLst>
    <p:extLst>
      <p:ext uri="{BB962C8B-B14F-4D97-AF65-F5344CB8AC3E}">
        <p14:creationId xmlns:p14="http://schemas.microsoft.com/office/powerpoint/2010/main" val="1269549117"/>
      </p:ext>
    </p:extLst>
  </p:cSld>
  <p:clrMapOvr>
    <a:masterClrMapping/>
  </p:clrMapOvr>
  <mc:AlternateContent xmlns:mc="http://schemas.openxmlformats.org/markup-compatibility/2006" xmlns:p14="http://schemas.microsoft.com/office/powerpoint/2010/main">
    <mc:Choice Requires="p14">
      <p:transition spd="slow" p14:dur="2000" advTm="147132"/>
    </mc:Choice>
    <mc:Fallback xmlns="">
      <p:transition spd="slow" advTm="147132"/>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arn(inVertic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arn(inVertical)">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
                                            <p:txEl>
                                              <p:pRg st="7" end="7"/>
                                            </p:txEl>
                                          </p:spTgt>
                                        </p:tgtEl>
                                        <p:attrNameLst>
                                          <p:attrName>style.visibility</p:attrName>
                                        </p:attrNameLst>
                                      </p:cBhvr>
                                      <p:to>
                                        <p:strVal val="visible"/>
                                      </p:to>
                                    </p:set>
                                    <p:animEffect transition="in" filter="barn(inVertical)">
                                      <p:cBhvr>
                                        <p:cTn id="22" dur="500"/>
                                        <p:tgtEl>
                                          <p:spTgt spid="3">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animEffect transition="in" filter="barn(inVertical)">
                                      <p:cBhvr>
                                        <p:cTn id="27" dur="500"/>
                                        <p:tgtEl>
                                          <p:spTgt spid="3">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
                                            <p:txEl>
                                              <p:pRg st="11" end="11"/>
                                            </p:txEl>
                                          </p:spTgt>
                                        </p:tgtEl>
                                        <p:attrNameLst>
                                          <p:attrName>style.visibility</p:attrName>
                                        </p:attrNameLst>
                                      </p:cBhvr>
                                      <p:to>
                                        <p:strVal val="visible"/>
                                      </p:to>
                                    </p:set>
                                    <p:animEffect transition="in" filter="barn(inVertical)">
                                      <p:cBhvr>
                                        <p:cTn id="32"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IMING" val="|57.5|32.2"/>
</p:tagLst>
</file>

<file path=ppt/tags/tag2.xml><?xml version="1.0" encoding="utf-8"?>
<p:tagLst xmlns:a="http://schemas.openxmlformats.org/drawingml/2006/main" xmlns:r="http://schemas.openxmlformats.org/officeDocument/2006/relationships" xmlns:p="http://schemas.openxmlformats.org/presentationml/2006/main">
  <p:tag name="TIMING" val="|19.4|22.9|36.4|45.5"/>
</p:tagLst>
</file>

<file path=ppt/tags/tag3.xml><?xml version="1.0" encoding="utf-8"?>
<p:tagLst xmlns:a="http://schemas.openxmlformats.org/drawingml/2006/main" xmlns:r="http://schemas.openxmlformats.org/officeDocument/2006/relationships" xmlns:p="http://schemas.openxmlformats.org/presentationml/2006/main">
  <p:tag name="TIMING" val="|6|57.3|19.7|8.4|29.2"/>
</p:tagLst>
</file>

<file path=ppt/tags/tag4.xml><?xml version="1.0" encoding="utf-8"?>
<p:tagLst xmlns:a="http://schemas.openxmlformats.org/drawingml/2006/main" xmlns:r="http://schemas.openxmlformats.org/officeDocument/2006/relationships" xmlns:p="http://schemas.openxmlformats.org/presentationml/2006/main">
  <p:tag name="TIMING" val="|16.3|19.1|18.4|15|28.5|21.3"/>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イオン">
  <a:themeElements>
    <a:clrScheme name="イオン">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イオン">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イオン">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709</TotalTime>
  <Words>923</Words>
  <Application>Microsoft Office PowerPoint</Application>
  <PresentationFormat>ワイド画面</PresentationFormat>
  <Paragraphs>113</Paragraphs>
  <Slides>11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11</vt:i4>
      </vt:variant>
    </vt:vector>
  </HeadingPairs>
  <TitlesOfParts>
    <vt:vector size="16" baseType="lpstr">
      <vt:lpstr>游ゴシック</vt:lpstr>
      <vt:lpstr>Arial</vt:lpstr>
      <vt:lpstr>Century Gothic</vt:lpstr>
      <vt:lpstr>Wingdings 3</vt:lpstr>
      <vt:lpstr>イオン</vt:lpstr>
      <vt:lpstr>令和3年度全国厚生事業団体連絡協議会研究会議  『更生施設から地域へつなぐ支援』  　　　～通所事業の実践を通じて～ 　　　　更生施設　新塩崎荘 　　　　　　　　指導員　　髙山</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令和3年度全国厚生事業団体連絡協議会研究会議  『更生施設から地域へつなぐ支援』  ～通所事業の実践を通じて～  　　　　　更生施設　新塩崎荘 　　　　　　　　　　　指導員　　髙山 </dc:title>
  <dc:creator>髙山 富士孝</dc:creator>
  <cp:lastModifiedBy>全社協管理室</cp:lastModifiedBy>
  <cp:revision>19</cp:revision>
  <cp:lastPrinted>2021-12-09T04:36:37Z</cp:lastPrinted>
  <dcterms:created xsi:type="dcterms:W3CDTF">2021-11-16T07:28:49Z</dcterms:created>
  <dcterms:modified xsi:type="dcterms:W3CDTF">2021-12-17T04:58:16Z</dcterms:modified>
</cp:coreProperties>
</file>