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1"/>
  </p:sldMasterIdLst>
  <p:notesMasterIdLst>
    <p:notesMasterId r:id="rId23"/>
  </p:notesMasterIdLst>
  <p:sldIdLst>
    <p:sldId id="256" r:id="rId2"/>
    <p:sldId id="265" r:id="rId3"/>
    <p:sldId id="272" r:id="rId4"/>
    <p:sldId id="262" r:id="rId5"/>
    <p:sldId id="257" r:id="rId6"/>
    <p:sldId id="261" r:id="rId7"/>
    <p:sldId id="258" r:id="rId8"/>
    <p:sldId id="259" r:id="rId9"/>
    <p:sldId id="260" r:id="rId10"/>
    <p:sldId id="270" r:id="rId11"/>
    <p:sldId id="269" r:id="rId12"/>
    <p:sldId id="263" r:id="rId13"/>
    <p:sldId id="266" r:id="rId14"/>
    <p:sldId id="267" r:id="rId15"/>
    <p:sldId id="268" r:id="rId16"/>
    <p:sldId id="276" r:id="rId17"/>
    <p:sldId id="274" r:id="rId18"/>
    <p:sldId id="271" r:id="rId19"/>
    <p:sldId id="273" r:id="rId20"/>
    <p:sldId id="277" r:id="rId21"/>
    <p:sldId id="275"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4F50823-DB28-623E-0842-28856AFD0BC4}" name="片山 将弘" initials="片山" userId="S::katayama@kogakai1959.onmicrosoft.com::f724f98c-c9d9-4ffc-bbad-954c777da46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3" autoAdjust="0"/>
    <p:restoredTop sz="94660"/>
  </p:normalViewPr>
  <p:slideViewPr>
    <p:cSldViewPr snapToGrid="0">
      <p:cViewPr varScale="1">
        <p:scale>
          <a:sx n="77" d="100"/>
          <a:sy n="77" d="100"/>
        </p:scale>
        <p:origin x="126" y="5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900CA-659B-4640-AE95-655A28B7B4BF}" type="datetimeFigureOut">
              <a:rPr kumimoji="1" lang="ja-JP" altLang="en-US" smtClean="0"/>
              <a:t>2021/12/17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77F415-47BF-4FEB-9964-B86A46D19267}" type="slidenum">
              <a:rPr kumimoji="1" lang="ja-JP" altLang="en-US" smtClean="0"/>
              <a:t>‹#›</a:t>
            </a:fld>
            <a:endParaRPr kumimoji="1" lang="ja-JP" altLang="en-US"/>
          </a:p>
        </p:txBody>
      </p:sp>
    </p:spTree>
    <p:extLst>
      <p:ext uri="{BB962C8B-B14F-4D97-AF65-F5344CB8AC3E}">
        <p14:creationId xmlns:p14="http://schemas.microsoft.com/office/powerpoint/2010/main" val="332522622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800" dirty="0">
                <a:effectLst/>
                <a:latin typeface="Meiryo UI" panose="020B0604030504040204" pitchFamily="50" charset="-128"/>
                <a:ea typeface="Meiryo UI" panose="020B0604030504040204" pitchFamily="50" charset="-128"/>
              </a:rPr>
              <a:t>地域から施設へ、そして地域へ</a:t>
            </a:r>
            <a:endParaRPr lang="ja-JP" altLang="en-US" sz="1800" dirty="0">
              <a:effectLst/>
              <a:latin typeface="Arial" panose="020B0604020202020204" pitchFamily="34" charset="0"/>
            </a:endParaRPr>
          </a:p>
          <a:p>
            <a:r>
              <a:rPr lang="ja-JP" altLang="en-US" sz="1800" dirty="0">
                <a:effectLst/>
                <a:latin typeface="Meiryo UI" panose="020B0604030504040204" pitchFamily="50" charset="-128"/>
                <a:ea typeface="Meiryo UI" panose="020B0604030504040204" pitchFamily="50" charset="-128"/>
              </a:rPr>
              <a:t>広島県 社会福祉法人　広賀会</a:t>
            </a:r>
            <a:endParaRPr lang="ja-JP" altLang="en-US" sz="1800" dirty="0">
              <a:effectLst/>
              <a:latin typeface="Arial" panose="020B0604020202020204" pitchFamily="34" charset="0"/>
            </a:endParaRPr>
          </a:p>
          <a:p>
            <a:r>
              <a:rPr lang="ja-JP" altLang="en-US" sz="1800" dirty="0">
                <a:effectLst/>
                <a:latin typeface="Meiryo UI" panose="020B0604030504040204" pitchFamily="50" charset="-128"/>
                <a:ea typeface="Meiryo UI" panose="020B0604030504040204" pitchFamily="50" charset="-128"/>
              </a:rPr>
              <a:t>障害者支援施設　広賀園 松籟園</a:t>
            </a:r>
            <a:endParaRPr lang="ja-JP" altLang="en-US" sz="1800" dirty="0">
              <a:effectLst/>
              <a:latin typeface="Arial" panose="020B0604020202020204" pitchFamily="34" charset="0"/>
            </a:endParaRPr>
          </a:p>
          <a:p>
            <a:r>
              <a:rPr lang="ja-JP" altLang="en-US" sz="1800" dirty="0">
                <a:effectLst/>
                <a:latin typeface="Meiryo UI" panose="020B0604030504040204" pitchFamily="50" charset="-128"/>
                <a:ea typeface="Meiryo UI" panose="020B0604030504040204" pitchFamily="50" charset="-128"/>
              </a:rPr>
              <a:t>主任生活支援員 兼 相談支援専門員</a:t>
            </a:r>
            <a:endParaRPr lang="ja-JP" altLang="en-US" sz="1800" dirty="0">
              <a:effectLst/>
              <a:latin typeface="Arial" panose="020B0604020202020204" pitchFamily="34" charset="0"/>
            </a:endParaRPr>
          </a:p>
          <a:p>
            <a:r>
              <a:rPr lang="ja-JP" altLang="en-US" sz="1800" dirty="0">
                <a:effectLst/>
                <a:latin typeface="Meiryo UI" panose="020B0604030504040204" pitchFamily="50" charset="-128"/>
                <a:ea typeface="Meiryo UI" panose="020B0604030504040204" pitchFamily="50" charset="-128"/>
              </a:rPr>
              <a:t>片山将弘です。</a:t>
            </a:r>
            <a:endParaRPr lang="ja-JP" altLang="en-US" sz="1800" dirty="0">
              <a:effectLst/>
              <a:latin typeface="Arial" panose="020B0604020202020204" pitchFamily="34" charset="0"/>
            </a:endParaRPr>
          </a:p>
          <a:p>
            <a:r>
              <a:rPr lang="ja-JP" altLang="en-US" sz="1800" dirty="0">
                <a:effectLst/>
                <a:latin typeface="Meiryo UI" panose="020B0604030504040204" pitchFamily="50" charset="-128"/>
                <a:ea typeface="Meiryo UI" panose="020B0604030504040204" pitchFamily="50" charset="-128"/>
              </a:rPr>
              <a:t>不慣れなもので、お聞き苦しい点も</a:t>
            </a:r>
            <a:endParaRPr lang="ja-JP" altLang="en-US" sz="1800" dirty="0">
              <a:effectLst/>
              <a:latin typeface="Arial" panose="020B0604020202020204" pitchFamily="34" charset="0"/>
            </a:endParaRPr>
          </a:p>
          <a:p>
            <a:r>
              <a:rPr lang="ja-JP" altLang="en-US" sz="1800" dirty="0">
                <a:effectLst/>
                <a:latin typeface="Meiryo UI" panose="020B0604030504040204" pitchFamily="50" charset="-128"/>
                <a:ea typeface="Meiryo UI" panose="020B0604030504040204" pitchFamily="50" charset="-128"/>
              </a:rPr>
              <a:t>あるかとは思いますが、何卒よろしくお願いいたします。</a:t>
            </a:r>
            <a:endParaRPr lang="ja-JP" altLang="en-US" sz="1800" dirty="0">
              <a:effectLst/>
              <a:latin typeface="Arial" panose="020B0604020202020204" pitchFamily="34" charset="0"/>
            </a:endParaRPr>
          </a:p>
        </p:txBody>
      </p:sp>
      <p:sp>
        <p:nvSpPr>
          <p:cNvPr id="4" name="スライド番号プレースホルダー 3"/>
          <p:cNvSpPr>
            <a:spLocks noGrp="1"/>
          </p:cNvSpPr>
          <p:nvPr>
            <p:ph type="sldNum" sz="quarter" idx="5"/>
          </p:nvPr>
        </p:nvSpPr>
        <p:spPr/>
        <p:txBody>
          <a:bodyPr/>
          <a:lstStyle/>
          <a:p>
            <a:fld id="{F277F415-47BF-4FEB-9964-B86A46D19267}" type="slidenum">
              <a:rPr kumimoji="1" lang="ja-JP" altLang="en-US" smtClean="0"/>
              <a:t>1</a:t>
            </a:fld>
            <a:endParaRPr kumimoji="1" lang="ja-JP" altLang="en-US"/>
          </a:p>
        </p:txBody>
      </p:sp>
    </p:spTree>
    <p:extLst>
      <p:ext uri="{BB962C8B-B14F-4D97-AF65-F5344CB8AC3E}">
        <p14:creationId xmlns:p14="http://schemas.microsoft.com/office/powerpoint/2010/main" val="2938489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こちらの図は、ご本人さんを中心に地域での関係を図に表したものです。</a:t>
            </a:r>
          </a:p>
        </p:txBody>
      </p:sp>
      <p:sp>
        <p:nvSpPr>
          <p:cNvPr id="4" name="スライド番号プレースホルダー 3"/>
          <p:cNvSpPr>
            <a:spLocks noGrp="1"/>
          </p:cNvSpPr>
          <p:nvPr>
            <p:ph type="sldNum" sz="quarter" idx="5"/>
          </p:nvPr>
        </p:nvSpPr>
        <p:spPr/>
        <p:txBody>
          <a:bodyPr/>
          <a:lstStyle/>
          <a:p>
            <a:fld id="{F277F415-47BF-4FEB-9964-B86A46D19267}" type="slidenum">
              <a:rPr kumimoji="1" lang="ja-JP" altLang="en-US" smtClean="0"/>
              <a:t>10</a:t>
            </a:fld>
            <a:endParaRPr kumimoji="1" lang="ja-JP" altLang="en-US"/>
          </a:p>
        </p:txBody>
      </p:sp>
    </p:spTree>
    <p:extLst>
      <p:ext uri="{BB962C8B-B14F-4D97-AF65-F5344CB8AC3E}">
        <p14:creationId xmlns:p14="http://schemas.microsoft.com/office/powerpoint/2010/main" val="3618624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t>地域での生活が始まって、数ヶ月が経過した頃から、</a:t>
            </a:r>
            <a:endParaRPr kumimoji="1" lang="en-US" altLang="ja-JP" sz="1200" dirty="0"/>
          </a:p>
          <a:p>
            <a:r>
              <a:rPr kumimoji="1" lang="ja-JP" altLang="en-US" sz="1200" dirty="0"/>
              <a:t>ご本人が大丈夫なつもりでも、徐々に、足の腫れはひどくなり、歩行器を使用した室内歩行も難しくなってきました。</a:t>
            </a:r>
            <a:endParaRPr kumimoji="1" lang="en-US" altLang="ja-JP" sz="1200" dirty="0"/>
          </a:p>
          <a:p>
            <a:r>
              <a:rPr lang="ja-JP" altLang="en-US" sz="1200" dirty="0"/>
              <a:t>ベッドから５</a:t>
            </a:r>
            <a:r>
              <a:rPr lang="en-US" altLang="ja-JP" sz="1200" dirty="0"/>
              <a:t>m</a:t>
            </a:r>
            <a:r>
              <a:rPr lang="ja-JP" altLang="en-US" sz="1200" dirty="0"/>
              <a:t>離れたトイレに向かうのも難しくなってきました。</a:t>
            </a:r>
            <a:endParaRPr lang="en-US" altLang="ja-JP" sz="1200" dirty="0"/>
          </a:p>
          <a:p>
            <a:r>
              <a:rPr kumimoji="1" lang="ja-JP" altLang="en-US" sz="1200" dirty="0"/>
              <a:t>今後、ご本人の希望どおり現状の生活を続けるために、ポータブルトイレの使用をお進めするも、</a:t>
            </a:r>
            <a:endParaRPr kumimoji="1" lang="en-US" altLang="ja-JP" sz="1200" dirty="0"/>
          </a:p>
          <a:p>
            <a:r>
              <a:rPr kumimoji="1" lang="ja-JP" altLang="en-US" sz="1200" dirty="0"/>
              <a:t>トイレがベッドの周りにある事に対する受け入れが難しく、使用後の処理以前の問題として、設置することが</a:t>
            </a:r>
            <a:endParaRPr kumimoji="1" lang="en-US" altLang="ja-JP" sz="1200" dirty="0"/>
          </a:p>
          <a:p>
            <a:r>
              <a:rPr kumimoji="1" lang="ja-JP" altLang="en-US" sz="1200" dirty="0"/>
              <a:t>出来ない状態でした。</a:t>
            </a:r>
            <a:endParaRPr kumimoji="1" lang="en-US" altLang="ja-JP" sz="1200" dirty="0"/>
          </a:p>
          <a:p>
            <a:endParaRPr kumimoji="1" lang="en-US" altLang="ja-JP" sz="1100" dirty="0"/>
          </a:p>
          <a:p>
            <a:r>
              <a:rPr lang="ja-JP" altLang="en-US" sz="1200" dirty="0"/>
              <a:t>主治医からも、「そろそろ透析を考えなければいけない時期に入ってきている。」との話が出始めました。</a:t>
            </a:r>
            <a:endParaRPr kumimoji="1" lang="ja-JP" altLang="en-US" sz="1200" dirty="0"/>
          </a:p>
          <a:p>
            <a:endParaRPr kumimoji="1" lang="ja-JP" altLang="en-US" dirty="0"/>
          </a:p>
        </p:txBody>
      </p:sp>
      <p:sp>
        <p:nvSpPr>
          <p:cNvPr id="4" name="スライド番号プレースホルダー 3"/>
          <p:cNvSpPr>
            <a:spLocks noGrp="1"/>
          </p:cNvSpPr>
          <p:nvPr>
            <p:ph type="sldNum" sz="quarter" idx="5"/>
          </p:nvPr>
        </p:nvSpPr>
        <p:spPr/>
        <p:txBody>
          <a:bodyPr/>
          <a:lstStyle/>
          <a:p>
            <a:fld id="{F277F415-47BF-4FEB-9964-B86A46D19267}" type="slidenum">
              <a:rPr kumimoji="1" lang="ja-JP" altLang="en-US" smtClean="0"/>
              <a:t>11</a:t>
            </a:fld>
            <a:endParaRPr kumimoji="1" lang="ja-JP" altLang="en-US"/>
          </a:p>
        </p:txBody>
      </p:sp>
    </p:spTree>
    <p:extLst>
      <p:ext uri="{BB962C8B-B14F-4D97-AF65-F5344CB8AC3E}">
        <p14:creationId xmlns:p14="http://schemas.microsoft.com/office/powerpoint/2010/main" val="1585003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ja-JP" altLang="en-US" sz="1200" dirty="0"/>
              <a:t>生活の中で、現実的な問題が出てき始めたことにより、</a:t>
            </a:r>
            <a:endParaRPr kumimoji="1" lang="en-US" altLang="ja-JP" sz="1200" dirty="0"/>
          </a:p>
          <a:p>
            <a:pPr marL="0" indent="0">
              <a:buNone/>
            </a:pPr>
            <a:r>
              <a:rPr kumimoji="1" lang="ja-JP" altLang="en-US" sz="1200" dirty="0"/>
              <a:t>生活拠点が、</a:t>
            </a:r>
            <a:r>
              <a:rPr kumimoji="1" lang="en-US" altLang="ja-JP" sz="1200" dirty="0"/>
              <a:t>24</a:t>
            </a:r>
            <a:r>
              <a:rPr kumimoji="1" lang="ja-JP" altLang="en-US" sz="1200" dirty="0"/>
              <a:t>時間見守りが行われている環境ではなく、サービス</a:t>
            </a:r>
            <a:endParaRPr kumimoji="1" lang="en-US" altLang="ja-JP" sz="1200" dirty="0"/>
          </a:p>
          <a:p>
            <a:pPr marL="0" indent="0">
              <a:buNone/>
            </a:pPr>
            <a:r>
              <a:rPr kumimoji="1" lang="ja-JP" altLang="en-US" sz="1200" dirty="0"/>
              <a:t>が受けれない曜日や時間帯があることについて、ご本人が徐々に</a:t>
            </a:r>
            <a:endParaRPr lang="en-US" altLang="ja-JP" sz="1200" dirty="0"/>
          </a:p>
          <a:p>
            <a:pPr marL="0" indent="0">
              <a:buNone/>
            </a:pPr>
            <a:r>
              <a:rPr kumimoji="1" lang="ja-JP" altLang="en-US" sz="1200" dirty="0"/>
              <a:t>不安を抱え始めました。</a:t>
            </a:r>
            <a:endParaRPr kumimoji="1" lang="en-US" altLang="ja-JP" sz="1200" dirty="0"/>
          </a:p>
          <a:p>
            <a:pPr marL="0" indent="0">
              <a:buNone/>
            </a:pPr>
            <a:r>
              <a:rPr kumimoji="1" lang="ja-JP" altLang="en-US" sz="1200" dirty="0"/>
              <a:t>しかし、その</a:t>
            </a:r>
            <a:r>
              <a:rPr lang="ja-JP" altLang="en-US" sz="1200" dirty="0"/>
              <a:t>一方で、体調さえ良くなれば、またこのままの生活を送れるのでは</a:t>
            </a:r>
            <a:endParaRPr lang="en-US" altLang="ja-JP" sz="1200" dirty="0"/>
          </a:p>
          <a:p>
            <a:pPr marL="0" indent="0">
              <a:buNone/>
            </a:pPr>
            <a:r>
              <a:rPr lang="ja-JP" altLang="en-US" sz="1200" dirty="0"/>
              <a:t>ないか？という思いも持っておられ、今後の生活についてお話をするも、</a:t>
            </a:r>
            <a:endParaRPr lang="en-US" altLang="ja-JP" sz="1200" dirty="0"/>
          </a:p>
          <a:p>
            <a:pPr marL="0" indent="0">
              <a:buNone/>
            </a:pPr>
            <a:r>
              <a:rPr lang="ja-JP" altLang="en-US" sz="1200" dirty="0"/>
              <a:t>現状のままでいいのではないか？と、なかなか</a:t>
            </a:r>
            <a:r>
              <a:rPr kumimoji="1" lang="ja-JP" altLang="en-US" sz="1200" dirty="0"/>
              <a:t>話が進んでいかない状態が続きます。</a:t>
            </a:r>
            <a:endParaRPr kumimoji="1" lang="en-US" altLang="ja-JP" sz="1200" dirty="0"/>
          </a:p>
          <a:p>
            <a:endParaRPr kumimoji="1" lang="ja-JP" altLang="en-US" dirty="0"/>
          </a:p>
        </p:txBody>
      </p:sp>
      <p:sp>
        <p:nvSpPr>
          <p:cNvPr id="4" name="スライド番号プレースホルダー 3"/>
          <p:cNvSpPr>
            <a:spLocks noGrp="1"/>
          </p:cNvSpPr>
          <p:nvPr>
            <p:ph type="sldNum" sz="quarter" idx="5"/>
          </p:nvPr>
        </p:nvSpPr>
        <p:spPr/>
        <p:txBody>
          <a:bodyPr/>
          <a:lstStyle/>
          <a:p>
            <a:fld id="{F277F415-47BF-4FEB-9964-B86A46D19267}" type="slidenum">
              <a:rPr kumimoji="1" lang="ja-JP" altLang="en-US" smtClean="0"/>
              <a:t>12</a:t>
            </a:fld>
            <a:endParaRPr kumimoji="1" lang="ja-JP" altLang="en-US"/>
          </a:p>
        </p:txBody>
      </p:sp>
    </p:spTree>
    <p:extLst>
      <p:ext uri="{BB962C8B-B14F-4D97-AF65-F5344CB8AC3E}">
        <p14:creationId xmlns:p14="http://schemas.microsoft.com/office/powerpoint/2010/main" val="783712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透析に対する不安と、</a:t>
            </a:r>
            <a:endParaRPr kumimoji="1" lang="en-US" altLang="ja-JP" dirty="0"/>
          </a:p>
          <a:p>
            <a:r>
              <a:rPr kumimoji="1" lang="ja-JP" altLang="en-US" dirty="0"/>
              <a:t>今後の生活に対しての不安</a:t>
            </a:r>
            <a:endParaRPr kumimoji="1" lang="en-US" altLang="ja-JP" dirty="0"/>
          </a:p>
          <a:p>
            <a:endParaRPr kumimoji="1" lang="en-US" altLang="ja-JP" dirty="0"/>
          </a:p>
          <a:p>
            <a:r>
              <a:rPr kumimoji="1" lang="ja-JP" altLang="en-US" dirty="0"/>
              <a:t>○○様も自身で徐々に、体調不良を感じることが多くなり、</a:t>
            </a:r>
            <a:endParaRPr kumimoji="1" lang="en-US" altLang="ja-JP" dirty="0"/>
          </a:p>
          <a:p>
            <a:r>
              <a:rPr kumimoji="1" lang="ja-JP" altLang="en-US" dirty="0"/>
              <a:t>徐々にではあるが今後の生活に対して不安を感じるようになってこられました。</a:t>
            </a:r>
            <a:endParaRPr kumimoji="1" lang="en-US" altLang="ja-JP" dirty="0"/>
          </a:p>
          <a:p>
            <a:r>
              <a:rPr kumimoji="1" lang="ja-JP" altLang="en-US" dirty="0"/>
              <a:t>その頃からよくお話の中に出てくるようになった内容を記載しております。</a:t>
            </a:r>
            <a:endParaRPr kumimoji="1" lang="en-US" altLang="ja-JP" dirty="0"/>
          </a:p>
          <a:p>
            <a:endParaRPr kumimoji="1" lang="en-US" altLang="ja-JP" dirty="0"/>
          </a:p>
          <a:p>
            <a:r>
              <a:rPr lang="ja-JP" altLang="en-US" sz="1200" dirty="0"/>
              <a:t>主治医から「透析治療を行うようになると、食事制限や水分制限が必要になる。」ということや、</a:t>
            </a:r>
            <a:endParaRPr lang="en-US" altLang="ja-JP" sz="1200" dirty="0"/>
          </a:p>
          <a:p>
            <a:r>
              <a:rPr lang="ja-JP" altLang="en-US" sz="1200" dirty="0"/>
              <a:t>検査結果について　「ギリギリのラインで現状の生活がなんとかできているのでは・・・」と説明されたことから、</a:t>
            </a:r>
            <a:endParaRPr lang="en-US" altLang="ja-JP" sz="1200" dirty="0"/>
          </a:p>
          <a:p>
            <a:r>
              <a:rPr lang="ja-JP" altLang="en-US" sz="1200" dirty="0"/>
              <a:t>なかなか、透析治療開始への決心がつかない状態。</a:t>
            </a:r>
            <a:endParaRPr lang="en-US" altLang="ja-JP" sz="1200"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また、入院をし、透析を開始することによって、今いる場所での生活が出来なくなったり、</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また施設での生活へ後戻りするのではないかといった不安が大きくなってきていた。</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といった事でした。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F277F415-47BF-4FEB-9964-B86A46D19267}" type="slidenum">
              <a:rPr kumimoji="1" lang="ja-JP" altLang="en-US" smtClean="0"/>
              <a:t>13</a:t>
            </a:fld>
            <a:endParaRPr kumimoji="1" lang="ja-JP" altLang="en-US"/>
          </a:p>
        </p:txBody>
      </p:sp>
    </p:spTree>
    <p:extLst>
      <p:ext uri="{BB962C8B-B14F-4D97-AF65-F5344CB8AC3E}">
        <p14:creationId xmlns:p14="http://schemas.microsoft.com/office/powerpoint/2010/main" val="1222962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それらの不安や状況が基になり、</a:t>
            </a:r>
            <a:br>
              <a:rPr kumimoji="1" lang="en-US" altLang="ja-JP" dirty="0"/>
            </a:br>
            <a:r>
              <a:rPr kumimoji="1" lang="ja-JP" altLang="en-US" dirty="0"/>
              <a:t>どんどん悪化していく体調・状況。。。</a:t>
            </a:r>
            <a:endParaRPr kumimoji="1" lang="en-US" altLang="ja-JP" dirty="0"/>
          </a:p>
          <a:p>
            <a:endParaRPr kumimoji="1" lang="en-US" altLang="ja-JP" dirty="0"/>
          </a:p>
          <a:p>
            <a:r>
              <a:rPr kumimoji="1" lang="ja-JP" altLang="en-US" sz="1200" dirty="0"/>
              <a:t>定期的に地域の大きな病院へ受診はしていたものの、</a:t>
            </a:r>
            <a:endParaRPr kumimoji="1" lang="en-US" altLang="ja-JP" sz="1200" dirty="0"/>
          </a:p>
          <a:p>
            <a:pPr marL="0" indent="0">
              <a:buNone/>
            </a:pPr>
            <a:r>
              <a:rPr lang="ja-JP" altLang="en-US" sz="1200" dirty="0"/>
              <a:t>不安や現状が重なり、ご本人がなかなか前へ一歩踏み出せない状況ができていきました。</a:t>
            </a:r>
            <a:endParaRPr lang="en-US" altLang="ja-JP" sz="1200" dirty="0"/>
          </a:p>
          <a:p>
            <a:pPr marL="0" indent="0">
              <a:buNone/>
            </a:pPr>
            <a:r>
              <a:rPr lang="ja-JP" altLang="en-US" sz="1200" dirty="0"/>
              <a:t>また私自身も、時間をみては、ご本人やヘルパーステーション、居住地の管理者等と</a:t>
            </a:r>
            <a:endParaRPr lang="en-US" altLang="ja-JP" sz="1200" dirty="0"/>
          </a:p>
          <a:p>
            <a:pPr marL="0" indent="0">
              <a:buNone/>
            </a:pPr>
            <a:r>
              <a:rPr lang="ja-JP" altLang="en-US" sz="1200" dirty="0"/>
              <a:t>話をしていきましたが、良い方向性を見いだせず迷っていました。</a:t>
            </a:r>
            <a:endParaRPr lang="en-US" altLang="ja-JP" sz="1200" dirty="0"/>
          </a:p>
          <a:p>
            <a:pPr marL="0" indent="0">
              <a:buNone/>
            </a:pPr>
            <a:r>
              <a:rPr lang="ja-JP" altLang="en-US" sz="1200" dirty="0"/>
              <a:t>サービス利用でなんとか、一日一日を過ごして頂く事はできていましたが、</a:t>
            </a:r>
            <a:endParaRPr lang="en-US" altLang="ja-JP" sz="1200" dirty="0"/>
          </a:p>
          <a:p>
            <a:pPr marL="0" indent="0">
              <a:buNone/>
            </a:pPr>
            <a:r>
              <a:rPr lang="ja-JP" altLang="en-US" sz="1200" dirty="0"/>
              <a:t>ご本人との話の中で、うまく共に前へ進むことも出来ず、</a:t>
            </a:r>
            <a:endParaRPr lang="en-US" altLang="ja-JP" sz="1200" dirty="0"/>
          </a:p>
          <a:p>
            <a:pPr marL="0" indent="0">
              <a:buNone/>
            </a:pPr>
            <a:r>
              <a:rPr lang="ja-JP" altLang="en-US" sz="1200" dirty="0"/>
              <a:t>また、うまく背中を押して差し上げることも出来ませんでした。。。</a:t>
            </a:r>
            <a:endParaRPr lang="en-US" altLang="ja-JP" sz="1200" dirty="0"/>
          </a:p>
          <a:p>
            <a:pPr marL="0" indent="0">
              <a:buNone/>
            </a:pPr>
            <a:endParaRPr lang="en-US" altLang="ja-JP" sz="1400" dirty="0"/>
          </a:p>
          <a:p>
            <a:pPr marL="0" indent="0">
              <a:buNone/>
            </a:pPr>
            <a:r>
              <a:rPr lang="ja-JP" altLang="en-US" sz="1400" dirty="0"/>
              <a:t>そのような中、なんとか過ごしていた毎日だったのですが、</a:t>
            </a:r>
            <a:endParaRPr lang="en-US" altLang="ja-JP" sz="1400" dirty="0"/>
          </a:p>
          <a:p>
            <a:pPr marL="0" indent="0">
              <a:buNone/>
            </a:pPr>
            <a:r>
              <a:rPr lang="ja-JP" altLang="en-US" sz="1400" dirty="0"/>
              <a:t>ついに。。。地域の大きな病院へ入院する事に</a:t>
            </a:r>
            <a:endParaRPr lang="en-US" altLang="ja-JP" sz="1400" dirty="0"/>
          </a:p>
          <a:p>
            <a:pPr marL="0" indent="0">
              <a:buNone/>
            </a:pPr>
            <a:r>
              <a:rPr lang="ja-JP" altLang="en-US" sz="1400" dirty="0"/>
              <a:t>なってしまいました。</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277F415-47BF-4FEB-9964-B86A46D19267}" type="slidenum">
              <a:rPr kumimoji="1" lang="ja-JP" altLang="en-US" smtClean="0"/>
              <a:t>14</a:t>
            </a:fld>
            <a:endParaRPr kumimoji="1" lang="ja-JP" altLang="en-US"/>
          </a:p>
        </p:txBody>
      </p:sp>
    </p:spTree>
    <p:extLst>
      <p:ext uri="{BB962C8B-B14F-4D97-AF65-F5344CB8AC3E}">
        <p14:creationId xmlns:p14="http://schemas.microsoft.com/office/powerpoint/2010/main" val="3619797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ここからは、</a:t>
            </a:r>
            <a:endParaRPr kumimoji="1" lang="en-US" altLang="ja-JP" dirty="0"/>
          </a:p>
          <a:p>
            <a:r>
              <a:rPr kumimoji="1" lang="ja-JP" altLang="en-US" dirty="0"/>
              <a:t>救急搬送から入院の流れです。</a:t>
            </a:r>
            <a:endParaRPr kumimoji="1" lang="en-US" altLang="ja-JP" dirty="0"/>
          </a:p>
          <a:p>
            <a:endParaRPr kumimoji="1" lang="en-US" altLang="ja-JP" dirty="0"/>
          </a:p>
          <a:p>
            <a:pPr algn="just"/>
            <a:r>
              <a:rPr lang="ja-JP" altLang="en-US" sz="1200" kern="100" dirty="0">
                <a:latin typeface="+mn-ea"/>
                <a:cs typeface="Times New Roman" panose="02020603050405020304" pitchFamily="18" charset="0"/>
              </a:rPr>
              <a:t>令和３年９月中旬、</a:t>
            </a:r>
            <a:r>
              <a:rPr lang="ja-JP" altLang="ja-JP" sz="1200" kern="100" dirty="0">
                <a:effectLst/>
                <a:latin typeface="+mn-ea"/>
                <a:cs typeface="Times New Roman" panose="02020603050405020304" pitchFamily="18" charset="0"/>
              </a:rPr>
              <a:t>午前中にご本人と電話でお話しをさせて頂いた時にも、</a:t>
            </a:r>
            <a:endParaRPr lang="en-US" altLang="ja-JP" sz="1200" kern="100" dirty="0">
              <a:effectLst/>
              <a:latin typeface="+mn-ea"/>
              <a:cs typeface="Times New Roman" panose="02020603050405020304" pitchFamily="18" charset="0"/>
            </a:endParaRPr>
          </a:p>
          <a:p>
            <a:pPr algn="just"/>
            <a:r>
              <a:rPr lang="ja-JP" altLang="ja-JP" sz="1200" kern="100" dirty="0">
                <a:effectLst/>
                <a:latin typeface="+mn-ea"/>
                <a:cs typeface="Times New Roman" panose="02020603050405020304" pitchFamily="18" charset="0"/>
              </a:rPr>
              <a:t>息苦しそうな感じを電話口で受けた事</a:t>
            </a:r>
            <a:r>
              <a:rPr lang="ja-JP" altLang="en-US" sz="1200" kern="100" dirty="0">
                <a:effectLst/>
                <a:latin typeface="+mn-ea"/>
                <a:cs typeface="Times New Roman" panose="02020603050405020304" pitchFamily="18" charset="0"/>
              </a:rPr>
              <a:t>などがあり</a:t>
            </a:r>
            <a:r>
              <a:rPr lang="ja-JP" altLang="ja-JP" sz="1200" kern="100" dirty="0">
                <a:effectLst/>
                <a:latin typeface="+mn-ea"/>
                <a:cs typeface="Times New Roman" panose="02020603050405020304" pitchFamily="18" charset="0"/>
              </a:rPr>
              <a:t>、ご本人のご様子が気になった為、</a:t>
            </a:r>
            <a:endParaRPr lang="en-US" altLang="ja-JP" sz="1200" kern="100" dirty="0">
              <a:effectLst/>
              <a:latin typeface="+mn-ea"/>
              <a:cs typeface="Times New Roman" panose="02020603050405020304" pitchFamily="18" charset="0"/>
            </a:endParaRPr>
          </a:p>
          <a:p>
            <a:pPr algn="just"/>
            <a:r>
              <a:rPr lang="ja-JP" altLang="en-US" sz="1200" kern="100" dirty="0">
                <a:effectLst/>
                <a:latin typeface="+mn-ea"/>
                <a:cs typeface="Times New Roman" panose="02020603050405020304" pitchFamily="18" charset="0"/>
              </a:rPr>
              <a:t>夜間に</a:t>
            </a:r>
            <a:r>
              <a:rPr lang="ja-JP" altLang="en-US" sz="1200" kern="100" dirty="0">
                <a:latin typeface="+mn-ea"/>
                <a:cs typeface="Times New Roman" panose="02020603050405020304" pitchFamily="18" charset="0"/>
              </a:rPr>
              <a:t>福祉ホーム</a:t>
            </a:r>
            <a:r>
              <a:rPr lang="ja-JP" altLang="ja-JP" sz="1200" kern="100" dirty="0">
                <a:effectLst/>
                <a:latin typeface="+mn-ea"/>
                <a:cs typeface="Times New Roman" panose="02020603050405020304" pitchFamily="18" charset="0"/>
              </a:rPr>
              <a:t>を訪問</a:t>
            </a:r>
            <a:r>
              <a:rPr lang="ja-JP" altLang="en-US" sz="1200" kern="100" dirty="0">
                <a:effectLst/>
                <a:latin typeface="+mn-ea"/>
                <a:cs typeface="Times New Roman" panose="02020603050405020304" pitchFamily="18" charset="0"/>
              </a:rPr>
              <a:t>しました</a:t>
            </a:r>
            <a:r>
              <a:rPr lang="ja-JP" altLang="ja-JP" sz="1200" kern="100" dirty="0">
                <a:effectLst/>
                <a:latin typeface="+mn-ea"/>
                <a:cs typeface="Times New Roman" panose="02020603050405020304" pitchFamily="18" charset="0"/>
              </a:rPr>
              <a:t>。</a:t>
            </a:r>
            <a:endParaRPr lang="en-US" altLang="ja-JP" sz="1200" kern="100" dirty="0">
              <a:effectLst/>
              <a:latin typeface="+mn-ea"/>
              <a:cs typeface="Times New Roman" panose="02020603050405020304" pitchFamily="18" charset="0"/>
            </a:endParaRPr>
          </a:p>
          <a:p>
            <a:pPr algn="just"/>
            <a:endParaRPr lang="en-US" altLang="ja-JP" sz="1200" kern="100" dirty="0">
              <a:effectLst/>
              <a:latin typeface="+mn-ea"/>
              <a:cs typeface="Times New Roman" panose="02020603050405020304" pitchFamily="18" charset="0"/>
            </a:endParaRPr>
          </a:p>
          <a:p>
            <a:pPr algn="just"/>
            <a:r>
              <a:rPr lang="ja-JP" altLang="en-US" sz="1200" kern="100" dirty="0">
                <a:effectLst/>
                <a:latin typeface="+mn-ea"/>
                <a:cs typeface="Times New Roman" panose="02020603050405020304" pitchFamily="18" charset="0"/>
              </a:rPr>
              <a:t>夜間ということもあり、</a:t>
            </a:r>
            <a:r>
              <a:rPr lang="ja-JP" altLang="ja-JP" sz="1200" kern="100" dirty="0">
                <a:effectLst/>
                <a:latin typeface="+mn-ea"/>
                <a:cs typeface="Times New Roman" panose="02020603050405020304" pitchFamily="18" charset="0"/>
              </a:rPr>
              <a:t>玄関の鍵が閉まっていたため</a:t>
            </a:r>
            <a:r>
              <a:rPr lang="ja-JP" altLang="en-US" sz="1200" kern="100" dirty="0">
                <a:latin typeface="+mn-ea"/>
                <a:cs typeface="Times New Roman" panose="02020603050405020304" pitchFamily="18" charset="0"/>
              </a:rPr>
              <a:t>、宿直の方</a:t>
            </a:r>
            <a:r>
              <a:rPr lang="ja-JP" altLang="ja-JP" sz="1200" kern="100" dirty="0">
                <a:effectLst/>
                <a:latin typeface="+mn-ea"/>
                <a:cs typeface="Times New Roman" panose="02020603050405020304" pitchFamily="18" charset="0"/>
              </a:rPr>
              <a:t>へ</a:t>
            </a:r>
            <a:r>
              <a:rPr lang="ja-JP" altLang="en-US" sz="1200" kern="100" dirty="0">
                <a:effectLst/>
                <a:latin typeface="+mn-ea"/>
                <a:cs typeface="Times New Roman" panose="02020603050405020304" pitchFamily="18" charset="0"/>
              </a:rPr>
              <a:t>連絡</a:t>
            </a:r>
            <a:r>
              <a:rPr lang="ja-JP" altLang="en-US" sz="1200" kern="100" dirty="0">
                <a:latin typeface="+mn-ea"/>
                <a:cs typeface="Times New Roman" panose="02020603050405020304" pitchFamily="18" charset="0"/>
              </a:rPr>
              <a:t>を</a:t>
            </a:r>
            <a:r>
              <a:rPr lang="ja-JP" altLang="en-US" sz="1200" kern="100" dirty="0">
                <a:effectLst/>
                <a:latin typeface="+mn-ea"/>
                <a:cs typeface="Times New Roman" panose="02020603050405020304" pitchFamily="18" charset="0"/>
              </a:rPr>
              <a:t>し、</a:t>
            </a:r>
            <a:endParaRPr lang="en-US" altLang="ja-JP" sz="1200" kern="100" dirty="0">
              <a:effectLst/>
              <a:latin typeface="+mn-ea"/>
              <a:cs typeface="Times New Roman" panose="02020603050405020304" pitchFamily="18" charset="0"/>
            </a:endParaRPr>
          </a:p>
          <a:p>
            <a:pPr algn="just"/>
            <a:r>
              <a:rPr lang="ja-JP" altLang="ja-JP" sz="1200" kern="100" dirty="0">
                <a:effectLst/>
                <a:latin typeface="+mn-ea"/>
                <a:cs typeface="Times New Roman" panose="02020603050405020304" pitchFamily="18" charset="0"/>
              </a:rPr>
              <a:t>事情をお話して鍵を開けて頂く。部屋を訪室したところ、入口からの声掛けに、</a:t>
            </a:r>
            <a:endParaRPr lang="en-US" altLang="ja-JP" sz="1200" kern="100" dirty="0">
              <a:effectLst/>
              <a:latin typeface="+mn-ea"/>
              <a:cs typeface="Times New Roman" panose="02020603050405020304" pitchFamily="18" charset="0"/>
            </a:endParaRPr>
          </a:p>
          <a:p>
            <a:pPr algn="just"/>
            <a:r>
              <a:rPr lang="ja-JP" altLang="ja-JP" sz="1200" kern="100" dirty="0">
                <a:effectLst/>
                <a:latin typeface="+mn-ea"/>
                <a:cs typeface="Times New Roman" panose="02020603050405020304" pitchFamily="18" charset="0"/>
              </a:rPr>
              <a:t>「動け</a:t>
            </a:r>
            <a:r>
              <a:rPr lang="ja-JP" altLang="en-US" sz="1200" kern="100" dirty="0">
                <a:effectLst/>
                <a:latin typeface="+mn-ea"/>
                <a:cs typeface="Times New Roman" panose="02020603050405020304" pitchFamily="18" charset="0"/>
              </a:rPr>
              <a:t>なくたった</a:t>
            </a:r>
            <a:r>
              <a:rPr lang="ja-JP" altLang="ja-JP" sz="1200" kern="100" dirty="0">
                <a:effectLst/>
                <a:latin typeface="+mn-ea"/>
                <a:cs typeface="Times New Roman" panose="02020603050405020304" pitchFamily="18" charset="0"/>
              </a:rPr>
              <a:t>。」と</a:t>
            </a:r>
            <a:r>
              <a:rPr lang="ja-JP" altLang="en-US" sz="1200" kern="100" dirty="0">
                <a:effectLst/>
                <a:latin typeface="+mn-ea"/>
                <a:cs typeface="Times New Roman" panose="02020603050405020304" pitchFamily="18" charset="0"/>
              </a:rPr>
              <a:t>か細い声で</a:t>
            </a:r>
            <a:r>
              <a:rPr lang="ja-JP" altLang="ja-JP" sz="1200" kern="100" dirty="0">
                <a:effectLst/>
                <a:latin typeface="+mn-ea"/>
                <a:cs typeface="Times New Roman" panose="02020603050405020304" pitchFamily="18" charset="0"/>
              </a:rPr>
              <a:t>返答があ</a:t>
            </a:r>
            <a:r>
              <a:rPr lang="ja-JP" altLang="en-US" sz="1200" kern="100" dirty="0">
                <a:effectLst/>
                <a:latin typeface="+mn-ea"/>
                <a:cs typeface="Times New Roman" panose="02020603050405020304" pitchFamily="18" charset="0"/>
              </a:rPr>
              <a:t>りました</a:t>
            </a:r>
            <a:r>
              <a:rPr lang="ja-JP" altLang="ja-JP" sz="1200" kern="100" dirty="0">
                <a:effectLst/>
                <a:latin typeface="+mn-ea"/>
                <a:cs typeface="Times New Roman" panose="02020603050405020304" pitchFamily="18" charset="0"/>
              </a:rPr>
              <a:t>。</a:t>
            </a:r>
            <a:endParaRPr lang="en-US" altLang="ja-JP" sz="1200" kern="100" dirty="0">
              <a:effectLst/>
              <a:latin typeface="+mn-ea"/>
              <a:cs typeface="Times New Roman" panose="02020603050405020304" pitchFamily="18" charset="0"/>
            </a:endParaRPr>
          </a:p>
          <a:p>
            <a:pPr algn="just"/>
            <a:endParaRPr lang="en-US" altLang="ja-JP" sz="1200" kern="100" dirty="0">
              <a:effectLst/>
              <a:latin typeface="+mn-ea"/>
              <a:cs typeface="Times New Roman" panose="02020603050405020304" pitchFamily="18" charset="0"/>
            </a:endParaRPr>
          </a:p>
          <a:p>
            <a:pPr algn="just"/>
            <a:r>
              <a:rPr lang="ja-JP" altLang="en-US" sz="1200" kern="100" dirty="0">
                <a:effectLst/>
                <a:latin typeface="+mn-ea"/>
                <a:cs typeface="Times New Roman" panose="02020603050405020304" pitchFamily="18" charset="0"/>
              </a:rPr>
              <a:t>急いで、</a:t>
            </a:r>
            <a:r>
              <a:rPr lang="ja-JP" altLang="ja-JP" sz="1200" kern="100" dirty="0">
                <a:effectLst/>
                <a:latin typeface="+mn-ea"/>
                <a:cs typeface="Times New Roman" panose="02020603050405020304" pitchFamily="18" charset="0"/>
              </a:rPr>
              <a:t>室内に向かうと、ベッド上に</a:t>
            </a:r>
            <a:r>
              <a:rPr lang="ja-JP" altLang="en-US" sz="1200" kern="100" dirty="0">
                <a:effectLst/>
                <a:latin typeface="+mn-ea"/>
                <a:cs typeface="Times New Roman" panose="02020603050405020304" pitchFamily="18" charset="0"/>
              </a:rPr>
              <a:t>天井を見て</a:t>
            </a:r>
            <a:r>
              <a:rPr lang="ja-JP" altLang="ja-JP" sz="1200" kern="100" dirty="0">
                <a:effectLst/>
                <a:latin typeface="+mn-ea"/>
                <a:cs typeface="Times New Roman" panose="02020603050405020304" pitchFamily="18" charset="0"/>
              </a:rPr>
              <a:t>しんどそうにしている</a:t>
            </a:r>
            <a:endParaRPr lang="en-US" altLang="ja-JP" sz="1200" kern="100" dirty="0">
              <a:effectLst/>
              <a:latin typeface="+mn-ea"/>
              <a:cs typeface="Times New Roman" panose="02020603050405020304" pitchFamily="18" charset="0"/>
            </a:endParaRPr>
          </a:p>
          <a:p>
            <a:pPr algn="just"/>
            <a:r>
              <a:rPr lang="ja-JP" altLang="en-US" sz="1200" kern="100" dirty="0">
                <a:latin typeface="+mn-ea"/>
                <a:cs typeface="Times New Roman" panose="02020603050405020304" pitchFamily="18" charset="0"/>
              </a:rPr>
              <a:t>○○さん</a:t>
            </a:r>
            <a:r>
              <a:rPr lang="ja-JP" altLang="ja-JP" sz="1200" kern="100" dirty="0">
                <a:effectLst/>
                <a:latin typeface="+mn-ea"/>
                <a:cs typeface="Times New Roman" panose="02020603050405020304" pitchFamily="18" charset="0"/>
              </a:rPr>
              <a:t>がいらっしゃ</a:t>
            </a:r>
            <a:r>
              <a:rPr lang="ja-JP" altLang="en-US" sz="1200" kern="100" dirty="0">
                <a:effectLst/>
                <a:latin typeface="+mn-ea"/>
                <a:cs typeface="Times New Roman" panose="02020603050405020304" pitchFamily="18" charset="0"/>
              </a:rPr>
              <a:t>いました</a:t>
            </a:r>
            <a:r>
              <a:rPr lang="ja-JP" altLang="ja-JP" sz="1200" kern="100" dirty="0">
                <a:effectLst/>
                <a:latin typeface="+mn-ea"/>
                <a:cs typeface="Times New Roman" panose="02020603050405020304" pitchFamily="18" charset="0"/>
              </a:rPr>
              <a:t>。お聞きすると「</a:t>
            </a:r>
            <a:r>
              <a:rPr lang="en-US" altLang="ja-JP" sz="1200" kern="100" dirty="0">
                <a:effectLst/>
                <a:latin typeface="+mn-ea"/>
                <a:cs typeface="Times New Roman" panose="02020603050405020304" pitchFamily="18" charset="0"/>
              </a:rPr>
              <a:t>19</a:t>
            </a:r>
            <a:r>
              <a:rPr lang="ja-JP" altLang="ja-JP" sz="1200" kern="100" dirty="0">
                <a:effectLst/>
                <a:latin typeface="+mn-ea"/>
                <a:cs typeface="Times New Roman" panose="02020603050405020304" pitchFamily="18" charset="0"/>
              </a:rPr>
              <a:t>時頃からしんどくて動けなくなった。</a:t>
            </a:r>
            <a:endParaRPr lang="en-US" altLang="ja-JP" sz="1200" kern="100" dirty="0">
              <a:effectLst/>
              <a:latin typeface="+mn-ea"/>
              <a:cs typeface="Times New Roman" panose="02020603050405020304" pitchFamily="18" charset="0"/>
            </a:endParaRPr>
          </a:p>
          <a:p>
            <a:pPr algn="just"/>
            <a:r>
              <a:rPr lang="ja-JP" altLang="ja-JP" sz="1200" kern="100" dirty="0">
                <a:effectLst/>
                <a:latin typeface="+mn-ea"/>
                <a:cs typeface="Times New Roman" panose="02020603050405020304" pitchFamily="18" charset="0"/>
              </a:rPr>
              <a:t>様子を見るのにずっと横たわっていた。」との事</a:t>
            </a:r>
            <a:r>
              <a:rPr lang="ja-JP" altLang="en-US" sz="1200" kern="100" dirty="0">
                <a:effectLst/>
                <a:latin typeface="+mn-ea"/>
                <a:cs typeface="Times New Roman" panose="02020603050405020304" pitchFamily="18" charset="0"/>
              </a:rPr>
              <a:t>でした。</a:t>
            </a:r>
            <a:endParaRPr kumimoji="1" lang="ja-JP" altLang="en-US" dirty="0"/>
          </a:p>
        </p:txBody>
      </p:sp>
      <p:sp>
        <p:nvSpPr>
          <p:cNvPr id="4" name="スライド番号プレースホルダー 3"/>
          <p:cNvSpPr>
            <a:spLocks noGrp="1"/>
          </p:cNvSpPr>
          <p:nvPr>
            <p:ph type="sldNum" sz="quarter" idx="5"/>
          </p:nvPr>
        </p:nvSpPr>
        <p:spPr/>
        <p:txBody>
          <a:bodyPr/>
          <a:lstStyle/>
          <a:p>
            <a:fld id="{F277F415-47BF-4FEB-9964-B86A46D19267}" type="slidenum">
              <a:rPr kumimoji="1" lang="ja-JP" altLang="en-US" smtClean="0"/>
              <a:t>15</a:t>
            </a:fld>
            <a:endParaRPr kumimoji="1" lang="ja-JP" altLang="en-US"/>
          </a:p>
        </p:txBody>
      </p:sp>
    </p:spTree>
    <p:extLst>
      <p:ext uri="{BB962C8B-B14F-4D97-AF65-F5344CB8AC3E}">
        <p14:creationId xmlns:p14="http://schemas.microsoft.com/office/powerpoint/2010/main" val="694742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en-US" sz="1200" kern="100" dirty="0">
                <a:effectLst/>
                <a:latin typeface="+mn-ea"/>
                <a:cs typeface="Times New Roman" panose="02020603050405020304" pitchFamily="18" charset="0"/>
              </a:rPr>
              <a:t>ちょうど次の週に、病院受診の予約は入っていましたのですが、</a:t>
            </a:r>
            <a:endParaRPr lang="en-US" altLang="ja-JP" sz="1200" kern="100" dirty="0">
              <a:effectLst/>
              <a:latin typeface="+mn-ea"/>
              <a:cs typeface="Times New Roman" panose="02020603050405020304" pitchFamily="18" charset="0"/>
            </a:endParaRPr>
          </a:p>
          <a:p>
            <a:pPr algn="just"/>
            <a:r>
              <a:rPr lang="ja-JP" altLang="ja-JP" sz="1200" kern="100" dirty="0">
                <a:effectLst/>
                <a:latin typeface="+mn-ea"/>
                <a:cs typeface="Times New Roman" panose="02020603050405020304" pitchFamily="18" charset="0"/>
              </a:rPr>
              <a:t>意識はしっかりしていたものの、この状態だと</a:t>
            </a:r>
            <a:r>
              <a:rPr lang="ja-JP" altLang="en-US" sz="1200" kern="100" dirty="0">
                <a:latin typeface="+mn-ea"/>
                <a:cs typeface="Times New Roman" panose="02020603050405020304" pitchFamily="18" charset="0"/>
              </a:rPr>
              <a:t>、</a:t>
            </a:r>
            <a:r>
              <a:rPr lang="ja-JP" altLang="en-US" sz="1200" kern="100" dirty="0">
                <a:effectLst/>
                <a:latin typeface="+mn-ea"/>
                <a:cs typeface="Times New Roman" panose="02020603050405020304" pitchFamily="18" charset="0"/>
              </a:rPr>
              <a:t>次</a:t>
            </a:r>
            <a:r>
              <a:rPr lang="ja-JP" altLang="ja-JP" sz="1200" kern="100" dirty="0">
                <a:effectLst/>
                <a:latin typeface="+mn-ea"/>
                <a:cs typeface="Times New Roman" panose="02020603050405020304" pitchFamily="18" charset="0"/>
              </a:rPr>
              <a:t>の受診までの</a:t>
            </a:r>
            <a:endParaRPr lang="en-US" altLang="ja-JP" sz="1200" kern="100" dirty="0">
              <a:effectLst/>
              <a:latin typeface="+mn-ea"/>
              <a:cs typeface="Times New Roman" panose="02020603050405020304" pitchFamily="18" charset="0"/>
            </a:endParaRPr>
          </a:p>
          <a:p>
            <a:pPr algn="just"/>
            <a:r>
              <a:rPr lang="ja-JP" altLang="ja-JP" sz="1200" kern="100" dirty="0">
                <a:effectLst/>
                <a:latin typeface="+mn-ea"/>
                <a:cs typeface="Times New Roman" panose="02020603050405020304" pitchFamily="18" charset="0"/>
              </a:rPr>
              <a:t>生活がしんどいと判断</a:t>
            </a:r>
            <a:r>
              <a:rPr lang="ja-JP" altLang="en-US" sz="1200" kern="100" dirty="0">
                <a:effectLst/>
                <a:latin typeface="+mn-ea"/>
                <a:cs typeface="Times New Roman" panose="02020603050405020304" pitchFamily="18" charset="0"/>
              </a:rPr>
              <a:t>させていただき</a:t>
            </a:r>
            <a:r>
              <a:rPr lang="ja-JP" altLang="ja-JP" sz="1200" kern="100" dirty="0">
                <a:effectLst/>
                <a:latin typeface="+mn-ea"/>
                <a:cs typeface="Times New Roman" panose="02020603050405020304" pitchFamily="18" charset="0"/>
              </a:rPr>
              <a:t>、ご本人さんへ、</a:t>
            </a:r>
            <a:endParaRPr lang="en-US" altLang="ja-JP" sz="1200" kern="100" dirty="0">
              <a:effectLst/>
              <a:latin typeface="+mn-ea"/>
              <a:cs typeface="Times New Roman" panose="02020603050405020304" pitchFamily="18" charset="0"/>
            </a:endParaRPr>
          </a:p>
          <a:p>
            <a:pPr algn="just"/>
            <a:r>
              <a:rPr lang="ja-JP" altLang="ja-JP" sz="1200" kern="100" dirty="0">
                <a:effectLst/>
                <a:latin typeface="+mn-ea"/>
                <a:cs typeface="Times New Roman" panose="02020603050405020304" pitchFamily="18" charset="0"/>
              </a:rPr>
              <a:t>「救急車</a:t>
            </a:r>
            <a:r>
              <a:rPr lang="ja-JP" altLang="en-US" sz="1200" kern="100" dirty="0">
                <a:latin typeface="+mn-ea"/>
                <a:cs typeface="Times New Roman" panose="02020603050405020304" pitchFamily="18" charset="0"/>
              </a:rPr>
              <a:t>でかかりつけの病院</a:t>
            </a:r>
            <a:r>
              <a:rPr lang="ja-JP" altLang="ja-JP" sz="1200" kern="100" dirty="0">
                <a:effectLst/>
                <a:latin typeface="+mn-ea"/>
                <a:cs typeface="Times New Roman" panose="02020603050405020304" pitchFamily="18" charset="0"/>
              </a:rPr>
              <a:t>へ行きましょう</a:t>
            </a:r>
            <a:r>
              <a:rPr lang="ja-JP" altLang="en-US" sz="1200" kern="100" dirty="0">
                <a:latin typeface="+mn-ea"/>
                <a:cs typeface="Times New Roman" panose="02020603050405020304" pitchFamily="18" charset="0"/>
              </a:rPr>
              <a:t>。</a:t>
            </a:r>
            <a:r>
              <a:rPr lang="ja-JP" altLang="ja-JP" sz="1200" kern="100" dirty="0">
                <a:effectLst/>
                <a:latin typeface="+mn-ea"/>
                <a:cs typeface="Times New Roman" panose="02020603050405020304" pitchFamily="18" charset="0"/>
              </a:rPr>
              <a:t>もう、しっかり診てもらうべき状況だと思います。」</a:t>
            </a:r>
            <a:endParaRPr lang="en-US" altLang="ja-JP" sz="1200" kern="100" dirty="0">
              <a:effectLst/>
              <a:latin typeface="+mn-ea"/>
              <a:cs typeface="Times New Roman" panose="02020603050405020304" pitchFamily="18" charset="0"/>
            </a:endParaRPr>
          </a:p>
          <a:p>
            <a:pPr algn="just"/>
            <a:r>
              <a:rPr lang="ja-JP" altLang="ja-JP" sz="1200" kern="100" dirty="0">
                <a:effectLst/>
                <a:latin typeface="+mn-ea"/>
                <a:cs typeface="Times New Roman" panose="02020603050405020304" pitchFamily="18" charset="0"/>
              </a:rPr>
              <a:t>とお話を</a:t>
            </a:r>
            <a:r>
              <a:rPr lang="ja-JP" altLang="en-US" sz="1200" kern="100" dirty="0">
                <a:effectLst/>
                <a:latin typeface="+mn-ea"/>
                <a:cs typeface="Times New Roman" panose="02020603050405020304" pitchFamily="18" charset="0"/>
              </a:rPr>
              <a:t>させていただきました。</a:t>
            </a:r>
            <a:endParaRPr lang="en-US" altLang="ja-JP" sz="1200" kern="100" dirty="0">
              <a:effectLst/>
              <a:latin typeface="+mn-ea"/>
              <a:cs typeface="Times New Roman" panose="02020603050405020304" pitchFamily="18" charset="0"/>
            </a:endParaRPr>
          </a:p>
          <a:p>
            <a:pPr algn="just"/>
            <a:endParaRPr lang="en-US" altLang="ja-JP" sz="1200" kern="100" dirty="0">
              <a:effectLst/>
              <a:latin typeface="+mn-ea"/>
              <a:cs typeface="Times New Roman" panose="02020603050405020304" pitchFamily="18" charset="0"/>
            </a:endParaRPr>
          </a:p>
          <a:p>
            <a:pPr algn="just"/>
            <a:r>
              <a:rPr lang="ja-JP" altLang="ja-JP" sz="1200" kern="100" dirty="0">
                <a:effectLst/>
                <a:latin typeface="+mn-ea"/>
                <a:cs typeface="Times New Roman" panose="02020603050405020304" pitchFamily="18" charset="0"/>
              </a:rPr>
              <a:t>ご本人もかなりしんどい状態だったのか、「そうしようか。そしたら入院も直ぐ出来る</a:t>
            </a:r>
            <a:r>
              <a:rPr lang="ja-JP" altLang="en-US" sz="1200" kern="100" dirty="0">
                <a:effectLst/>
                <a:latin typeface="+mn-ea"/>
                <a:cs typeface="Times New Roman" panose="02020603050405020304" pitchFamily="18" charset="0"/>
              </a:rPr>
              <a:t>だ</a:t>
            </a:r>
            <a:r>
              <a:rPr lang="ja-JP" altLang="ja-JP" sz="1200" kern="100" dirty="0">
                <a:effectLst/>
                <a:latin typeface="+mn-ea"/>
                <a:cs typeface="Times New Roman" panose="02020603050405020304" pitchFamily="18" charset="0"/>
              </a:rPr>
              <a:t>ろうし、</a:t>
            </a:r>
            <a:endParaRPr lang="en-US" altLang="ja-JP" sz="1200" kern="100" dirty="0">
              <a:effectLst/>
              <a:latin typeface="+mn-ea"/>
              <a:cs typeface="Times New Roman" panose="02020603050405020304" pitchFamily="18" charset="0"/>
            </a:endParaRPr>
          </a:p>
          <a:p>
            <a:pPr algn="just"/>
            <a:r>
              <a:rPr lang="ja-JP" altLang="ja-JP" sz="1200" kern="100" dirty="0">
                <a:effectLst/>
                <a:latin typeface="+mn-ea"/>
                <a:cs typeface="Times New Roman" panose="02020603050405020304" pitchFamily="18" charset="0"/>
              </a:rPr>
              <a:t>もう透析</a:t>
            </a:r>
            <a:r>
              <a:rPr lang="ja-JP" altLang="en-US" sz="1200" kern="100" dirty="0">
                <a:latin typeface="+mn-ea"/>
                <a:cs typeface="Times New Roman" panose="02020603050405020304" pitchFamily="18" charset="0"/>
              </a:rPr>
              <a:t>しないと</a:t>
            </a:r>
            <a:r>
              <a:rPr lang="ja-JP" altLang="ja-JP" sz="1200" kern="100" dirty="0">
                <a:effectLst/>
                <a:latin typeface="+mn-ea"/>
                <a:cs typeface="Times New Roman" panose="02020603050405020304" pitchFamily="18" charset="0"/>
              </a:rPr>
              <a:t>い</a:t>
            </a:r>
            <a:r>
              <a:rPr lang="ja-JP" altLang="en-US" sz="1200" kern="100" dirty="0">
                <a:effectLst/>
                <a:latin typeface="+mn-ea"/>
                <a:cs typeface="Times New Roman" panose="02020603050405020304" pitchFamily="18" charset="0"/>
              </a:rPr>
              <a:t>けないだろうね</a:t>
            </a:r>
            <a:r>
              <a:rPr lang="ja-JP" altLang="ja-JP" sz="1200" kern="100" dirty="0">
                <a:effectLst/>
                <a:latin typeface="+mn-ea"/>
                <a:cs typeface="Times New Roman" panose="02020603050405020304" pitchFamily="18" charset="0"/>
              </a:rPr>
              <a:t>。」と</a:t>
            </a:r>
            <a:r>
              <a:rPr lang="ja-JP" altLang="en-US" sz="1200" kern="100" dirty="0">
                <a:effectLst/>
                <a:latin typeface="+mn-ea"/>
                <a:cs typeface="Times New Roman" panose="02020603050405020304" pitchFamily="18" charset="0"/>
              </a:rPr>
              <a:t>この時初めて、今後の生活に対して前へ進む決心をされたご様子でした</a:t>
            </a:r>
            <a:r>
              <a:rPr lang="ja-JP" altLang="ja-JP" sz="1200" kern="100" dirty="0">
                <a:effectLst/>
                <a:latin typeface="+mn-ea"/>
                <a:cs typeface="Times New Roman" panose="02020603050405020304" pitchFamily="18" charset="0"/>
              </a:rPr>
              <a:t>。</a:t>
            </a:r>
            <a:endParaRPr lang="en-US" altLang="ja-JP" sz="1200" kern="100" dirty="0">
              <a:effectLst/>
              <a:latin typeface="+mn-ea"/>
              <a:cs typeface="Times New Roman" panose="02020603050405020304" pitchFamily="18" charset="0"/>
            </a:endParaRPr>
          </a:p>
          <a:p>
            <a:pPr algn="just"/>
            <a:r>
              <a:rPr lang="ja-JP" altLang="ja-JP" sz="1200" kern="100" dirty="0">
                <a:effectLst/>
                <a:latin typeface="+mn-ea"/>
                <a:cs typeface="Times New Roman" panose="02020603050405020304" pitchFamily="18" charset="0"/>
              </a:rPr>
              <a:t>救急車を要請</a:t>
            </a:r>
            <a:r>
              <a:rPr lang="ja-JP" altLang="en-US" sz="1200" kern="100" dirty="0">
                <a:effectLst/>
                <a:latin typeface="+mn-ea"/>
                <a:cs typeface="Times New Roman" panose="02020603050405020304" pitchFamily="18" charset="0"/>
              </a:rPr>
              <a:t>し、かかりつけ医のいる地域の大きな病院へ行って頂くように依頼しました。</a:t>
            </a:r>
            <a:endParaRPr lang="en-US" altLang="ja-JP" sz="1200" kern="100" dirty="0">
              <a:effectLst/>
              <a:latin typeface="+mn-ea"/>
              <a:cs typeface="Times New Roman" panose="02020603050405020304" pitchFamily="18" charset="0"/>
            </a:endParaRPr>
          </a:p>
          <a:p>
            <a:pPr algn="just"/>
            <a:endParaRPr lang="en-US" altLang="ja-JP" sz="1200" kern="100" dirty="0">
              <a:latin typeface="+mn-ea"/>
              <a:cs typeface="Times New Roman" panose="02020603050405020304" pitchFamily="18" charset="0"/>
            </a:endParaRPr>
          </a:p>
          <a:p>
            <a:pPr algn="just"/>
            <a:r>
              <a:rPr lang="ja-JP" altLang="en-US" sz="1200" kern="100" dirty="0">
                <a:latin typeface="+mn-ea"/>
                <a:cs typeface="Times New Roman" panose="02020603050405020304" pitchFamily="18" charset="0"/>
              </a:rPr>
              <a:t>病院へ到着し、</a:t>
            </a:r>
            <a:r>
              <a:rPr lang="en-US" altLang="ja-JP" sz="1200" kern="100" dirty="0">
                <a:effectLst/>
                <a:latin typeface="+mn-ea"/>
                <a:cs typeface="Times New Roman" panose="02020603050405020304" pitchFamily="18" charset="0"/>
              </a:rPr>
              <a:t>CT</a:t>
            </a:r>
            <a:r>
              <a:rPr lang="ja-JP" altLang="ja-JP" sz="1200" kern="100" dirty="0">
                <a:effectLst/>
                <a:latin typeface="+mn-ea"/>
                <a:cs typeface="Times New Roman" panose="02020603050405020304" pitchFamily="18" charset="0"/>
              </a:rPr>
              <a:t>検査、血液検査等の検査を行う。</a:t>
            </a:r>
            <a:r>
              <a:rPr lang="ja-JP" altLang="en-US" sz="1200" kern="100" dirty="0">
                <a:effectLst/>
                <a:latin typeface="+mn-ea"/>
                <a:cs typeface="Times New Roman" panose="02020603050405020304" pitchFamily="18" charset="0"/>
              </a:rPr>
              <a:t>診察も終わり、</a:t>
            </a:r>
            <a:r>
              <a:rPr lang="en-US" altLang="ja-JP" sz="1200" kern="100" dirty="0">
                <a:effectLst/>
                <a:latin typeface="+mn-ea"/>
                <a:cs typeface="Times New Roman" panose="02020603050405020304" pitchFamily="18" charset="0"/>
              </a:rPr>
              <a:t>Dr</a:t>
            </a:r>
            <a:r>
              <a:rPr lang="ja-JP" altLang="ja-JP" sz="1200" kern="100" dirty="0">
                <a:effectLst/>
                <a:latin typeface="+mn-ea"/>
                <a:cs typeface="Times New Roman" panose="02020603050405020304" pitchFamily="18" charset="0"/>
              </a:rPr>
              <a:t>より説明があるとの事で処置室へ</a:t>
            </a:r>
            <a:r>
              <a:rPr lang="ja-JP" altLang="en-US" sz="1200" kern="100" dirty="0">
                <a:effectLst/>
                <a:latin typeface="+mn-ea"/>
                <a:cs typeface="Times New Roman" panose="02020603050405020304" pitchFamily="18" charset="0"/>
              </a:rPr>
              <a:t>向かうと、</a:t>
            </a:r>
            <a:endParaRPr lang="en-US" altLang="ja-JP" sz="1200" kern="100" dirty="0">
              <a:latin typeface="+mn-ea"/>
              <a:cs typeface="Times New Roman" panose="02020603050405020304" pitchFamily="18" charset="0"/>
            </a:endParaRPr>
          </a:p>
          <a:p>
            <a:pPr algn="just"/>
            <a:r>
              <a:rPr lang="ja-JP" altLang="ja-JP" sz="1200" kern="100" dirty="0">
                <a:effectLst/>
                <a:latin typeface="+mn-ea"/>
                <a:cs typeface="Times New Roman" panose="02020603050405020304" pitchFamily="18" charset="0"/>
              </a:rPr>
              <a:t>「足や腕、内臓、全身に水が溜まっている状態で、息苦しかったのはそのせいだろう。」との</a:t>
            </a:r>
            <a:r>
              <a:rPr lang="ja-JP" altLang="en-US" sz="1200" kern="100" dirty="0">
                <a:effectLst/>
                <a:latin typeface="+mn-ea"/>
                <a:cs typeface="Times New Roman" panose="02020603050405020304" pitchFamily="18" charset="0"/>
              </a:rPr>
              <a:t>説明がありました。</a:t>
            </a:r>
            <a:endParaRPr lang="en-US" altLang="ja-JP" sz="1200" kern="100" dirty="0">
              <a:effectLst/>
              <a:latin typeface="+mn-ea"/>
              <a:cs typeface="Times New Roman" panose="02020603050405020304" pitchFamily="18" charset="0"/>
            </a:endParaRPr>
          </a:p>
          <a:p>
            <a:pPr algn="just"/>
            <a:r>
              <a:rPr lang="ja-JP" altLang="en-US" sz="1200" kern="100" dirty="0">
                <a:effectLst/>
                <a:latin typeface="+mn-ea"/>
                <a:cs typeface="Times New Roman" panose="02020603050405020304" pitchFamily="18" charset="0"/>
              </a:rPr>
              <a:t>この時あわせて、</a:t>
            </a:r>
            <a:r>
              <a:rPr lang="ja-JP" altLang="ja-JP" sz="1200" kern="100" dirty="0">
                <a:effectLst/>
                <a:latin typeface="+mn-ea"/>
                <a:cs typeface="Times New Roman" panose="02020603050405020304" pitchFamily="18" charset="0"/>
              </a:rPr>
              <a:t>来るのが遅すぎとのお叱り</a:t>
            </a:r>
            <a:r>
              <a:rPr lang="ja-JP" altLang="en-US" sz="1200" kern="100" dirty="0">
                <a:effectLst/>
                <a:latin typeface="+mn-ea"/>
                <a:cs typeface="Times New Roman" panose="02020603050405020304" pitchFamily="18" charset="0"/>
              </a:rPr>
              <a:t>も</a:t>
            </a:r>
            <a:r>
              <a:rPr lang="ja-JP" altLang="ja-JP" sz="1200" kern="100" dirty="0">
                <a:effectLst/>
                <a:latin typeface="+mn-ea"/>
                <a:cs typeface="Times New Roman" panose="02020603050405020304" pitchFamily="18" charset="0"/>
              </a:rPr>
              <a:t>受け</a:t>
            </a:r>
            <a:r>
              <a:rPr lang="ja-JP" altLang="en-US" sz="1200" kern="100" dirty="0">
                <a:effectLst/>
                <a:latin typeface="+mn-ea"/>
                <a:cs typeface="Times New Roman" panose="02020603050405020304" pitchFamily="18" charset="0"/>
              </a:rPr>
              <a:t>ました。</a:t>
            </a:r>
            <a:endParaRPr lang="en-US" altLang="ja-JP" sz="1200" kern="100" dirty="0">
              <a:effectLst/>
              <a:latin typeface="+mn-ea"/>
              <a:cs typeface="Times New Roman" panose="02020603050405020304" pitchFamily="18" charset="0"/>
            </a:endParaRPr>
          </a:p>
          <a:p>
            <a:pPr algn="just"/>
            <a:r>
              <a:rPr lang="ja-JP" altLang="en-US" sz="1200" kern="100" dirty="0">
                <a:latin typeface="+mn-ea"/>
                <a:cs typeface="Times New Roman" panose="02020603050405020304" pitchFamily="18" charset="0"/>
              </a:rPr>
              <a:t>　</a:t>
            </a:r>
            <a:r>
              <a:rPr lang="ja-JP" altLang="ja-JP" sz="1200" kern="100" dirty="0">
                <a:effectLst/>
                <a:latin typeface="+mn-ea"/>
                <a:cs typeface="Times New Roman" panose="02020603050405020304" pitchFamily="18" charset="0"/>
              </a:rPr>
              <a:t>「入院し、首の横から頸静脈へカテーテルを通しまず水を</a:t>
            </a:r>
            <a:r>
              <a:rPr lang="ja-JP" altLang="en-US" sz="1200" kern="100" dirty="0">
                <a:effectLst/>
                <a:latin typeface="+mn-ea"/>
                <a:cs typeface="Times New Roman" panose="02020603050405020304" pitchFamily="18" charset="0"/>
              </a:rPr>
              <a:t>抜いていきます</a:t>
            </a:r>
            <a:r>
              <a:rPr lang="ja-JP" altLang="ja-JP" sz="1200" kern="100" dirty="0">
                <a:effectLst/>
                <a:latin typeface="+mn-ea"/>
                <a:cs typeface="Times New Roman" panose="02020603050405020304" pitchFamily="18" charset="0"/>
              </a:rPr>
              <a:t>。その後様子を見ながら段階的に、シャントの作成、透析と進ん</a:t>
            </a:r>
            <a:endParaRPr lang="en-US" altLang="ja-JP" sz="1200" kern="100" dirty="0">
              <a:effectLst/>
              <a:latin typeface="+mn-ea"/>
              <a:cs typeface="Times New Roman" panose="02020603050405020304" pitchFamily="18" charset="0"/>
            </a:endParaRPr>
          </a:p>
          <a:p>
            <a:pPr algn="just"/>
            <a:r>
              <a:rPr lang="ja-JP" altLang="en-US" sz="1200" kern="100" dirty="0">
                <a:latin typeface="+mn-ea"/>
                <a:cs typeface="Times New Roman" panose="02020603050405020304" pitchFamily="18" charset="0"/>
              </a:rPr>
              <a:t>　</a:t>
            </a:r>
            <a:r>
              <a:rPr lang="ja-JP" altLang="ja-JP" sz="1200" kern="100" dirty="0">
                <a:effectLst/>
                <a:latin typeface="+mn-ea"/>
                <a:cs typeface="Times New Roman" panose="02020603050405020304" pitchFamily="18" charset="0"/>
              </a:rPr>
              <a:t>でい</a:t>
            </a:r>
            <a:r>
              <a:rPr lang="ja-JP" altLang="en-US" sz="1200" kern="100" dirty="0">
                <a:effectLst/>
                <a:latin typeface="+mn-ea"/>
                <a:cs typeface="Times New Roman" panose="02020603050405020304" pitchFamily="18" charset="0"/>
              </a:rPr>
              <a:t>こうと思います。</a:t>
            </a:r>
            <a:r>
              <a:rPr lang="ja-JP" altLang="ja-JP" sz="1200" kern="100" dirty="0">
                <a:effectLst/>
                <a:latin typeface="+mn-ea"/>
                <a:cs typeface="Times New Roman" panose="02020603050405020304" pitchFamily="18" charset="0"/>
              </a:rPr>
              <a:t>ご本人さんも了承され</a:t>
            </a:r>
            <a:r>
              <a:rPr lang="ja-JP" altLang="en-US" sz="1200" kern="100" dirty="0">
                <a:effectLst/>
                <a:latin typeface="+mn-ea"/>
                <a:cs typeface="Times New Roman" panose="02020603050405020304" pitchFamily="18" charset="0"/>
              </a:rPr>
              <a:t>まし</a:t>
            </a:r>
            <a:r>
              <a:rPr lang="ja-JP" altLang="ja-JP" sz="1200" kern="100" dirty="0">
                <a:effectLst/>
                <a:latin typeface="+mn-ea"/>
                <a:cs typeface="Times New Roman" panose="02020603050405020304" pitchFamily="18" charset="0"/>
              </a:rPr>
              <a:t>た</a:t>
            </a:r>
            <a:r>
              <a:rPr lang="ja-JP" altLang="en-US" sz="1200" kern="100" dirty="0">
                <a:effectLst/>
                <a:latin typeface="+mn-ea"/>
                <a:cs typeface="Times New Roman" panose="02020603050405020304" pitchFamily="18" charset="0"/>
              </a:rPr>
              <a:t>ので</a:t>
            </a:r>
            <a:r>
              <a:rPr lang="ja-JP" altLang="ja-JP" sz="1200" kern="100" dirty="0">
                <a:effectLst/>
                <a:latin typeface="+mn-ea"/>
                <a:cs typeface="Times New Roman" panose="02020603050405020304" pitchFamily="18" charset="0"/>
              </a:rPr>
              <a:t>。」との説明</a:t>
            </a:r>
            <a:r>
              <a:rPr lang="ja-JP" altLang="en-US" sz="1200" kern="100" dirty="0">
                <a:effectLst/>
                <a:latin typeface="+mn-ea"/>
                <a:cs typeface="Times New Roman" panose="02020603050405020304" pitchFamily="18" charset="0"/>
              </a:rPr>
              <a:t>も</a:t>
            </a:r>
            <a:r>
              <a:rPr lang="ja-JP" altLang="ja-JP" sz="1200" kern="100" dirty="0">
                <a:effectLst/>
                <a:latin typeface="+mn-ea"/>
                <a:cs typeface="Times New Roman" panose="02020603050405020304" pitchFamily="18" charset="0"/>
              </a:rPr>
              <a:t>受け</a:t>
            </a:r>
            <a:r>
              <a:rPr lang="ja-JP" altLang="en-US" sz="1200" kern="100" dirty="0">
                <a:effectLst/>
                <a:latin typeface="+mn-ea"/>
                <a:cs typeface="Times New Roman" panose="02020603050405020304" pitchFamily="18" charset="0"/>
              </a:rPr>
              <a:t>ました。</a:t>
            </a:r>
            <a:endParaRPr lang="en-US" altLang="ja-JP" sz="1200" kern="100" dirty="0">
              <a:effectLst/>
              <a:latin typeface="+mn-ea"/>
              <a:cs typeface="Times New Roman" panose="02020603050405020304" pitchFamily="18" charset="0"/>
            </a:endParaRPr>
          </a:p>
          <a:p>
            <a:pPr algn="just"/>
            <a:r>
              <a:rPr lang="ja-JP" altLang="en-US" sz="1200" kern="100" dirty="0">
                <a:latin typeface="+mn-ea"/>
                <a:cs typeface="Times New Roman" panose="02020603050405020304" pitchFamily="18" charset="0"/>
              </a:rPr>
              <a:t>　ここでようやく入院となり、本格的な治療が開始されました。</a:t>
            </a:r>
            <a:endParaRPr kumimoji="1" lang="ja-JP" altLang="en-US" dirty="0"/>
          </a:p>
        </p:txBody>
      </p:sp>
      <p:sp>
        <p:nvSpPr>
          <p:cNvPr id="4" name="スライド番号プレースホルダー 3"/>
          <p:cNvSpPr>
            <a:spLocks noGrp="1"/>
          </p:cNvSpPr>
          <p:nvPr>
            <p:ph type="sldNum" sz="quarter" idx="5"/>
          </p:nvPr>
        </p:nvSpPr>
        <p:spPr/>
        <p:txBody>
          <a:bodyPr/>
          <a:lstStyle/>
          <a:p>
            <a:fld id="{F277F415-47BF-4FEB-9964-B86A46D19267}" type="slidenum">
              <a:rPr kumimoji="1" lang="ja-JP" altLang="en-US" smtClean="0"/>
              <a:t>16</a:t>
            </a:fld>
            <a:endParaRPr kumimoji="1" lang="ja-JP" altLang="en-US"/>
          </a:p>
        </p:txBody>
      </p:sp>
    </p:spTree>
    <p:extLst>
      <p:ext uri="{BB962C8B-B14F-4D97-AF65-F5344CB8AC3E}">
        <p14:creationId xmlns:p14="http://schemas.microsoft.com/office/powerpoint/2010/main" val="963002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ここからは、入院そして現在の状況です。</a:t>
            </a:r>
            <a:endParaRPr kumimoji="1" lang="en-US" altLang="ja-JP" dirty="0"/>
          </a:p>
          <a:p>
            <a:r>
              <a:rPr kumimoji="1" lang="ja-JP" altLang="en-US" sz="1200" dirty="0"/>
              <a:t>令和３年９月に地元の大きな病院へ入院、しばらく様子をみていました。</a:t>
            </a:r>
            <a:endParaRPr kumimoji="1" lang="en-US" altLang="ja-JP" sz="1200" dirty="0"/>
          </a:p>
          <a:p>
            <a:r>
              <a:rPr lang="ja-JP" altLang="en-US" sz="1200" dirty="0"/>
              <a:t>体調不良などもあり、透析を行うための手術が出来ず、日にちだけが過ぎていきました。</a:t>
            </a:r>
            <a:endParaRPr kumimoji="1" lang="en-US" altLang="ja-JP" sz="1200" dirty="0"/>
          </a:p>
          <a:p>
            <a:r>
              <a:rPr lang="ja-JP" altLang="en-US" sz="1200" dirty="0"/>
              <a:t>令和３年</a:t>
            </a:r>
            <a:r>
              <a:rPr lang="en-US" altLang="ja-JP" sz="1200" dirty="0"/>
              <a:t>10</a:t>
            </a:r>
            <a:r>
              <a:rPr lang="ja-JP" altLang="en-US" sz="1200" dirty="0"/>
              <a:t>月にようやく、体調が整い、透析の為の準備が完了しました。</a:t>
            </a:r>
            <a:endParaRPr lang="en-US" altLang="ja-JP" sz="1200" dirty="0"/>
          </a:p>
          <a:p>
            <a:r>
              <a:rPr lang="ja-JP" altLang="en-US" sz="1200" dirty="0"/>
              <a:t>令和３年</a:t>
            </a:r>
            <a:r>
              <a:rPr lang="en-US" altLang="ja-JP" sz="1200" dirty="0"/>
              <a:t>11</a:t>
            </a:r>
            <a:r>
              <a:rPr lang="ja-JP" altLang="en-US" sz="1200" dirty="0"/>
              <a:t>月に透析開始されたのですが、透析開始後も発熱や体調不良があり、</a:t>
            </a:r>
            <a:endParaRPr lang="en-US" altLang="ja-JP" sz="1200" dirty="0"/>
          </a:p>
          <a:p>
            <a:pPr marL="0" indent="0">
              <a:buNone/>
            </a:pPr>
            <a:r>
              <a:rPr lang="ja-JP" altLang="en-US" sz="1200" dirty="0"/>
              <a:t>透析が上手くいかない日もありました。その後徐々にではありますが、病状も安定してこられました。</a:t>
            </a:r>
            <a:endParaRPr lang="en-US" altLang="ja-JP" sz="1200" dirty="0"/>
          </a:p>
          <a:p>
            <a:pPr marL="0" indent="0">
              <a:buNone/>
            </a:pPr>
            <a:r>
              <a:rPr lang="ja-JP" altLang="en-US" sz="1200" dirty="0"/>
              <a:t>この頃から、次の段階として、地域の病院へ転院して、さらに様子を見ていこうという話し</a:t>
            </a:r>
            <a:endParaRPr lang="en-US" altLang="ja-JP" sz="1200" dirty="0"/>
          </a:p>
          <a:p>
            <a:pPr marL="0" indent="0">
              <a:buNone/>
            </a:pPr>
            <a:r>
              <a:rPr lang="ja-JP" altLang="en-US" sz="1200" dirty="0"/>
              <a:t>になっていきます。</a:t>
            </a:r>
            <a:endParaRPr lang="en-US" altLang="ja-JP" sz="1200" dirty="0"/>
          </a:p>
          <a:p>
            <a:pPr marL="0" indent="0">
              <a:buNone/>
            </a:pPr>
            <a:r>
              <a:rPr lang="ja-JP" altLang="en-US" sz="1200" dirty="0"/>
              <a:t>令和３年１２月ようやく病状が安定し転院になりましたが、</a:t>
            </a:r>
            <a:endParaRPr lang="en-US" altLang="ja-JP" sz="1200" dirty="0"/>
          </a:p>
          <a:p>
            <a:pPr marL="0" indent="0">
              <a:buNone/>
            </a:pPr>
            <a:r>
              <a:rPr lang="ja-JP" altLang="en-US" sz="1200" dirty="0"/>
              <a:t>転院先で透析時の体調不良が続き、透析が上手くいかない日も続いています。</a:t>
            </a:r>
            <a:endParaRPr lang="en-US" altLang="ja-JP" sz="1200" dirty="0"/>
          </a:p>
          <a:p>
            <a:pPr marL="0" indent="0">
              <a:buNone/>
            </a:pPr>
            <a:endParaRPr lang="en-US" altLang="ja-JP" sz="1200" dirty="0"/>
          </a:p>
          <a:p>
            <a:pPr marL="0" indent="0">
              <a:buNone/>
            </a:pPr>
            <a:r>
              <a:rPr lang="ja-JP" altLang="en-US" sz="1200" dirty="0"/>
              <a:t>ここまでが、施設での生活から在宅での生活に移られてからの、</a:t>
            </a:r>
            <a:endParaRPr lang="en-US" altLang="ja-JP" sz="1200" dirty="0"/>
          </a:p>
          <a:p>
            <a:pPr marL="0" indent="0">
              <a:buNone/>
            </a:pPr>
            <a:r>
              <a:rPr lang="ja-JP" altLang="en-US" sz="1200" dirty="0"/>
              <a:t>○○さんの現状と、一緒に進んできた道のりです。</a:t>
            </a:r>
            <a:endParaRPr lang="en-US" altLang="ja-JP" sz="1200" dirty="0"/>
          </a:p>
          <a:p>
            <a:endParaRPr kumimoji="1" lang="ja-JP" altLang="en-US" dirty="0"/>
          </a:p>
        </p:txBody>
      </p:sp>
      <p:sp>
        <p:nvSpPr>
          <p:cNvPr id="4" name="スライド番号プレースホルダー 3"/>
          <p:cNvSpPr>
            <a:spLocks noGrp="1"/>
          </p:cNvSpPr>
          <p:nvPr>
            <p:ph type="sldNum" sz="quarter" idx="5"/>
          </p:nvPr>
        </p:nvSpPr>
        <p:spPr/>
        <p:txBody>
          <a:bodyPr/>
          <a:lstStyle/>
          <a:p>
            <a:fld id="{F277F415-47BF-4FEB-9964-B86A46D19267}" type="slidenum">
              <a:rPr kumimoji="1" lang="ja-JP" altLang="en-US" smtClean="0"/>
              <a:t>17</a:t>
            </a:fld>
            <a:endParaRPr kumimoji="1" lang="ja-JP" altLang="en-US"/>
          </a:p>
        </p:txBody>
      </p:sp>
    </p:spTree>
    <p:extLst>
      <p:ext uri="{BB962C8B-B14F-4D97-AF65-F5344CB8AC3E}">
        <p14:creationId xmlns:p14="http://schemas.microsoft.com/office/powerpoint/2010/main" val="880927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令和３年１２月に転院となりましたが、</a:t>
            </a:r>
            <a:endParaRPr kumimoji="1" lang="en-US" altLang="ja-JP" dirty="0"/>
          </a:p>
          <a:p>
            <a:r>
              <a:rPr kumimoji="1" lang="ja-JP" altLang="en-US" dirty="0"/>
              <a:t>こちらの病院では、初めに入院された病院でベッド上での生活が長かったことから、</a:t>
            </a:r>
            <a:endParaRPr kumimoji="1" lang="en-US" altLang="ja-JP" dirty="0"/>
          </a:p>
          <a:p>
            <a:r>
              <a:rPr kumimoji="1" lang="ja-JP" altLang="en-US" dirty="0"/>
              <a:t>立ち上がり、歩行が難しくなっているため、それらを改善するためのリハビリ、</a:t>
            </a:r>
            <a:endParaRPr kumimoji="1" lang="en-US" altLang="ja-JP" dirty="0"/>
          </a:p>
          <a:p>
            <a:r>
              <a:rPr kumimoji="1" lang="ja-JP" altLang="en-US" dirty="0"/>
              <a:t>安定した透析の実施、今後の生活についての検討・決定、が目標であり、</a:t>
            </a:r>
            <a:endParaRPr kumimoji="1" lang="en-US" altLang="ja-JP" dirty="0"/>
          </a:p>
          <a:p>
            <a:r>
              <a:rPr kumimoji="1" lang="ja-JP" altLang="en-US" dirty="0"/>
              <a:t>また、これらについて地域連携のソーシャルワーカーさんとも話をしているところです。</a:t>
            </a:r>
            <a:endParaRPr kumimoji="1" lang="en-US" altLang="ja-JP" dirty="0"/>
          </a:p>
          <a:p>
            <a:r>
              <a:rPr kumimoji="1" lang="ja-JP" altLang="en-US" dirty="0"/>
              <a:t>ご本人が安定してこられた段階で、ご本人も参加して頂く形でカンファレンスの</a:t>
            </a:r>
            <a:endParaRPr kumimoji="1" lang="en-US" altLang="ja-JP" dirty="0"/>
          </a:p>
          <a:p>
            <a:r>
              <a:rPr kumimoji="1" lang="ja-JP" altLang="en-US" dirty="0"/>
              <a:t>実施も話に出ています。</a:t>
            </a:r>
            <a:endParaRPr kumimoji="1" lang="en-US" altLang="ja-JP" dirty="0"/>
          </a:p>
          <a:p>
            <a:r>
              <a:rPr kumimoji="1" lang="ja-JP" altLang="en-US" dirty="0"/>
              <a:t>また、それと平行に、現在の障害者支援区分の見直し、</a:t>
            </a:r>
            <a:endParaRPr kumimoji="1" lang="en-US" altLang="ja-JP" dirty="0"/>
          </a:p>
          <a:p>
            <a:r>
              <a:rPr kumimoji="1" lang="ja-JP" altLang="en-US" dirty="0"/>
              <a:t>介護保険の利用も視野に、検討していくことも考えています。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F277F415-47BF-4FEB-9964-B86A46D19267}" type="slidenum">
              <a:rPr kumimoji="1" lang="ja-JP" altLang="en-US" smtClean="0"/>
              <a:t>18</a:t>
            </a:fld>
            <a:endParaRPr kumimoji="1" lang="ja-JP" altLang="en-US"/>
          </a:p>
        </p:txBody>
      </p:sp>
    </p:spTree>
    <p:extLst>
      <p:ext uri="{BB962C8B-B14F-4D97-AF65-F5344CB8AC3E}">
        <p14:creationId xmlns:p14="http://schemas.microsoft.com/office/powerpoint/2010/main" val="2980584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この経験を通して、</a:t>
            </a:r>
            <a:endParaRPr kumimoji="1" lang="en-US" altLang="ja-JP" dirty="0"/>
          </a:p>
          <a:p>
            <a:r>
              <a:rPr kumimoji="1" lang="ja-JP" altLang="en-US" dirty="0"/>
              <a:t>私自身の日々の悩みを記載させていただきました。</a:t>
            </a:r>
            <a:endParaRPr kumimoji="1" lang="en-US" altLang="ja-JP" dirty="0"/>
          </a:p>
          <a:p>
            <a:r>
              <a:rPr lang="ja-JP" altLang="en-US" sz="1200" dirty="0"/>
              <a:t>日常業務において、私自身、専従で相談支援業務を行っておらず、</a:t>
            </a:r>
            <a:endParaRPr lang="en-US" altLang="ja-JP" sz="1200" dirty="0"/>
          </a:p>
          <a:p>
            <a:r>
              <a:rPr lang="ja-JP" altLang="en-US" sz="1200" dirty="0"/>
              <a:t>主な業務の８割が施設内での主任生活支援員です。</a:t>
            </a:r>
            <a:endParaRPr lang="en-US" altLang="ja-JP" sz="1200" dirty="0"/>
          </a:p>
          <a:p>
            <a:r>
              <a:rPr lang="ja-JP" altLang="en-US" sz="1200" dirty="0"/>
              <a:t>また、施設内での相談支援専門員という事もあり、</a:t>
            </a:r>
            <a:endParaRPr lang="en-US" altLang="ja-JP" sz="1200" dirty="0"/>
          </a:p>
          <a:p>
            <a:r>
              <a:rPr lang="ja-JP" altLang="en-US" sz="1200" dirty="0"/>
              <a:t>初めて地域での生活について相談支援の担当を行う事から、</a:t>
            </a:r>
            <a:endParaRPr lang="en-US" altLang="ja-JP" sz="1200" dirty="0"/>
          </a:p>
          <a:p>
            <a:r>
              <a:rPr lang="ja-JP" altLang="en-US" sz="1200" dirty="0"/>
              <a:t>私自身も情報や地域との繋がりも薄く、この方にとってどのようなプランの作成が、</a:t>
            </a:r>
            <a:endParaRPr lang="en-US" altLang="ja-JP" sz="1200" dirty="0"/>
          </a:p>
          <a:p>
            <a:r>
              <a:rPr lang="ja-JP" altLang="en-US" sz="1200" dirty="0"/>
              <a:t>より良いものか自分の中での答え合わせが難しく悩む事が多いです。</a:t>
            </a:r>
            <a:endParaRPr lang="en-US" altLang="ja-JP" sz="1200" dirty="0"/>
          </a:p>
          <a:p>
            <a:r>
              <a:rPr lang="ja-JP" altLang="en-US" sz="1200" dirty="0"/>
              <a:t>そして、ご本人のニーズと実際に置かれている環境がマッチせず、</a:t>
            </a:r>
            <a:endParaRPr lang="en-US" altLang="ja-JP" sz="1200" dirty="0"/>
          </a:p>
          <a:p>
            <a:r>
              <a:rPr lang="ja-JP" altLang="en-US" sz="1200" dirty="0"/>
              <a:t>よりご本人のニーズに近いものを探し情報提供させて頂こうとしていますが、</a:t>
            </a:r>
            <a:endParaRPr lang="en-US" altLang="ja-JP" sz="1200" dirty="0"/>
          </a:p>
          <a:p>
            <a:r>
              <a:rPr lang="ja-JP" altLang="en-US" sz="1200" dirty="0"/>
              <a:t>ご本人の頭の中で、障害者支援施設から地域での生活へ移行し、</a:t>
            </a:r>
            <a:endParaRPr lang="en-US" altLang="ja-JP" sz="1200" dirty="0"/>
          </a:p>
          <a:p>
            <a:r>
              <a:rPr lang="ja-JP" altLang="en-US" sz="1200" dirty="0"/>
              <a:t>うまく生活できていたという思いが強いため、なかなか退院後の生活について、</a:t>
            </a:r>
            <a:endParaRPr lang="en-US" altLang="ja-JP" sz="1200" dirty="0"/>
          </a:p>
          <a:p>
            <a:r>
              <a:rPr lang="ja-JP" altLang="en-US" sz="1200" dirty="0"/>
              <a:t>めどが立たず課題となっています。</a:t>
            </a:r>
            <a:endParaRPr kumimoji="1" lang="ja-JP" altLang="en-US" sz="1200" dirty="0"/>
          </a:p>
          <a:p>
            <a:endParaRPr kumimoji="1" lang="en-US" altLang="ja-JP" dirty="0"/>
          </a:p>
        </p:txBody>
      </p:sp>
      <p:sp>
        <p:nvSpPr>
          <p:cNvPr id="4" name="スライド番号プレースホルダー 3"/>
          <p:cNvSpPr>
            <a:spLocks noGrp="1"/>
          </p:cNvSpPr>
          <p:nvPr>
            <p:ph type="sldNum" sz="quarter" idx="5"/>
          </p:nvPr>
        </p:nvSpPr>
        <p:spPr/>
        <p:txBody>
          <a:bodyPr/>
          <a:lstStyle/>
          <a:p>
            <a:fld id="{F277F415-47BF-4FEB-9964-B86A46D19267}" type="slidenum">
              <a:rPr kumimoji="1" lang="ja-JP" altLang="en-US" smtClean="0"/>
              <a:t>19</a:t>
            </a:fld>
            <a:endParaRPr kumimoji="1" lang="ja-JP" altLang="en-US"/>
          </a:p>
        </p:txBody>
      </p:sp>
    </p:spTree>
    <p:extLst>
      <p:ext uri="{BB962C8B-B14F-4D97-AF65-F5344CB8AC3E}">
        <p14:creationId xmlns:p14="http://schemas.microsoft.com/office/powerpoint/2010/main" val="164381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まずはじめに、当法人について、簡単ではございますが、紹介させていただこうと思います。</a:t>
            </a:r>
            <a:endParaRPr kumimoji="1" lang="en-US" altLang="ja-JP" dirty="0"/>
          </a:p>
          <a:p>
            <a:r>
              <a:rPr kumimoji="1" lang="ja-JP" altLang="en-US" dirty="0"/>
              <a:t>当法人は昭和３４年７月２３日に法人登記をしました。創設から６２年が経つ、</a:t>
            </a:r>
            <a:endParaRPr kumimoji="1" lang="en-US" altLang="ja-JP" dirty="0"/>
          </a:p>
          <a:p>
            <a:r>
              <a:rPr kumimoji="1" lang="ja-JP" altLang="en-US" dirty="0"/>
              <a:t>県内でも比較的古い施設です。施設は広賀園と松籟園の２つがあり、</a:t>
            </a:r>
            <a:endParaRPr kumimoji="1" lang="en-US" altLang="ja-JP" dirty="0"/>
          </a:p>
          <a:p>
            <a:r>
              <a:rPr kumimoji="1" lang="ja-JP" altLang="en-US" dirty="0"/>
              <a:t>広賀園には、</a:t>
            </a:r>
            <a:r>
              <a:rPr lang="en-US" altLang="ja-JP" b="0" i="0" dirty="0">
                <a:solidFill>
                  <a:srgbClr val="1A4444"/>
                </a:solidFill>
                <a:effectLst/>
                <a:latin typeface="メイリオ" panose="020B0604030504040204" pitchFamily="50" charset="-128"/>
                <a:ea typeface="メイリオ" panose="020B0604030504040204" pitchFamily="50" charset="-128"/>
              </a:rPr>
              <a:t>18</a:t>
            </a:r>
            <a:r>
              <a:rPr lang="ja-JP" altLang="en-US" b="0" i="0" dirty="0">
                <a:solidFill>
                  <a:srgbClr val="1A4444"/>
                </a:solidFill>
                <a:effectLst/>
                <a:latin typeface="メイリオ" panose="020B0604030504040204" pitchFamily="50" charset="-128"/>
                <a:ea typeface="メイリオ" panose="020B0604030504040204" pitchFamily="50" charset="-128"/>
              </a:rPr>
              <a:t>歳以上、</a:t>
            </a:r>
            <a:r>
              <a:rPr lang="en-US" altLang="ja-JP" b="0" i="0" dirty="0">
                <a:solidFill>
                  <a:srgbClr val="1A4444"/>
                </a:solidFill>
                <a:effectLst/>
                <a:latin typeface="メイリオ" panose="020B0604030504040204" pitchFamily="50" charset="-128"/>
                <a:ea typeface="メイリオ" panose="020B0604030504040204" pitchFamily="50" charset="-128"/>
              </a:rPr>
              <a:t>65</a:t>
            </a:r>
            <a:r>
              <a:rPr lang="ja-JP" altLang="en-US" b="0" i="0" dirty="0">
                <a:solidFill>
                  <a:srgbClr val="1A4444"/>
                </a:solidFill>
                <a:effectLst/>
                <a:latin typeface="メイリオ" panose="020B0604030504040204" pitchFamily="50" charset="-128"/>
                <a:ea typeface="メイリオ" panose="020B0604030504040204" pitchFamily="50" charset="-128"/>
              </a:rPr>
              <a:t>歳未満で、施設において常時介護が必要な障害支援区分が</a:t>
            </a:r>
            <a:r>
              <a:rPr lang="en-US" altLang="ja-JP" b="0" i="0" dirty="0">
                <a:solidFill>
                  <a:srgbClr val="1A4444"/>
                </a:solidFill>
                <a:effectLst/>
                <a:latin typeface="メイリオ" panose="020B0604030504040204" pitchFamily="50" charset="-128"/>
                <a:ea typeface="メイリオ" panose="020B0604030504040204" pitchFamily="50" charset="-128"/>
              </a:rPr>
              <a:t>4</a:t>
            </a:r>
            <a:r>
              <a:rPr lang="ja-JP" altLang="en-US" b="0" i="0" dirty="0">
                <a:solidFill>
                  <a:srgbClr val="1A4444"/>
                </a:solidFill>
                <a:effectLst/>
                <a:latin typeface="メイリオ" panose="020B0604030504040204" pitchFamily="50" charset="-128"/>
                <a:ea typeface="メイリオ" panose="020B0604030504040204" pitchFamily="50" charset="-128"/>
              </a:rPr>
              <a:t>以上、</a:t>
            </a:r>
            <a:endParaRPr lang="en-US" altLang="ja-JP" b="0" i="0" dirty="0">
              <a:solidFill>
                <a:srgbClr val="1A4444"/>
              </a:solidFill>
              <a:effectLst/>
              <a:latin typeface="メイリオ" panose="020B0604030504040204" pitchFamily="50" charset="-128"/>
              <a:ea typeface="メイリオ" panose="020B0604030504040204" pitchFamily="50" charset="-128"/>
            </a:endParaRPr>
          </a:p>
          <a:p>
            <a:r>
              <a:rPr lang="ja-JP" altLang="en-US" b="0" i="0" dirty="0">
                <a:solidFill>
                  <a:srgbClr val="1A4444"/>
                </a:solidFill>
                <a:effectLst/>
                <a:latin typeface="メイリオ" panose="020B0604030504040204" pitchFamily="50" charset="-128"/>
                <a:ea typeface="メイリオ" panose="020B0604030504040204" pitchFamily="50" charset="-128"/>
              </a:rPr>
              <a:t>または年齢が</a:t>
            </a:r>
            <a:r>
              <a:rPr lang="en-US" altLang="ja-JP" b="0" i="0" dirty="0">
                <a:solidFill>
                  <a:srgbClr val="1A4444"/>
                </a:solidFill>
                <a:effectLst/>
                <a:latin typeface="メイリオ" panose="020B0604030504040204" pitchFamily="50" charset="-128"/>
                <a:ea typeface="メイリオ" panose="020B0604030504040204" pitchFamily="50" charset="-128"/>
              </a:rPr>
              <a:t>50</a:t>
            </a:r>
            <a:r>
              <a:rPr lang="ja-JP" altLang="en-US" b="0" i="0" dirty="0">
                <a:solidFill>
                  <a:srgbClr val="1A4444"/>
                </a:solidFill>
                <a:effectLst/>
                <a:latin typeface="メイリオ" panose="020B0604030504040204" pitchFamily="50" charset="-128"/>
                <a:ea typeface="メイリオ" panose="020B0604030504040204" pitchFamily="50" charset="-128"/>
              </a:rPr>
              <a:t>歳以上で、障害程度区分が</a:t>
            </a:r>
            <a:r>
              <a:rPr lang="en-US" altLang="ja-JP" b="0" i="0" dirty="0">
                <a:solidFill>
                  <a:srgbClr val="1A4444"/>
                </a:solidFill>
                <a:effectLst/>
                <a:latin typeface="メイリオ" panose="020B0604030504040204" pitchFamily="50" charset="-128"/>
                <a:ea typeface="メイリオ" panose="020B0604030504040204" pitchFamily="50" charset="-128"/>
              </a:rPr>
              <a:t>3</a:t>
            </a:r>
            <a:r>
              <a:rPr lang="ja-JP" altLang="en-US" b="0" i="0" dirty="0">
                <a:solidFill>
                  <a:srgbClr val="1A4444"/>
                </a:solidFill>
                <a:effectLst/>
                <a:latin typeface="メイリオ" panose="020B0604030504040204" pitchFamily="50" charset="-128"/>
                <a:ea typeface="メイリオ" panose="020B0604030504040204" pitchFamily="50" charset="-128"/>
              </a:rPr>
              <a:t>以上の方。</a:t>
            </a:r>
            <a:endParaRPr lang="en-US" altLang="ja-JP" b="0" i="0" dirty="0">
              <a:solidFill>
                <a:srgbClr val="1A4444"/>
              </a:solidFill>
              <a:effectLst/>
              <a:latin typeface="メイリオ" panose="020B0604030504040204" pitchFamily="50" charset="-128"/>
              <a:ea typeface="メイリオ" panose="020B0604030504040204" pitchFamily="50" charset="-128"/>
            </a:endParaRPr>
          </a:p>
          <a:p>
            <a:r>
              <a:rPr kumimoji="1" lang="ja-JP" altLang="en-US" b="0" i="0" dirty="0">
                <a:solidFill>
                  <a:srgbClr val="1A4444"/>
                </a:solidFill>
                <a:effectLst/>
                <a:latin typeface="メイリオ" panose="020B0604030504040204" pitchFamily="50" charset="-128"/>
                <a:ea typeface="メイリオ" panose="020B0604030504040204" pitchFamily="50" charset="-128"/>
              </a:rPr>
              <a:t>松籟園には、</a:t>
            </a:r>
            <a:r>
              <a:rPr lang="en-US" altLang="ja-JP" b="0" i="0" dirty="0">
                <a:solidFill>
                  <a:srgbClr val="1A4444"/>
                </a:solidFill>
                <a:effectLst/>
                <a:latin typeface="メイリオ" panose="020B0604030504040204" pitchFamily="50" charset="-128"/>
                <a:ea typeface="メイリオ" panose="020B0604030504040204" pitchFamily="50" charset="-128"/>
              </a:rPr>
              <a:t>18</a:t>
            </a:r>
            <a:r>
              <a:rPr lang="ja-JP" altLang="en-US" b="0" i="0" dirty="0">
                <a:solidFill>
                  <a:srgbClr val="1A4444"/>
                </a:solidFill>
                <a:effectLst/>
                <a:latin typeface="メイリオ" panose="020B0604030504040204" pitchFamily="50" charset="-128"/>
                <a:ea typeface="メイリオ" panose="020B0604030504040204" pitchFamily="50" charset="-128"/>
              </a:rPr>
              <a:t>歳以上、</a:t>
            </a:r>
            <a:r>
              <a:rPr lang="en-US" altLang="ja-JP" b="0" i="0" dirty="0">
                <a:solidFill>
                  <a:srgbClr val="1A4444"/>
                </a:solidFill>
                <a:effectLst/>
                <a:latin typeface="メイリオ" panose="020B0604030504040204" pitchFamily="50" charset="-128"/>
                <a:ea typeface="メイリオ" panose="020B0604030504040204" pitchFamily="50" charset="-128"/>
              </a:rPr>
              <a:t>65</a:t>
            </a:r>
            <a:r>
              <a:rPr lang="ja-JP" altLang="en-US" b="0" i="0" dirty="0">
                <a:solidFill>
                  <a:srgbClr val="1A4444"/>
                </a:solidFill>
                <a:effectLst/>
                <a:latin typeface="メイリオ" panose="020B0604030504040204" pitchFamily="50" charset="-128"/>
                <a:ea typeface="メイリオ" panose="020B0604030504040204" pitchFamily="50" charset="-128"/>
              </a:rPr>
              <a:t>歳未満で身体に障害がある方、また内臓の機能に障害がある方（心臓・腎臓・呼吸器・直腸・小腸・肝臓など）で</a:t>
            </a:r>
            <a:endParaRPr lang="en-US" altLang="ja-JP" b="0" i="0" dirty="0">
              <a:solidFill>
                <a:srgbClr val="1A4444"/>
              </a:solidFill>
              <a:effectLst/>
              <a:latin typeface="メイリオ" panose="020B0604030504040204" pitchFamily="50" charset="-128"/>
              <a:ea typeface="メイリオ" panose="020B0604030504040204" pitchFamily="50" charset="-128"/>
            </a:endParaRPr>
          </a:p>
          <a:p>
            <a:r>
              <a:rPr lang="ja-JP" altLang="en-US" b="0" i="0" dirty="0">
                <a:solidFill>
                  <a:srgbClr val="1A4444"/>
                </a:solidFill>
                <a:effectLst/>
                <a:latin typeface="メイリオ" panose="020B0604030504040204" pitchFamily="50" charset="-128"/>
                <a:ea typeface="メイリオ" panose="020B0604030504040204" pitchFamily="50" charset="-128"/>
              </a:rPr>
              <a:t>障害程度区分</a:t>
            </a:r>
            <a:r>
              <a:rPr lang="en-US" altLang="ja-JP" b="0" i="0" dirty="0">
                <a:solidFill>
                  <a:srgbClr val="1A4444"/>
                </a:solidFill>
                <a:effectLst/>
                <a:latin typeface="メイリオ" panose="020B0604030504040204" pitchFamily="50" charset="-128"/>
                <a:ea typeface="メイリオ" panose="020B0604030504040204" pitchFamily="50" charset="-128"/>
              </a:rPr>
              <a:t>4</a:t>
            </a:r>
            <a:r>
              <a:rPr lang="ja-JP" altLang="en-US" b="0" i="0" dirty="0">
                <a:solidFill>
                  <a:srgbClr val="1A4444"/>
                </a:solidFill>
                <a:effectLst/>
                <a:latin typeface="メイリオ" panose="020B0604030504040204" pitchFamily="50" charset="-128"/>
                <a:ea typeface="メイリオ" panose="020B0604030504040204" pitchFamily="50" charset="-128"/>
              </a:rPr>
              <a:t>以上、または年齢が</a:t>
            </a:r>
            <a:r>
              <a:rPr lang="en-US" altLang="ja-JP" b="0" i="0" dirty="0">
                <a:solidFill>
                  <a:srgbClr val="1A4444"/>
                </a:solidFill>
                <a:effectLst/>
                <a:latin typeface="メイリオ" panose="020B0604030504040204" pitchFamily="50" charset="-128"/>
                <a:ea typeface="メイリオ" panose="020B0604030504040204" pitchFamily="50" charset="-128"/>
              </a:rPr>
              <a:t>50</a:t>
            </a:r>
            <a:r>
              <a:rPr lang="ja-JP" altLang="en-US" b="0" i="0" dirty="0">
                <a:solidFill>
                  <a:srgbClr val="1A4444"/>
                </a:solidFill>
                <a:effectLst/>
                <a:latin typeface="メイリオ" panose="020B0604030504040204" pitchFamily="50" charset="-128"/>
                <a:ea typeface="メイリオ" panose="020B0604030504040204" pitchFamily="50" charset="-128"/>
              </a:rPr>
              <a:t>歳以上で障害支援区分</a:t>
            </a:r>
            <a:r>
              <a:rPr lang="en-US" altLang="ja-JP" b="0" i="0" dirty="0">
                <a:solidFill>
                  <a:srgbClr val="1A4444"/>
                </a:solidFill>
                <a:effectLst/>
                <a:latin typeface="メイリオ" panose="020B0604030504040204" pitchFamily="50" charset="-128"/>
                <a:ea typeface="メイリオ" panose="020B0604030504040204" pitchFamily="50" charset="-128"/>
              </a:rPr>
              <a:t>3</a:t>
            </a:r>
            <a:r>
              <a:rPr lang="ja-JP" altLang="en-US" b="0" i="0" dirty="0">
                <a:solidFill>
                  <a:srgbClr val="1A4444"/>
                </a:solidFill>
                <a:effectLst/>
                <a:latin typeface="メイリオ" panose="020B0604030504040204" pitchFamily="50" charset="-128"/>
                <a:ea typeface="メイリオ" panose="020B0604030504040204" pitchFamily="50" charset="-128"/>
              </a:rPr>
              <a:t>以上の、施設において常時介護が必要な方。</a:t>
            </a:r>
            <a:endParaRPr lang="en-US" altLang="ja-JP" b="0" i="0" dirty="0">
              <a:solidFill>
                <a:srgbClr val="1A4444"/>
              </a:solidFill>
              <a:effectLst/>
              <a:latin typeface="メイリオ" panose="020B0604030504040204" pitchFamily="50" charset="-128"/>
              <a:ea typeface="メイリオ" panose="020B0604030504040204" pitchFamily="50" charset="-128"/>
            </a:endParaRPr>
          </a:p>
          <a:p>
            <a:r>
              <a:rPr kumimoji="1" lang="ja-JP" altLang="en-US" b="0" i="0" dirty="0">
                <a:solidFill>
                  <a:srgbClr val="1A4444"/>
                </a:solidFill>
                <a:effectLst/>
                <a:latin typeface="メイリオ" panose="020B0604030504040204" pitchFamily="50" charset="-128"/>
                <a:ea typeface="メイリオ" panose="020B0604030504040204" pitchFamily="50" charset="-128"/>
              </a:rPr>
              <a:t>が生活されています。中でも、腎臓に障害を持たれた方も多く、当園では、人工透析へ通われている方が９名</a:t>
            </a:r>
            <a:endParaRPr kumimoji="1" lang="en-US" altLang="ja-JP" b="0" i="0" dirty="0">
              <a:solidFill>
                <a:srgbClr val="1A4444"/>
              </a:solidFill>
              <a:effectLst/>
              <a:latin typeface="メイリオ" panose="020B0604030504040204" pitchFamily="50" charset="-128"/>
              <a:ea typeface="メイリオ" panose="020B0604030504040204" pitchFamily="50" charset="-128"/>
            </a:endParaRPr>
          </a:p>
          <a:p>
            <a:r>
              <a:rPr kumimoji="1" lang="ja-JP" altLang="en-US" b="0" i="0" dirty="0">
                <a:solidFill>
                  <a:srgbClr val="1A4444"/>
                </a:solidFill>
                <a:effectLst/>
                <a:latin typeface="メイリオ" panose="020B0604030504040204" pitchFamily="50" charset="-128"/>
                <a:ea typeface="メイリオ" panose="020B0604030504040204" pitchFamily="50" charset="-128"/>
              </a:rPr>
              <a:t>いらっしゃり、週３回、２ヶ所の協力病院へ通われています。</a:t>
            </a:r>
            <a:endParaRPr kumimoji="1" lang="en-US" altLang="ja-JP" b="0" i="0" dirty="0">
              <a:solidFill>
                <a:srgbClr val="1A4444"/>
              </a:solidFill>
              <a:effectLst/>
              <a:latin typeface="メイリオ" panose="020B0604030504040204" pitchFamily="50" charset="-128"/>
              <a:ea typeface="メイリオ" panose="020B0604030504040204" pitchFamily="50" charset="-128"/>
            </a:endParaRPr>
          </a:p>
          <a:p>
            <a:r>
              <a:rPr kumimoji="1" lang="ja-JP" altLang="en-US" b="0" i="0" dirty="0">
                <a:solidFill>
                  <a:srgbClr val="1A4444"/>
                </a:solidFill>
                <a:effectLst/>
                <a:latin typeface="メイリオ" panose="020B0604030504040204" pitchFamily="50" charset="-128"/>
                <a:ea typeface="メイリオ" panose="020B0604030504040204" pitchFamily="50" charset="-128"/>
              </a:rPr>
              <a:t>下が３７歳から上が７７歳までの方々が一緒に生活されている施設です。</a:t>
            </a:r>
            <a:endParaRPr kumimoji="1" lang="ja-JP" altLang="en-US" dirty="0"/>
          </a:p>
        </p:txBody>
      </p:sp>
      <p:sp>
        <p:nvSpPr>
          <p:cNvPr id="4" name="スライド番号プレースホルダー 3"/>
          <p:cNvSpPr>
            <a:spLocks noGrp="1"/>
          </p:cNvSpPr>
          <p:nvPr>
            <p:ph type="sldNum" sz="quarter" idx="5"/>
          </p:nvPr>
        </p:nvSpPr>
        <p:spPr/>
        <p:txBody>
          <a:bodyPr/>
          <a:lstStyle/>
          <a:p>
            <a:fld id="{F277F415-47BF-4FEB-9964-B86A46D19267}" type="slidenum">
              <a:rPr kumimoji="1" lang="ja-JP" altLang="en-US" smtClean="0"/>
              <a:t>2</a:t>
            </a:fld>
            <a:endParaRPr kumimoji="1" lang="ja-JP" altLang="en-US"/>
          </a:p>
        </p:txBody>
      </p:sp>
    </p:spTree>
    <p:extLst>
      <p:ext uri="{BB962C8B-B14F-4D97-AF65-F5344CB8AC3E}">
        <p14:creationId xmlns:p14="http://schemas.microsoft.com/office/powerpoint/2010/main" val="372670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solidFill>
                  <a:schemeClr val="accent2">
                    <a:lumMod val="75000"/>
                  </a:schemeClr>
                </a:solidFill>
              </a:rPr>
              <a:t>最後になりますが、</a:t>
            </a:r>
            <a:endParaRPr kumimoji="1" lang="en-US" altLang="ja-JP" dirty="0">
              <a:solidFill>
                <a:schemeClr val="accent2">
                  <a:lumMod val="75000"/>
                </a:schemeClr>
              </a:solidFill>
            </a:endParaRPr>
          </a:p>
          <a:p>
            <a:endParaRPr kumimoji="1" lang="en-US" altLang="ja-JP" dirty="0">
              <a:solidFill>
                <a:schemeClr val="accent2">
                  <a:lumMod val="75000"/>
                </a:schemeClr>
              </a:solidFill>
            </a:endParaRPr>
          </a:p>
          <a:p>
            <a:r>
              <a:rPr kumimoji="1" lang="ja-JP" altLang="en-US" dirty="0">
                <a:solidFill>
                  <a:schemeClr val="accent2">
                    <a:lumMod val="75000"/>
                  </a:schemeClr>
                </a:solidFill>
              </a:rPr>
              <a:t>その方が笑って過ごせる毎日を送っていただくには・・・</a:t>
            </a:r>
            <a:br>
              <a:rPr kumimoji="1" lang="en-US" altLang="ja-JP" dirty="0">
                <a:solidFill>
                  <a:schemeClr val="accent2">
                    <a:lumMod val="75000"/>
                  </a:schemeClr>
                </a:solidFill>
              </a:rPr>
            </a:br>
            <a:br>
              <a:rPr kumimoji="1" lang="en-US" altLang="ja-JP" dirty="0">
                <a:solidFill>
                  <a:schemeClr val="accent2">
                    <a:lumMod val="75000"/>
                  </a:schemeClr>
                </a:solidFill>
              </a:rPr>
            </a:br>
            <a:r>
              <a:rPr kumimoji="1" lang="ja-JP" altLang="en-US" dirty="0">
                <a:solidFill>
                  <a:schemeClr val="accent2">
                    <a:lumMod val="75000"/>
                  </a:schemeClr>
                </a:solidFill>
              </a:rPr>
              <a:t>安心、安全に生活できる環境、</a:t>
            </a:r>
            <a:br>
              <a:rPr kumimoji="1" lang="en-US" altLang="ja-JP" dirty="0">
                <a:solidFill>
                  <a:schemeClr val="accent2">
                    <a:lumMod val="75000"/>
                  </a:schemeClr>
                </a:solidFill>
              </a:rPr>
            </a:br>
            <a:r>
              <a:rPr kumimoji="1" lang="ja-JP" altLang="en-US" dirty="0">
                <a:solidFill>
                  <a:schemeClr val="accent2">
                    <a:lumMod val="75000"/>
                  </a:schemeClr>
                </a:solidFill>
              </a:rPr>
              <a:t>人との関係、</a:t>
            </a:r>
            <a:br>
              <a:rPr kumimoji="1" lang="en-US" altLang="ja-JP" dirty="0">
                <a:solidFill>
                  <a:schemeClr val="accent2">
                    <a:lumMod val="75000"/>
                  </a:schemeClr>
                </a:solidFill>
              </a:rPr>
            </a:br>
            <a:r>
              <a:rPr kumimoji="1" lang="ja-JP" altLang="en-US" dirty="0">
                <a:solidFill>
                  <a:schemeClr val="accent2">
                    <a:lumMod val="75000"/>
                  </a:schemeClr>
                </a:solidFill>
              </a:rPr>
              <a:t>それらを繋げる架け橋となるには・・・</a:t>
            </a:r>
            <a:br>
              <a:rPr kumimoji="1" lang="en-US" altLang="ja-JP" dirty="0">
                <a:solidFill>
                  <a:schemeClr val="accent2">
                    <a:lumMod val="75000"/>
                  </a:schemeClr>
                </a:solidFill>
              </a:rPr>
            </a:br>
            <a:br>
              <a:rPr kumimoji="1" lang="en-US" altLang="ja-JP" dirty="0">
                <a:solidFill>
                  <a:schemeClr val="accent2">
                    <a:lumMod val="75000"/>
                  </a:schemeClr>
                </a:solidFill>
              </a:rPr>
            </a:br>
            <a:r>
              <a:rPr kumimoji="1" lang="ja-JP" altLang="en-US" dirty="0">
                <a:solidFill>
                  <a:schemeClr val="accent2">
                    <a:lumMod val="75000"/>
                  </a:schemeClr>
                </a:solidFill>
              </a:rPr>
              <a:t>その方の人生の一行に刻まれる自分の存在。</a:t>
            </a:r>
            <a:br>
              <a:rPr kumimoji="1" lang="en-US" altLang="ja-JP" dirty="0">
                <a:solidFill>
                  <a:schemeClr val="accent2">
                    <a:lumMod val="75000"/>
                  </a:schemeClr>
                </a:solidFill>
              </a:rPr>
            </a:br>
            <a:br>
              <a:rPr kumimoji="1" lang="en-US" altLang="ja-JP" dirty="0">
                <a:solidFill>
                  <a:schemeClr val="accent2">
                    <a:lumMod val="75000"/>
                  </a:schemeClr>
                </a:solidFill>
              </a:rPr>
            </a:br>
            <a:r>
              <a:rPr kumimoji="1" lang="ja-JP" altLang="en-US" dirty="0">
                <a:solidFill>
                  <a:schemeClr val="accent2">
                    <a:lumMod val="75000"/>
                  </a:schemeClr>
                </a:solidFill>
              </a:rPr>
              <a:t>大切な一行として考え、温めていきたい</a:t>
            </a:r>
            <a:br>
              <a:rPr kumimoji="1" lang="en-US" altLang="ja-JP" dirty="0">
                <a:solidFill>
                  <a:schemeClr val="accent2">
                    <a:lumMod val="75000"/>
                  </a:schemeClr>
                </a:solidFill>
              </a:rPr>
            </a:br>
            <a:r>
              <a:rPr kumimoji="1" lang="ja-JP" altLang="en-US" dirty="0">
                <a:solidFill>
                  <a:schemeClr val="accent2">
                    <a:lumMod val="75000"/>
                  </a:schemeClr>
                </a:solidFill>
              </a:rPr>
              <a:t>と思っています。</a:t>
            </a:r>
            <a:endParaRPr kumimoji="1" lang="ja-JP" altLang="en-US" dirty="0"/>
          </a:p>
        </p:txBody>
      </p:sp>
      <p:sp>
        <p:nvSpPr>
          <p:cNvPr id="4" name="スライド番号プレースホルダー 3"/>
          <p:cNvSpPr>
            <a:spLocks noGrp="1"/>
          </p:cNvSpPr>
          <p:nvPr>
            <p:ph type="sldNum" sz="quarter" idx="5"/>
          </p:nvPr>
        </p:nvSpPr>
        <p:spPr/>
        <p:txBody>
          <a:bodyPr/>
          <a:lstStyle/>
          <a:p>
            <a:fld id="{F277F415-47BF-4FEB-9964-B86A46D19267}" type="slidenum">
              <a:rPr kumimoji="1" lang="ja-JP" altLang="en-US" smtClean="0"/>
              <a:t>20</a:t>
            </a:fld>
            <a:endParaRPr kumimoji="1" lang="ja-JP" altLang="en-US"/>
          </a:p>
        </p:txBody>
      </p:sp>
    </p:spTree>
    <p:extLst>
      <p:ext uri="{BB962C8B-B14F-4D97-AF65-F5344CB8AC3E}">
        <p14:creationId xmlns:p14="http://schemas.microsoft.com/office/powerpoint/2010/main" val="1794221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報告は以上となります。</a:t>
            </a:r>
            <a:endParaRPr kumimoji="1" lang="en-US" altLang="ja-JP" dirty="0"/>
          </a:p>
          <a:p>
            <a:r>
              <a:rPr kumimoji="1" lang="ja-JP" altLang="en-US" dirty="0"/>
              <a:t>皆様ご清聴ありがとうございました。</a:t>
            </a:r>
          </a:p>
        </p:txBody>
      </p:sp>
      <p:sp>
        <p:nvSpPr>
          <p:cNvPr id="4" name="スライド番号プレースホルダー 3"/>
          <p:cNvSpPr>
            <a:spLocks noGrp="1"/>
          </p:cNvSpPr>
          <p:nvPr>
            <p:ph type="sldNum" sz="quarter" idx="5"/>
          </p:nvPr>
        </p:nvSpPr>
        <p:spPr/>
        <p:txBody>
          <a:bodyPr/>
          <a:lstStyle/>
          <a:p>
            <a:fld id="{F277F415-47BF-4FEB-9964-B86A46D19267}" type="slidenum">
              <a:rPr kumimoji="1" lang="ja-JP" altLang="en-US" smtClean="0"/>
              <a:t>21</a:t>
            </a:fld>
            <a:endParaRPr kumimoji="1" lang="ja-JP" altLang="en-US"/>
          </a:p>
        </p:txBody>
      </p:sp>
    </p:spTree>
    <p:extLst>
      <p:ext uri="{BB962C8B-B14F-4D97-AF65-F5344CB8AC3E}">
        <p14:creationId xmlns:p14="http://schemas.microsoft.com/office/powerpoint/2010/main" val="1127757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それでは、ここからは、私が実際に関わっている方の在宅での生活について、</a:t>
            </a:r>
            <a:endParaRPr kumimoji="1" lang="en-US" altLang="ja-JP" dirty="0"/>
          </a:p>
          <a:p>
            <a:r>
              <a:rPr kumimoji="1" lang="ja-JP" altLang="en-US" dirty="0"/>
              <a:t>経過や問題点、悩んでいる事等をふまえて、お話させていただけたらと思います。</a:t>
            </a:r>
            <a:endParaRPr kumimoji="1" lang="en-US" altLang="ja-JP" dirty="0"/>
          </a:p>
          <a:p>
            <a:endParaRPr kumimoji="1" lang="en-US" altLang="ja-JP" dirty="0"/>
          </a:p>
          <a:p>
            <a:r>
              <a:rPr kumimoji="1" lang="ja-JP" altLang="en-US" sz="1200" b="0" dirty="0"/>
              <a:t>障害支援区分３</a:t>
            </a:r>
            <a:br>
              <a:rPr kumimoji="1" lang="en-US" altLang="ja-JP" sz="1200" b="0" dirty="0"/>
            </a:br>
            <a:r>
              <a:rPr kumimoji="1" lang="ja-JP" altLang="en-US" sz="1200" b="0" dirty="0"/>
              <a:t>→在宅（介護保険）を利用されその後、</a:t>
            </a:r>
            <a:br>
              <a:rPr kumimoji="1" lang="en-US" altLang="ja-JP" sz="1200" b="0" dirty="0"/>
            </a:br>
            <a:r>
              <a:rPr kumimoji="1" lang="ja-JP" altLang="en-US" sz="1200" b="0" dirty="0"/>
              <a:t>→障害者支援施設へ入所、</a:t>
            </a:r>
            <a:br>
              <a:rPr kumimoji="1" lang="en-US" altLang="ja-JP" sz="1200" b="0" dirty="0"/>
            </a:br>
            <a:r>
              <a:rPr kumimoji="1" lang="ja-JP" altLang="en-US" sz="1200" b="0" dirty="0"/>
              <a:t>→その後、在宅（障害者福祉サービス）を利用されている</a:t>
            </a:r>
            <a:br>
              <a:rPr kumimoji="1" lang="en-US" altLang="ja-JP" sz="1200" b="0" dirty="0"/>
            </a:br>
            <a:r>
              <a:rPr kumimoji="1" lang="ja-JP" altLang="en-US" sz="1200" b="0" dirty="0"/>
              <a:t>５０代男性の事例です。</a:t>
            </a:r>
            <a:endParaRPr kumimoji="1" lang="ja-JP" altLang="en-US" b="0" dirty="0"/>
          </a:p>
        </p:txBody>
      </p:sp>
      <p:sp>
        <p:nvSpPr>
          <p:cNvPr id="4" name="スライド番号プレースホルダー 3"/>
          <p:cNvSpPr>
            <a:spLocks noGrp="1"/>
          </p:cNvSpPr>
          <p:nvPr>
            <p:ph type="sldNum" sz="quarter" idx="5"/>
          </p:nvPr>
        </p:nvSpPr>
        <p:spPr/>
        <p:txBody>
          <a:bodyPr/>
          <a:lstStyle/>
          <a:p>
            <a:fld id="{F277F415-47BF-4FEB-9964-B86A46D19267}" type="slidenum">
              <a:rPr kumimoji="1" lang="ja-JP" altLang="en-US" smtClean="0"/>
              <a:t>3</a:t>
            </a:fld>
            <a:endParaRPr kumimoji="1" lang="ja-JP" altLang="en-US"/>
          </a:p>
        </p:txBody>
      </p:sp>
    </p:spTree>
    <p:extLst>
      <p:ext uri="{BB962C8B-B14F-4D97-AF65-F5344CB8AC3E}">
        <p14:creationId xmlns:p14="http://schemas.microsoft.com/office/powerpoint/2010/main" val="2008001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○○○○様５０代男性、先程もお話しましたが、障害支援区分は３です。</a:t>
            </a:r>
            <a:endParaRPr kumimoji="1" lang="en-US" altLang="ja-JP" dirty="0"/>
          </a:p>
          <a:p>
            <a:r>
              <a:rPr kumimoji="1" lang="ja-JP" altLang="en-US" dirty="0"/>
              <a:t>現在、糖尿病網膜症による視力低下により、１種４級の障害者手帳が出ていますが、</a:t>
            </a:r>
            <a:endParaRPr kumimoji="1" lang="en-US" altLang="ja-JP" dirty="0"/>
          </a:p>
          <a:p>
            <a:pPr marL="0" indent="0">
              <a:buNone/>
            </a:pPr>
            <a:r>
              <a:rPr kumimoji="1" lang="ja-JP" altLang="en-US" dirty="0"/>
              <a:t>現在、人工透析・脳梗塞による麻痺と糖尿病による末梢神経障害について、更新申請中です。</a:t>
            </a:r>
            <a:endParaRPr kumimoji="1" lang="en-US" altLang="ja-JP" dirty="0"/>
          </a:p>
          <a:p>
            <a:pPr marL="0" indent="0">
              <a:buNone/>
            </a:pPr>
            <a:r>
              <a:rPr kumimoji="1" lang="ja-JP" altLang="en-US" dirty="0"/>
              <a:t>既往歴については、記載させて頂いたようになっています。</a:t>
            </a:r>
            <a:endParaRPr kumimoji="1" lang="en-US" altLang="ja-JP" dirty="0"/>
          </a:p>
          <a:p>
            <a:pPr marL="0" indent="0">
              <a:buNone/>
            </a:pPr>
            <a:r>
              <a:rPr kumimoji="1" lang="ja-JP" altLang="en-US" dirty="0"/>
              <a:t>平成３０年６月頃から、体調が悪くなっていき、入退院を繰り返されています。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F277F415-47BF-4FEB-9964-B86A46D19267}" type="slidenum">
              <a:rPr kumimoji="1" lang="ja-JP" altLang="en-US" smtClean="0"/>
              <a:t>4</a:t>
            </a:fld>
            <a:endParaRPr kumimoji="1" lang="ja-JP" altLang="en-US"/>
          </a:p>
        </p:txBody>
      </p:sp>
    </p:spTree>
    <p:extLst>
      <p:ext uri="{BB962C8B-B14F-4D97-AF65-F5344CB8AC3E}">
        <p14:creationId xmlns:p14="http://schemas.microsoft.com/office/powerpoint/2010/main" val="1811886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それでは、この方が現在の地域で生活を初められるまでの流れをお話したいと思います。</a:t>
            </a:r>
            <a:endParaRPr kumimoji="1" lang="en-US" altLang="ja-JP" dirty="0"/>
          </a:p>
          <a:p>
            <a:r>
              <a:rPr kumimoji="1" lang="ja-JP" altLang="en-US" dirty="0"/>
              <a:t>障害者支援施設に入所されるまでの間は、介護保険を利用され２号被保険者として、</a:t>
            </a:r>
            <a:endParaRPr kumimoji="1" lang="en-US" altLang="ja-JP" dirty="0"/>
          </a:p>
          <a:p>
            <a:r>
              <a:rPr kumimoji="1" lang="ja-JP" altLang="en-US" dirty="0"/>
              <a:t>訪問介護を利用しながら、在宅での生活を送っておられました。</a:t>
            </a:r>
            <a:endParaRPr kumimoji="1" lang="en-US" altLang="ja-JP" dirty="0"/>
          </a:p>
          <a:p>
            <a:r>
              <a:rPr kumimoji="1" lang="ja-JP" altLang="en-US" dirty="0"/>
              <a:t>平成３０年６月強い吐き気が起こり、この頃から視力の低下も強く、入院治療となりました。</a:t>
            </a:r>
            <a:endParaRPr kumimoji="1" lang="en-US" altLang="ja-JP" dirty="0"/>
          </a:p>
          <a:p>
            <a:r>
              <a:rPr kumimoji="1" lang="ja-JP" altLang="en-US" dirty="0"/>
              <a:t>退院後の生活についての話になりましが、この時に住まれていたアパートが一般的なもの</a:t>
            </a:r>
            <a:endParaRPr kumimoji="1" lang="en-US" altLang="ja-JP" dirty="0"/>
          </a:p>
          <a:p>
            <a:r>
              <a:rPr kumimoji="1" lang="ja-JP" altLang="en-US" dirty="0"/>
              <a:t>だったこともあり、一度、どこかの施設で生活のリズムを整えてから次を考えては？</a:t>
            </a:r>
            <a:endParaRPr kumimoji="1" lang="en-US" altLang="ja-JP" dirty="0"/>
          </a:p>
          <a:p>
            <a:r>
              <a:rPr kumimoji="1" lang="ja-JP" altLang="en-US" dirty="0"/>
              <a:t>という話になり、平成３０年９月の退院と同時に障害者支援施設への入所となりました。</a:t>
            </a:r>
            <a:endParaRPr kumimoji="1" lang="en-US" altLang="ja-JP" dirty="0"/>
          </a:p>
          <a:p>
            <a:r>
              <a:rPr kumimoji="1" lang="ja-JP" altLang="en-US" dirty="0"/>
              <a:t>施設入所後は、</a:t>
            </a:r>
            <a:r>
              <a:rPr lang="ja-JP" altLang="en-US" sz="1200" dirty="0"/>
              <a:t>栄養管理、リハビリを行っていき、障害支援区分も４から３へ。</a:t>
            </a:r>
            <a:endParaRPr lang="en-US" altLang="ja-JP" sz="1200" dirty="0"/>
          </a:p>
          <a:p>
            <a:r>
              <a:rPr lang="ja-JP" altLang="en-US" sz="1200" dirty="0"/>
              <a:t>施設で生活していくうちに、だんだんとご本人の中では、調子が良くなっている事に対する喜びと同時に、</a:t>
            </a:r>
            <a:endParaRPr lang="en-US" altLang="ja-JP" sz="1200" dirty="0"/>
          </a:p>
          <a:p>
            <a:r>
              <a:rPr lang="ja-JP" altLang="en-US" sz="1200" dirty="0"/>
              <a:t>施設入所前のような生活に戻れるのではないか？という思いがめばえはじめられました。</a:t>
            </a:r>
            <a:endParaRPr lang="en-US" altLang="ja-JP" sz="1200" dirty="0"/>
          </a:p>
          <a:p>
            <a:r>
              <a:rPr kumimoji="1" lang="ja-JP" altLang="en-US" sz="1200" dirty="0"/>
              <a:t>その後、施設での生活の中で、集団生活の不自由さを感じられ</a:t>
            </a:r>
            <a:r>
              <a:rPr lang="ja-JP" altLang="en-US" sz="1200" dirty="0"/>
              <a:t>てい</a:t>
            </a:r>
            <a:r>
              <a:rPr kumimoji="1" lang="ja-JP" altLang="en-US" sz="1200" dirty="0"/>
              <a:t>たり、地域での生活をすることにより、</a:t>
            </a:r>
            <a:endParaRPr kumimoji="1" lang="en-US" altLang="ja-JP" sz="1200" dirty="0"/>
          </a:p>
          <a:p>
            <a:r>
              <a:rPr kumimoji="1" lang="ja-JP" altLang="en-US" sz="1200" dirty="0"/>
              <a:t>「自分らしさ」をもう一度取り戻したい。という熱い思いが積もっていき、入所生活されていた障害者支援施設を退所。</a:t>
            </a:r>
            <a:endParaRPr kumimoji="1" lang="en-US" altLang="ja-JP" sz="1200" dirty="0"/>
          </a:p>
          <a:p>
            <a:r>
              <a:rPr kumimoji="1" lang="ja-JP" altLang="en-US" kern="1800" dirty="0">
                <a:solidFill>
                  <a:srgbClr val="333333"/>
                </a:solidFill>
                <a:latin typeface="+mn-ea"/>
              </a:rPr>
              <a:t>令和２</a:t>
            </a:r>
            <a:r>
              <a:rPr kumimoji="1" lang="ja-JP" altLang="en-US" dirty="0">
                <a:latin typeface="+mn-ea"/>
              </a:rPr>
              <a:t>年</a:t>
            </a:r>
            <a:r>
              <a:rPr kumimoji="1" lang="ja-JP" altLang="en-US" dirty="0"/>
              <a:t>１１月、</a:t>
            </a:r>
            <a:r>
              <a:rPr kumimoji="1" lang="ja-JP" altLang="en-US" sz="1200" dirty="0"/>
              <a:t>地域の福祉ホームでの一人暮らしに移られました。</a:t>
            </a:r>
          </a:p>
          <a:p>
            <a:endParaRPr kumimoji="1" lang="en-US" altLang="ja-JP" dirty="0"/>
          </a:p>
        </p:txBody>
      </p:sp>
      <p:sp>
        <p:nvSpPr>
          <p:cNvPr id="4" name="スライド番号プレースホルダー 3"/>
          <p:cNvSpPr>
            <a:spLocks noGrp="1"/>
          </p:cNvSpPr>
          <p:nvPr>
            <p:ph type="sldNum" sz="quarter" idx="5"/>
          </p:nvPr>
        </p:nvSpPr>
        <p:spPr/>
        <p:txBody>
          <a:bodyPr/>
          <a:lstStyle/>
          <a:p>
            <a:fld id="{F277F415-47BF-4FEB-9964-B86A46D19267}" type="slidenum">
              <a:rPr kumimoji="1" lang="ja-JP" altLang="en-US" smtClean="0"/>
              <a:t>5</a:t>
            </a:fld>
            <a:endParaRPr kumimoji="1" lang="ja-JP" altLang="en-US"/>
          </a:p>
        </p:txBody>
      </p:sp>
    </p:spTree>
    <p:extLst>
      <p:ext uri="{BB962C8B-B14F-4D97-AF65-F5344CB8AC3E}">
        <p14:creationId xmlns:p14="http://schemas.microsoft.com/office/powerpoint/2010/main" val="1179072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先程は、地域での生活に至るまでをお話させていただきましたが、ここでは、地域での生活が始まって、</a:t>
            </a:r>
            <a:endParaRPr kumimoji="1" lang="en-US" altLang="ja-JP" dirty="0"/>
          </a:p>
          <a:p>
            <a:r>
              <a:rPr kumimoji="1" lang="ja-JP" altLang="en-US" dirty="0"/>
              <a:t>現在に至るまでをお話させていただこうと思います。</a:t>
            </a:r>
            <a:endParaRPr kumimoji="1" lang="en-US" altLang="ja-JP" dirty="0"/>
          </a:p>
          <a:p>
            <a:endParaRPr kumimoji="1" lang="en-US" altLang="ja-JP" dirty="0"/>
          </a:p>
          <a:p>
            <a:r>
              <a:rPr kumimoji="1" lang="ja-JP" altLang="en-US" kern="1800" dirty="0">
                <a:solidFill>
                  <a:srgbClr val="333333"/>
                </a:solidFill>
                <a:latin typeface="+mn-ea"/>
              </a:rPr>
              <a:t>令和２</a:t>
            </a:r>
            <a:r>
              <a:rPr kumimoji="1" lang="ja-JP" altLang="en-US" dirty="0">
                <a:latin typeface="+mn-ea"/>
              </a:rPr>
              <a:t>年</a:t>
            </a:r>
            <a:r>
              <a:rPr kumimoji="1" lang="ja-JP" altLang="en-US" dirty="0"/>
              <a:t>１１月より福祉ホームに入居され、しばらくは特に目立った問題もなく、</a:t>
            </a:r>
            <a:endParaRPr kumimoji="1" lang="en-US" altLang="ja-JP" dirty="0"/>
          </a:p>
          <a:p>
            <a:r>
              <a:rPr kumimoji="1" lang="ja-JP" altLang="en-US" dirty="0"/>
              <a:t>お一人での生活を満喫されていました。</a:t>
            </a:r>
            <a:r>
              <a:rPr lang="ja-JP" altLang="en-US" dirty="0"/>
              <a:t>在宅での生活が始まり、施設入所の時のような時間のしばりや、</a:t>
            </a:r>
            <a:endParaRPr lang="en-US" altLang="ja-JP" dirty="0"/>
          </a:p>
          <a:p>
            <a:r>
              <a:rPr lang="ja-JP" altLang="en-US" dirty="0"/>
              <a:t>規則等がなくなったが、特に生活のリズムは変わらず、ベッド上での生活が続いていきました。</a:t>
            </a:r>
            <a:endParaRPr kumimoji="1" lang="en-US" altLang="ja-JP" dirty="0"/>
          </a:p>
          <a:p>
            <a:r>
              <a:rPr kumimoji="1" lang="ja-JP" altLang="en-US" dirty="0"/>
              <a:t>施設入所時も時々見られていたのですが、福祉ホームでも、多少の転倒が</a:t>
            </a:r>
            <a:r>
              <a:rPr lang="ja-JP" altLang="en-US" dirty="0"/>
              <a:t>発生し</a:t>
            </a:r>
            <a:r>
              <a:rPr kumimoji="1" lang="ja-JP" altLang="en-US" dirty="0"/>
              <a:t>ていたようです。</a:t>
            </a:r>
            <a:endParaRPr kumimoji="1" lang="en-US" altLang="ja-JP" dirty="0"/>
          </a:p>
          <a:p>
            <a:r>
              <a:rPr kumimoji="1" lang="ja-JP" altLang="en-US" dirty="0"/>
              <a:t>福祉ホームでは、夜間の宿直の方はおられるのですが、緊急時の対応をとって頂ける体制にはなっておらず、</a:t>
            </a:r>
            <a:endParaRPr kumimoji="1" lang="en-US" altLang="ja-JP" dirty="0"/>
          </a:p>
          <a:p>
            <a:r>
              <a:rPr kumimoji="1" lang="ja-JP" altLang="en-US" dirty="0"/>
              <a:t>契約時にそのことについての説明が福祉ホームからされてはいましたが、これまでの施設生活の流れから、</a:t>
            </a:r>
            <a:endParaRPr kumimoji="1" lang="en-US" altLang="ja-JP" dirty="0"/>
          </a:p>
          <a:p>
            <a:r>
              <a:rPr kumimoji="1" lang="ja-JP" altLang="en-US" dirty="0"/>
              <a:t>「そうは言っても、最終的には何とかしてもらえるだろう。」といった思いを強く持たれていました。</a:t>
            </a:r>
            <a:endParaRPr kumimoji="1" lang="en-US" altLang="ja-JP" dirty="0"/>
          </a:p>
          <a:p>
            <a:r>
              <a:rPr lang="ja-JP" altLang="en-US" dirty="0"/>
              <a:t>その後も、居室の緊急ブザーを押されては、宿直の方を呼ばれたり、</a:t>
            </a:r>
            <a:endParaRPr lang="en-US" altLang="ja-JP" dirty="0"/>
          </a:p>
          <a:p>
            <a:r>
              <a:rPr lang="ja-JP" altLang="en-US" dirty="0"/>
              <a:t>緊急ブザーが近くにない時などは、大きな声を出され、隣室の方より宿直の方を呼んで頂く事が何度かありました。</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277F415-47BF-4FEB-9964-B86A46D19267}" type="slidenum">
              <a:rPr kumimoji="1" lang="ja-JP" altLang="en-US" smtClean="0"/>
              <a:t>6</a:t>
            </a:fld>
            <a:endParaRPr kumimoji="1" lang="ja-JP" altLang="en-US"/>
          </a:p>
        </p:txBody>
      </p:sp>
    </p:spTree>
    <p:extLst>
      <p:ext uri="{BB962C8B-B14F-4D97-AF65-F5344CB8AC3E}">
        <p14:creationId xmlns:p14="http://schemas.microsoft.com/office/powerpoint/2010/main" val="4212313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地域で生活する上で、利用していた、社会資源です。</a:t>
            </a:r>
            <a:endParaRPr kumimoji="1" lang="en-US" altLang="ja-JP" dirty="0"/>
          </a:p>
          <a:p>
            <a:endParaRPr kumimoji="1" lang="en-US" altLang="ja-JP" dirty="0"/>
          </a:p>
          <a:p>
            <a:pPr algn="just"/>
            <a:r>
              <a:rPr lang="ja-JP" altLang="en-US" sz="1200" kern="100" dirty="0">
                <a:effectLst/>
                <a:latin typeface="Century" panose="02040604050505020304" pitchFamily="18" charset="0"/>
                <a:ea typeface="ＭＳ 明朝" panose="02020609040205080304" pitchFamily="17" charset="-128"/>
                <a:cs typeface="Times New Roman" panose="02020603050405020304" pitchFamily="18" charset="0"/>
              </a:rPr>
              <a:t>地域の福祉ホームへ令和</a:t>
            </a:r>
            <a:r>
              <a:rPr lang="en-US"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02</a:t>
            </a:r>
            <a:r>
              <a:rPr lang="ja-JP" altLang="en-US" sz="1200" kern="100" dirty="0">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10</a:t>
            </a:r>
            <a:r>
              <a:rPr lang="ja-JP" altLang="en-US" sz="1200" kern="100" dirty="0">
                <a:effectLst/>
                <a:latin typeface="Century" panose="02040604050505020304" pitchFamily="18" charset="0"/>
                <a:ea typeface="ＭＳ 明朝" panose="02020609040205080304" pitchFamily="17" charset="-128"/>
                <a:cs typeface="Times New Roman" panose="02020603050405020304" pitchFamily="18" charset="0"/>
              </a:rPr>
              <a:t>月より入居</a:t>
            </a:r>
            <a:endParaRPr lang="en-US" alt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endParaRPr lang="en-US" alt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A</a:t>
            </a:r>
            <a:r>
              <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ヘルパーステーション</a:t>
            </a:r>
            <a:r>
              <a:rPr lang="ja-JP" altLang="en-US" sz="1200" kern="100" dirty="0">
                <a:effectLst/>
                <a:latin typeface="Century" panose="02040604050505020304" pitchFamily="18" charset="0"/>
                <a:ea typeface="ＭＳ 明朝" panose="02020609040205080304" pitchFamily="17" charset="-128"/>
                <a:cs typeface="Times New Roman" panose="02020603050405020304" pitchFamily="18" charset="0"/>
              </a:rPr>
              <a:t>　</a:t>
            </a:r>
            <a:r>
              <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月・火・木・金・午前に利用</a:t>
            </a:r>
            <a:endParaRPr lang="en-US" alt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0" indent="0" algn="just">
              <a:buNone/>
            </a:pPr>
            <a:r>
              <a:rPr lang="ja-JP" altLang="en-US" sz="1200" kern="100" dirty="0">
                <a:effectLst/>
                <a:latin typeface="Century" panose="02040604050505020304" pitchFamily="18" charset="0"/>
                <a:ea typeface="ＭＳ 明朝" panose="02020609040205080304" pitchFamily="17" charset="-128"/>
                <a:cs typeface="Times New Roman" panose="02020603050405020304" pitchFamily="18" charset="0"/>
              </a:rPr>
              <a:t>　入浴・買い物・掃除・洗濯・食事の準備・薬チェック</a:t>
            </a:r>
            <a:endParaRPr lang="en-US" alt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0" indent="0" algn="just">
              <a:buNone/>
            </a:pPr>
            <a:r>
              <a:rPr lang="ja-JP" altLang="en-US" sz="1200" kern="100" dirty="0">
                <a:effectLst/>
                <a:latin typeface="Century" panose="02040604050505020304" pitchFamily="18" charset="0"/>
                <a:ea typeface="ＭＳ 明朝" panose="02020609040205080304" pitchFamily="17" charset="-128"/>
                <a:cs typeface="Times New Roman" panose="02020603050405020304" pitchFamily="18" charset="0"/>
              </a:rPr>
              <a:t>　</a:t>
            </a:r>
            <a:r>
              <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（日中の緊急時に対応してくださる事もある）</a:t>
            </a:r>
          </a:p>
          <a:p>
            <a:pPr algn="just"/>
            <a:endParaRPr lang="en-US" altLang="ja-JP" sz="12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200" kern="100" dirty="0">
                <a:latin typeface="Century" panose="02040604050505020304" pitchFamily="18" charset="0"/>
                <a:ea typeface="ＭＳ 明朝" panose="02020609040205080304" pitchFamily="17" charset="-128"/>
                <a:cs typeface="Times New Roman" panose="02020603050405020304" pitchFamily="18" charset="0"/>
              </a:rPr>
              <a:t>B</a:t>
            </a:r>
            <a:r>
              <a:rPr lang="ja-JP" altLang="en-US" sz="1200" kern="100" dirty="0">
                <a:latin typeface="Century" panose="02040604050505020304" pitchFamily="18" charset="0"/>
                <a:ea typeface="ＭＳ 明朝" panose="02020609040205080304" pitchFamily="17" charset="-128"/>
                <a:cs typeface="Times New Roman" panose="02020603050405020304" pitchFamily="18" charset="0"/>
              </a:rPr>
              <a:t>ヘルパーステーション</a:t>
            </a:r>
            <a:r>
              <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1200" kern="100" dirty="0">
                <a:effectLst/>
                <a:latin typeface="Century" panose="02040604050505020304" pitchFamily="18" charset="0"/>
                <a:ea typeface="ＭＳ 明朝" panose="02020609040205080304" pitchFamily="17" charset="-128"/>
                <a:cs typeface="Times New Roman" panose="02020603050405020304" pitchFamily="18" charset="0"/>
              </a:rPr>
              <a:t>夜間</a:t>
            </a:r>
            <a:r>
              <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緊急時</a:t>
            </a:r>
            <a:r>
              <a:rPr lang="ja-JP" altLang="en-US" sz="1200" kern="100" dirty="0">
                <a:effectLst/>
                <a:latin typeface="Century" panose="02040604050505020304" pitchFamily="18" charset="0"/>
                <a:ea typeface="ＭＳ 明朝" panose="02020609040205080304" pitchFamily="17" charset="-128"/>
                <a:cs typeface="Times New Roman" panose="02020603050405020304" pitchFamily="18" charset="0"/>
              </a:rPr>
              <a:t>対応の</a:t>
            </a:r>
            <a:r>
              <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ヘルパーステーション）</a:t>
            </a:r>
            <a:endParaRPr lang="en-US" alt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0" indent="0" algn="just">
              <a:buNone/>
            </a:pPr>
            <a:endPar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配食</a:t>
            </a:r>
            <a:r>
              <a:rPr lang="en-US" altLang="ja-JP" sz="1200" kern="100" dirty="0">
                <a:latin typeface="Century" panose="02040604050505020304" pitchFamily="18" charset="0"/>
                <a:ea typeface="ＭＳ 明朝" panose="02020609040205080304" pitchFamily="17" charset="-128"/>
                <a:cs typeface="Times New Roman" panose="02020603050405020304" pitchFamily="18" charset="0"/>
              </a:rPr>
              <a:t>C</a:t>
            </a:r>
            <a:r>
              <a:rPr lang="ja-JP" altLang="en-US" sz="1200" kern="100" dirty="0">
                <a:effectLst/>
                <a:latin typeface="Century" panose="02040604050505020304" pitchFamily="18" charset="0"/>
                <a:ea typeface="ＭＳ 明朝" panose="02020609040205080304" pitchFamily="17" charset="-128"/>
                <a:cs typeface="Times New Roman" panose="02020603050405020304" pitchFamily="18" charset="0"/>
              </a:rPr>
              <a:t>　</a:t>
            </a:r>
            <a:r>
              <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毎</a:t>
            </a:r>
            <a:r>
              <a:rPr lang="ja-JP" altLang="en-US" sz="1200" kern="100" dirty="0">
                <a:effectLst/>
                <a:latin typeface="Century" panose="02040604050505020304" pitchFamily="18" charset="0"/>
                <a:ea typeface="ＭＳ 明朝" panose="02020609040205080304" pitchFamily="17" charset="-128"/>
                <a:cs typeface="Times New Roman" panose="02020603050405020304" pitchFamily="18" charset="0"/>
              </a:rPr>
              <a:t>日</a:t>
            </a:r>
            <a:r>
              <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夕食</a:t>
            </a:r>
            <a:endParaRPr lang="en-US" alt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0" indent="0" algn="just">
              <a:buNone/>
            </a:pPr>
            <a:endParaRPr lang="ja-JP" alt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0" indent="0" algn="just">
              <a:buNone/>
            </a:pPr>
            <a:r>
              <a:rPr lang="ja-JP" altLang="ja-JP" sz="105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1050" kern="100" dirty="0">
                <a:effectLst/>
                <a:latin typeface="Century" panose="02040604050505020304" pitchFamily="18" charset="0"/>
                <a:ea typeface="ＭＳ 明朝" panose="02020609040205080304" pitchFamily="17" charset="-128"/>
                <a:cs typeface="Times New Roman" panose="02020603050405020304" pitchFamily="18" charset="0"/>
              </a:rPr>
              <a:t>東広島</a:t>
            </a:r>
            <a:r>
              <a:rPr lang="ja-JP" altLang="ja-JP" sz="1050" kern="100" dirty="0">
                <a:effectLst/>
                <a:latin typeface="Century" panose="02040604050505020304" pitchFamily="18" charset="0"/>
                <a:ea typeface="ＭＳ 明朝" panose="02020609040205080304" pitchFamily="17" charset="-128"/>
                <a:cs typeface="Times New Roman" panose="02020603050405020304" pitchFamily="18" charset="0"/>
              </a:rPr>
              <a:t>市障害福祉課</a:t>
            </a:r>
            <a:r>
              <a:rPr lang="ja-JP" altLang="en-US" sz="1050" kern="100" dirty="0">
                <a:effectLst/>
                <a:latin typeface="Century" panose="02040604050505020304" pitchFamily="18" charset="0"/>
                <a:ea typeface="ＭＳ 明朝" panose="02020609040205080304" pitchFamily="17" charset="-128"/>
                <a:cs typeface="Times New Roman" panose="02020603050405020304" pitchFamily="18" charset="0"/>
              </a:rPr>
              <a:t>　●東広島市</a:t>
            </a:r>
            <a:r>
              <a:rPr lang="ja-JP" altLang="ja-JP" sz="1050" kern="100" dirty="0">
                <a:solidFill>
                  <a:srgbClr val="333333"/>
                </a:solidFill>
                <a:effectLst/>
                <a:latin typeface="Century" panose="02040604050505020304" pitchFamily="18" charset="0"/>
                <a:ea typeface="ＭＳ 明朝" panose="02020609040205080304" pitchFamily="17" charset="-128"/>
                <a:cs typeface="Times New Roman" panose="02020603050405020304" pitchFamily="18" charset="0"/>
              </a:rPr>
              <a:t>地域共生推進課（生活保護）</a:t>
            </a:r>
            <a:endParaRPr lang="ja-JP" alt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0" indent="0" algn="just">
              <a:buNone/>
            </a:pPr>
            <a:r>
              <a:rPr lang="ja-JP" altLang="ja-JP" sz="1050" kern="100" dirty="0">
                <a:effectLst/>
                <a:latin typeface="Century" panose="02040604050505020304" pitchFamily="18" charset="0"/>
                <a:ea typeface="ＭＳ 明朝" panose="02020609040205080304" pitchFamily="17" charset="-128"/>
                <a:cs typeface="Times New Roman" panose="02020603050405020304" pitchFamily="18" charset="0"/>
              </a:rPr>
              <a:t>●歩行器</a:t>
            </a:r>
            <a:r>
              <a:rPr lang="ja-JP" altLang="en-US" kern="100" dirty="0">
                <a:latin typeface="Century" panose="02040604050505020304" pitchFamily="18" charset="0"/>
                <a:ea typeface="ＭＳ 明朝" panose="02020609040205080304" pitchFamily="17" charset="-128"/>
                <a:cs typeface="Times New Roman" panose="02020603050405020304" pitchFamily="18" charset="0"/>
              </a:rPr>
              <a:t>購入</a:t>
            </a:r>
            <a:r>
              <a:rPr lang="ja-JP" altLang="en-US" sz="1050" kern="100" dirty="0">
                <a:effectLst/>
                <a:latin typeface="Century" panose="02040604050505020304" pitchFamily="18" charset="0"/>
                <a:ea typeface="ＭＳ 明朝" panose="02020609040205080304" pitchFamily="17" charset="-128"/>
                <a:cs typeface="Times New Roman" panose="02020603050405020304" pitchFamily="18" charset="0"/>
              </a:rPr>
              <a:t>業者</a:t>
            </a:r>
            <a:r>
              <a:rPr lang="ja-JP" altLang="ja-JP" sz="1050" kern="100" dirty="0">
                <a:effectLst/>
                <a:latin typeface="Century" panose="02040604050505020304" pitchFamily="18" charset="0"/>
                <a:ea typeface="ＭＳ 明朝" panose="02020609040205080304" pitchFamily="17" charset="-128"/>
                <a:cs typeface="Times New Roman" panose="02020603050405020304" pitchFamily="18" charset="0"/>
              </a:rPr>
              <a:t>　●車椅子</a:t>
            </a:r>
            <a:r>
              <a:rPr lang="ja-JP" altLang="en-US" sz="1050" kern="100" dirty="0">
                <a:effectLst/>
                <a:latin typeface="Century" panose="02040604050505020304" pitchFamily="18" charset="0"/>
                <a:ea typeface="ＭＳ 明朝" panose="02020609040205080304" pitchFamily="17" charset="-128"/>
                <a:cs typeface="Times New Roman" panose="02020603050405020304" pitchFamily="18" charset="0"/>
              </a:rPr>
              <a:t>購入業者</a:t>
            </a:r>
            <a:r>
              <a:rPr lang="ja-JP" altLang="en-US" kern="100" dirty="0">
                <a:latin typeface="Century" panose="02040604050505020304" pitchFamily="18" charset="0"/>
                <a:ea typeface="ＭＳ 明朝" panose="02020609040205080304" pitchFamily="17" charset="-128"/>
                <a:cs typeface="Times New Roman" panose="02020603050405020304" pitchFamily="18" charset="0"/>
              </a:rPr>
              <a:t>　</a:t>
            </a:r>
            <a:r>
              <a:rPr lang="ja-JP" altLang="ja-JP" sz="1050" kern="100" dirty="0">
                <a:effectLst/>
                <a:latin typeface="Century" panose="02040604050505020304" pitchFamily="18" charset="0"/>
                <a:ea typeface="ＭＳ 明朝" panose="02020609040205080304" pitchFamily="17" charset="-128"/>
                <a:cs typeface="Times New Roman" panose="02020603050405020304" pitchFamily="18" charset="0"/>
              </a:rPr>
              <a:t>●よく使われる知り合いの福祉タクシー</a:t>
            </a:r>
          </a:p>
          <a:p>
            <a:endParaRPr kumimoji="1" lang="ja-JP" altLang="en-US" dirty="0"/>
          </a:p>
        </p:txBody>
      </p:sp>
      <p:sp>
        <p:nvSpPr>
          <p:cNvPr id="4" name="スライド番号プレースホルダー 3"/>
          <p:cNvSpPr>
            <a:spLocks noGrp="1"/>
          </p:cNvSpPr>
          <p:nvPr>
            <p:ph type="sldNum" sz="quarter" idx="5"/>
          </p:nvPr>
        </p:nvSpPr>
        <p:spPr/>
        <p:txBody>
          <a:bodyPr/>
          <a:lstStyle/>
          <a:p>
            <a:fld id="{F277F415-47BF-4FEB-9964-B86A46D19267}" type="slidenum">
              <a:rPr kumimoji="1" lang="ja-JP" altLang="en-US" smtClean="0"/>
              <a:t>7</a:t>
            </a:fld>
            <a:endParaRPr kumimoji="1" lang="ja-JP" altLang="en-US"/>
          </a:p>
        </p:txBody>
      </p:sp>
    </p:spTree>
    <p:extLst>
      <p:ext uri="{BB962C8B-B14F-4D97-AF65-F5344CB8AC3E}">
        <p14:creationId xmlns:p14="http://schemas.microsoft.com/office/powerpoint/2010/main" val="3702611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サービス利用の内訳と致しましては、次のようになっています。</a:t>
            </a:r>
            <a:endParaRPr kumimoji="1" lang="en-US" altLang="ja-JP" dirty="0"/>
          </a:p>
          <a:p>
            <a:endParaRPr kumimoji="1" lang="en-US" altLang="ja-JP" dirty="0"/>
          </a:p>
          <a:p>
            <a:pPr marL="0" indent="0">
              <a:buNone/>
            </a:pPr>
            <a:r>
              <a:rPr lang="en-US" altLang="ja-JP" sz="1200" kern="100" dirty="0">
                <a:latin typeface="Century" panose="02040604050505020304" pitchFamily="18" charset="0"/>
                <a:ea typeface="ＭＳ 明朝" panose="02020609040205080304" pitchFamily="17" charset="-128"/>
                <a:cs typeface="Times New Roman" panose="02020603050405020304" pitchFamily="18" charset="0"/>
              </a:rPr>
              <a:t>A</a:t>
            </a:r>
            <a:r>
              <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ヘルパーステーション</a:t>
            </a:r>
            <a:r>
              <a:rPr lang="ja-JP" altLang="en-US" sz="1200" kern="100" dirty="0">
                <a:effectLst/>
                <a:latin typeface="Century" panose="02040604050505020304" pitchFamily="18" charset="0"/>
                <a:ea typeface="ＭＳ 明朝" panose="02020609040205080304" pitchFamily="17" charset="-128"/>
                <a:cs typeface="Times New Roman" panose="02020603050405020304" pitchFamily="18" charset="0"/>
              </a:rPr>
              <a:t>　</a:t>
            </a:r>
            <a:endParaRPr kumimoji="1" lang="en-US" altLang="ja-JP" sz="1200" dirty="0"/>
          </a:p>
          <a:p>
            <a:r>
              <a:rPr kumimoji="1" lang="ja-JP" altLang="en-US" sz="1200" dirty="0"/>
              <a:t>・居宅介護支援を利用して、</a:t>
            </a:r>
            <a:endParaRPr kumimoji="1" lang="en-US" altLang="ja-JP" sz="1200" dirty="0"/>
          </a:p>
          <a:p>
            <a:pPr marL="0" indent="0">
              <a:buNone/>
            </a:pPr>
            <a:r>
              <a:rPr kumimoji="1" lang="ja-JP" altLang="en-US" sz="1200" dirty="0"/>
              <a:t>　　   毎週６時間程度の買い物及び部屋の掃除、洗濯、</a:t>
            </a:r>
            <a:endParaRPr kumimoji="1" lang="en-US" altLang="ja-JP" sz="1200" dirty="0"/>
          </a:p>
          <a:p>
            <a:pPr marL="0" indent="0">
              <a:buNone/>
            </a:pPr>
            <a:r>
              <a:rPr lang="ja-JP" altLang="en-US" sz="1200" dirty="0"/>
              <a:t>　　   </a:t>
            </a:r>
            <a:r>
              <a:rPr kumimoji="1" lang="ja-JP" altLang="en-US" sz="1200" dirty="0"/>
              <a:t>入浴等の支援を受けておられます。月・火・木・金　週４日の利用です。</a:t>
            </a:r>
          </a:p>
          <a:p>
            <a:r>
              <a:rPr kumimoji="1" lang="ja-JP" altLang="en-US" sz="1200" dirty="0"/>
              <a:t>・入浴介助支援　 </a:t>
            </a:r>
            <a:r>
              <a:rPr kumimoji="1" lang="en-US" altLang="ja-JP" sz="1200" dirty="0"/>
              <a:t>60</a:t>
            </a:r>
            <a:r>
              <a:rPr kumimoji="1" lang="ja-JP" altLang="en-US" sz="1200" dirty="0"/>
              <a:t>分程度／回</a:t>
            </a:r>
            <a:r>
              <a:rPr kumimoji="1" lang="en-US" altLang="ja-JP" sz="1200" dirty="0"/>
              <a:t>×</a:t>
            </a:r>
            <a:r>
              <a:rPr kumimoji="1" lang="ja-JP" altLang="en-US" sz="1200" dirty="0"/>
              <a:t> 月・木 週２日の利用です。</a:t>
            </a:r>
          </a:p>
          <a:p>
            <a:r>
              <a:rPr kumimoji="1" lang="ja-JP" altLang="en-US" sz="1200" dirty="0"/>
              <a:t>・洗濯援助支援　 </a:t>
            </a:r>
            <a:r>
              <a:rPr kumimoji="1" lang="en-US" altLang="ja-JP" sz="1200" dirty="0"/>
              <a:t>30</a:t>
            </a:r>
            <a:r>
              <a:rPr kumimoji="1" lang="ja-JP" altLang="en-US" sz="1200" dirty="0"/>
              <a:t>分／月・木　週２日</a:t>
            </a:r>
          </a:p>
          <a:p>
            <a:r>
              <a:rPr kumimoji="1" lang="ja-JP" altLang="en-US" sz="1200" dirty="0"/>
              <a:t>・掃除援助支援　 </a:t>
            </a:r>
            <a:r>
              <a:rPr kumimoji="1" lang="en-US" altLang="ja-JP" sz="1200" dirty="0"/>
              <a:t>30</a:t>
            </a:r>
            <a:r>
              <a:rPr kumimoji="1" lang="ja-JP" altLang="en-US" sz="1200" dirty="0"/>
              <a:t>分／火・金　週２日</a:t>
            </a:r>
          </a:p>
          <a:p>
            <a:r>
              <a:rPr kumimoji="1" lang="ja-JP" altLang="en-US" sz="1200" dirty="0"/>
              <a:t>・買い物援助支援 </a:t>
            </a:r>
            <a:r>
              <a:rPr kumimoji="1" lang="en-US" altLang="ja-JP" sz="1200" dirty="0"/>
              <a:t>60</a:t>
            </a:r>
            <a:r>
              <a:rPr kumimoji="1" lang="ja-JP" altLang="en-US" sz="1200" dirty="0"/>
              <a:t>分／火・金　週２日</a:t>
            </a:r>
            <a:endParaRPr kumimoji="1" lang="en-US" altLang="ja-JP" sz="1200" dirty="0"/>
          </a:p>
          <a:p>
            <a:endParaRPr kumimoji="1" lang="en-US" altLang="ja-JP" sz="1200" dirty="0"/>
          </a:p>
          <a:p>
            <a:r>
              <a:rPr kumimoji="1" lang="ja-JP" altLang="en-US" sz="1200" dirty="0"/>
              <a:t>このような計画をご本人様とお話をしたてて実施しています。</a:t>
            </a:r>
            <a:endParaRPr kumimoji="1" lang="ja-JP" altLang="en-US" dirty="0"/>
          </a:p>
        </p:txBody>
      </p:sp>
      <p:sp>
        <p:nvSpPr>
          <p:cNvPr id="4" name="スライド番号プレースホルダー 3"/>
          <p:cNvSpPr>
            <a:spLocks noGrp="1"/>
          </p:cNvSpPr>
          <p:nvPr>
            <p:ph type="sldNum" sz="quarter" idx="5"/>
          </p:nvPr>
        </p:nvSpPr>
        <p:spPr/>
        <p:txBody>
          <a:bodyPr/>
          <a:lstStyle/>
          <a:p>
            <a:fld id="{F277F415-47BF-4FEB-9964-B86A46D19267}" type="slidenum">
              <a:rPr kumimoji="1" lang="ja-JP" altLang="en-US" smtClean="0"/>
              <a:t>8</a:t>
            </a:fld>
            <a:endParaRPr kumimoji="1" lang="ja-JP" altLang="en-US"/>
          </a:p>
        </p:txBody>
      </p:sp>
    </p:spTree>
    <p:extLst>
      <p:ext uri="{BB962C8B-B14F-4D97-AF65-F5344CB8AC3E}">
        <p14:creationId xmlns:p14="http://schemas.microsoft.com/office/powerpoint/2010/main" val="2688035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その他のサービスと致しましては、このようになっています。</a:t>
            </a:r>
            <a:endParaRPr kumimoji="1" lang="en-US" altLang="ja-JP" dirty="0"/>
          </a:p>
          <a:p>
            <a:endParaRPr kumimoji="1" lang="en-US" altLang="ja-JP" dirty="0"/>
          </a:p>
          <a:p>
            <a:r>
              <a:rPr lang="ja-JP" altLang="en-US" sz="1200" dirty="0"/>
              <a:t>・</a:t>
            </a:r>
            <a:r>
              <a:rPr lang="en-US" altLang="ja-JP" sz="1200" dirty="0"/>
              <a:t>B</a:t>
            </a:r>
            <a:r>
              <a:rPr lang="ja-JP" altLang="en-US" sz="1200" dirty="0"/>
              <a:t>ヘルパーステーション</a:t>
            </a:r>
            <a:endParaRPr lang="en-US" altLang="ja-JP" sz="1200" dirty="0"/>
          </a:p>
          <a:p>
            <a:pPr marL="0" indent="0">
              <a:buNone/>
            </a:pPr>
            <a:r>
              <a:rPr lang="ja-JP" altLang="en-US" sz="1200" kern="100" dirty="0">
                <a:effectLst/>
                <a:latin typeface="Century" panose="02040604050505020304" pitchFamily="18" charset="0"/>
                <a:ea typeface="ＭＳ 明朝" panose="02020609040205080304" pitchFamily="17" charset="-128"/>
                <a:cs typeface="Times New Roman" panose="02020603050405020304" pitchFamily="18" charset="0"/>
              </a:rPr>
              <a:t>　</a:t>
            </a:r>
            <a:r>
              <a:rPr lang="ja-JP" altLang="en-US" sz="1200" b="1" kern="100" dirty="0">
                <a:effectLst/>
                <a:latin typeface="Century" panose="02040604050505020304" pitchFamily="18" charset="0"/>
                <a:ea typeface="ＭＳ 明朝" panose="02020609040205080304" pitchFamily="17" charset="-128"/>
                <a:cs typeface="Times New Roman" panose="02020603050405020304" pitchFamily="18" charset="0"/>
              </a:rPr>
              <a:t>　</a:t>
            </a:r>
            <a:r>
              <a:rPr lang="ja-JP" altLang="en-US" sz="1200" b="0" kern="100" dirty="0">
                <a:effectLst/>
                <a:latin typeface="Century" panose="02040604050505020304" pitchFamily="18" charset="0"/>
                <a:ea typeface="ＭＳ 明朝" panose="02020609040205080304" pitchFamily="17" charset="-128"/>
                <a:cs typeface="Times New Roman" panose="02020603050405020304" pitchFamily="18" charset="0"/>
              </a:rPr>
              <a:t>夜間</a:t>
            </a:r>
            <a:r>
              <a:rPr lang="ja-JP" altLang="ja-JP" sz="1200" b="0" kern="100" dirty="0">
                <a:effectLst/>
                <a:latin typeface="Century" panose="02040604050505020304" pitchFamily="18" charset="0"/>
                <a:ea typeface="ＭＳ 明朝" panose="02020609040205080304" pitchFamily="17" charset="-128"/>
                <a:cs typeface="Times New Roman" panose="02020603050405020304" pitchFamily="18" charset="0"/>
              </a:rPr>
              <a:t>緊急時</a:t>
            </a:r>
            <a:r>
              <a:rPr lang="ja-JP" altLang="en-US" sz="1200" b="0" kern="100" dirty="0">
                <a:effectLst/>
                <a:latin typeface="Century" panose="02040604050505020304" pitchFamily="18" charset="0"/>
                <a:ea typeface="ＭＳ 明朝" panose="02020609040205080304" pitchFamily="17" charset="-128"/>
                <a:cs typeface="Times New Roman" panose="02020603050405020304" pitchFamily="18" charset="0"/>
              </a:rPr>
              <a:t>対応の</a:t>
            </a:r>
            <a:r>
              <a:rPr lang="ja-JP" altLang="ja-JP" sz="1200" b="0" kern="100" dirty="0">
                <a:effectLst/>
                <a:latin typeface="Century" panose="02040604050505020304" pitchFamily="18" charset="0"/>
                <a:ea typeface="ＭＳ 明朝" panose="02020609040205080304" pitchFamily="17" charset="-128"/>
                <a:cs typeface="Times New Roman" panose="02020603050405020304" pitchFamily="18" charset="0"/>
              </a:rPr>
              <a:t>ヘルパーステーション</a:t>
            </a:r>
            <a:r>
              <a:rPr lang="ja-JP" altLang="en-US" sz="1200" b="0" kern="100" dirty="0">
                <a:effectLst/>
                <a:latin typeface="Century" panose="02040604050505020304" pitchFamily="18" charset="0"/>
                <a:ea typeface="ＭＳ 明朝" panose="02020609040205080304" pitchFamily="17" charset="-128"/>
                <a:cs typeface="Times New Roman" panose="02020603050405020304" pitchFamily="18" charset="0"/>
              </a:rPr>
              <a:t>です。先程もお話した通り、転倒も度々見られ、</a:t>
            </a:r>
            <a:endParaRPr lang="en-US" altLang="ja-JP" sz="1200" b="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0" indent="0">
              <a:buNone/>
            </a:pPr>
            <a:r>
              <a:rPr lang="ja-JP" altLang="en-US" sz="1200" b="0" kern="100" dirty="0">
                <a:effectLst/>
                <a:latin typeface="Century" panose="02040604050505020304" pitchFamily="18" charset="0"/>
                <a:ea typeface="ＭＳ 明朝" panose="02020609040205080304" pitchFamily="17" charset="-128"/>
                <a:cs typeface="Times New Roman" panose="02020603050405020304" pitchFamily="18" charset="0"/>
              </a:rPr>
              <a:t>　　夜間の対応について、福祉ホームより、何かあった時に対応をお願いできる体制を。</a:t>
            </a:r>
            <a:endParaRPr lang="en-US" altLang="ja-JP" sz="1200" b="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0" indent="0">
              <a:buNone/>
            </a:pPr>
            <a:r>
              <a:rPr lang="ja-JP" altLang="en-US" sz="1200" b="0" kern="100" dirty="0">
                <a:effectLst/>
                <a:latin typeface="Century" panose="02040604050505020304" pitchFamily="18" charset="0"/>
                <a:ea typeface="ＭＳ 明朝" panose="02020609040205080304" pitchFamily="17" charset="-128"/>
                <a:cs typeface="Times New Roman" panose="02020603050405020304" pitchFamily="18" charset="0"/>
              </a:rPr>
              <a:t>　　との依頼やご本人からの訴えもあり、福祉ホームでの生活が始まって３ヶ月ほどして変更</a:t>
            </a:r>
            <a:endParaRPr lang="en-US" altLang="ja-JP" sz="1200" b="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0" indent="0">
              <a:buNone/>
            </a:pPr>
            <a:r>
              <a:rPr lang="ja-JP" altLang="en-US" sz="1200" b="0" kern="100" dirty="0">
                <a:effectLst/>
                <a:latin typeface="Century" panose="02040604050505020304" pitchFamily="18" charset="0"/>
                <a:ea typeface="ＭＳ 明朝" panose="02020609040205080304" pitchFamily="17" charset="-128"/>
                <a:cs typeface="Times New Roman" panose="02020603050405020304" pitchFamily="18" charset="0"/>
              </a:rPr>
              <a:t>　　し組み込んだサービスです。</a:t>
            </a:r>
            <a:endParaRPr lang="en-US" altLang="ja-JP" sz="1200" b="0" kern="100" dirty="0">
              <a:effectLst/>
              <a:latin typeface="Century" panose="02040604050505020304" pitchFamily="18" charset="0"/>
              <a:ea typeface="ＭＳ 明朝" panose="02020609040205080304" pitchFamily="17" charset="-128"/>
              <a:cs typeface="Times New Roman" panose="02020603050405020304" pitchFamily="18" charset="0"/>
            </a:endParaRPr>
          </a:p>
          <a:p>
            <a:endParaRPr lang="en-US" altLang="ja-JP" sz="1200" dirty="0"/>
          </a:p>
          <a:p>
            <a:r>
              <a:rPr lang="ja-JP" altLang="en-US" sz="1200" dirty="0"/>
              <a:t>・</a:t>
            </a:r>
            <a:r>
              <a:rPr kumimoji="1" lang="ja-JP" altLang="en-US" sz="1200" dirty="0"/>
              <a:t>配食　毎夕食とっておられます。</a:t>
            </a:r>
            <a:endParaRPr kumimoji="1" lang="en-US" altLang="ja-JP" sz="1200" dirty="0"/>
          </a:p>
          <a:p>
            <a:endParaRPr kumimoji="1" lang="en-US" altLang="ja-JP" sz="1200" dirty="0"/>
          </a:p>
          <a:p>
            <a:r>
              <a:rPr kumimoji="1" lang="ja-JP" altLang="en-US" sz="1200" dirty="0"/>
              <a:t>・福祉タクシー</a:t>
            </a:r>
            <a:endParaRPr kumimoji="1" lang="en-US" altLang="ja-JP" sz="1200" dirty="0"/>
          </a:p>
          <a:p>
            <a:pPr marL="0" indent="0">
              <a:buNone/>
            </a:pPr>
            <a:r>
              <a:rPr kumimoji="1" lang="ja-JP" altLang="en-US" sz="1200" dirty="0"/>
              <a:t>　　２回程度／月　病院受診が主な利用。通院に関しては、</a:t>
            </a:r>
            <a:endParaRPr kumimoji="1" lang="en-US" altLang="ja-JP" sz="1200" dirty="0"/>
          </a:p>
          <a:p>
            <a:pPr marL="0" indent="0">
              <a:buNone/>
            </a:pPr>
            <a:r>
              <a:rPr lang="ja-JP" altLang="en-US" sz="1200" dirty="0"/>
              <a:t>　　</a:t>
            </a:r>
            <a:r>
              <a:rPr kumimoji="1" lang="ja-JP" altLang="en-US" sz="1200" dirty="0"/>
              <a:t>居宅介護事業所の同行援護（月２回程度）を利用されています。</a:t>
            </a:r>
            <a:endParaRPr lang="en-US" altLang="ja-JP" sz="1200" dirty="0"/>
          </a:p>
          <a:p>
            <a:endParaRPr kumimoji="1" lang="ja-JP" altLang="en-US" dirty="0"/>
          </a:p>
        </p:txBody>
      </p:sp>
      <p:sp>
        <p:nvSpPr>
          <p:cNvPr id="4" name="スライド番号プレースホルダー 3"/>
          <p:cNvSpPr>
            <a:spLocks noGrp="1"/>
          </p:cNvSpPr>
          <p:nvPr>
            <p:ph type="sldNum" sz="quarter" idx="5"/>
          </p:nvPr>
        </p:nvSpPr>
        <p:spPr/>
        <p:txBody>
          <a:bodyPr/>
          <a:lstStyle/>
          <a:p>
            <a:fld id="{F277F415-47BF-4FEB-9964-B86A46D19267}" type="slidenum">
              <a:rPr kumimoji="1" lang="ja-JP" altLang="en-US" smtClean="0"/>
              <a:t>9</a:t>
            </a:fld>
            <a:endParaRPr kumimoji="1" lang="ja-JP" altLang="en-US"/>
          </a:p>
        </p:txBody>
      </p:sp>
    </p:spTree>
    <p:extLst>
      <p:ext uri="{BB962C8B-B14F-4D97-AF65-F5344CB8AC3E}">
        <p14:creationId xmlns:p14="http://schemas.microsoft.com/office/powerpoint/2010/main" val="858478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39D78FD-2E40-4039-9C7A-7140AF60F41A}" type="datetime1">
              <a:rPr kumimoji="1" lang="ja-JP" altLang="en-US" smtClean="0"/>
              <a:t>2021/12/17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5BAD135-B320-4757-8049-08ABB371D038}" type="slidenum">
              <a:rPr kumimoji="1" lang="ja-JP" altLang="en-US" smtClean="0"/>
              <a:t>‹#›</a:t>
            </a:fld>
            <a:endParaRPr kumimoji="1" lang="ja-JP" altLang="en-US"/>
          </a:p>
        </p:txBody>
      </p:sp>
    </p:spTree>
    <p:extLst>
      <p:ext uri="{BB962C8B-B14F-4D97-AF65-F5344CB8AC3E}">
        <p14:creationId xmlns:p14="http://schemas.microsoft.com/office/powerpoint/2010/main" val="2618368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7DB4F42-7CD4-44AB-9CE3-689A7F3DD76A}" type="datetime1">
              <a:rPr kumimoji="1" lang="ja-JP" altLang="en-US" smtClean="0"/>
              <a:t>2021/12/17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5BAD135-B320-4757-8049-08ABB371D038}" type="slidenum">
              <a:rPr kumimoji="1" lang="ja-JP" altLang="en-US" smtClean="0"/>
              <a:t>‹#›</a:t>
            </a:fld>
            <a:endParaRPr kumimoji="1" lang="ja-JP" altLang="en-US"/>
          </a:p>
        </p:txBody>
      </p:sp>
    </p:spTree>
    <p:extLst>
      <p:ext uri="{BB962C8B-B14F-4D97-AF65-F5344CB8AC3E}">
        <p14:creationId xmlns:p14="http://schemas.microsoft.com/office/powerpoint/2010/main" val="1714268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CA67D19-4DB0-4D08-921F-D7BA22D1A78B}" type="datetime1">
              <a:rPr kumimoji="1" lang="ja-JP" altLang="en-US" smtClean="0"/>
              <a:t>2021/12/17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5BAD135-B320-4757-8049-08ABB371D038}" type="slidenum">
              <a:rPr kumimoji="1" lang="ja-JP" altLang="en-US" smtClean="0"/>
              <a:t>‹#›</a:t>
            </a:fld>
            <a:endParaRPr kumimoji="1" lang="ja-JP"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980420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50B88E4-D786-4EF2-8835-605E122AA4D3}" type="datetime1">
              <a:rPr kumimoji="1" lang="ja-JP" altLang="en-US" smtClean="0"/>
              <a:t>2021/12/17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5BAD135-B320-4757-8049-08ABB371D038}" type="slidenum">
              <a:rPr kumimoji="1" lang="ja-JP" altLang="en-US" smtClean="0"/>
              <a:t>‹#›</a:t>
            </a:fld>
            <a:endParaRPr kumimoji="1" lang="ja-JP" altLang="en-US"/>
          </a:p>
        </p:txBody>
      </p:sp>
    </p:spTree>
    <p:extLst>
      <p:ext uri="{BB962C8B-B14F-4D97-AF65-F5344CB8AC3E}">
        <p14:creationId xmlns:p14="http://schemas.microsoft.com/office/powerpoint/2010/main" val="4075195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F2FD513-39A8-4856-A797-A517819EB82A}" type="datetime1">
              <a:rPr kumimoji="1" lang="ja-JP" altLang="en-US" smtClean="0"/>
              <a:t>2021/12/17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5BAD135-B320-4757-8049-08ABB371D038}" type="slidenum">
              <a:rPr kumimoji="1" lang="ja-JP" altLang="en-US" smtClean="0"/>
              <a:t>‹#›</a:t>
            </a:fld>
            <a:endParaRPr kumimoji="1" lang="ja-JP"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01320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8CAE881-BE6B-4B63-A2C9-077E3F95DBC7}" type="datetime1">
              <a:rPr kumimoji="1" lang="ja-JP" altLang="en-US" smtClean="0"/>
              <a:t>2021/12/17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5BAD135-B320-4757-8049-08ABB371D038}" type="slidenum">
              <a:rPr kumimoji="1" lang="ja-JP" altLang="en-US" smtClean="0"/>
              <a:t>‹#›</a:t>
            </a:fld>
            <a:endParaRPr kumimoji="1" lang="ja-JP" altLang="en-US"/>
          </a:p>
        </p:txBody>
      </p:sp>
    </p:spTree>
    <p:extLst>
      <p:ext uri="{BB962C8B-B14F-4D97-AF65-F5344CB8AC3E}">
        <p14:creationId xmlns:p14="http://schemas.microsoft.com/office/powerpoint/2010/main" val="2447763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A23DFCF-C3B0-4312-81F2-F2EA487B5FAC}" type="datetime1">
              <a:rPr kumimoji="1" lang="ja-JP" altLang="en-US" smtClean="0"/>
              <a:t>2021/12/17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5BAD135-B320-4757-8049-08ABB371D038}" type="slidenum">
              <a:rPr kumimoji="1" lang="ja-JP" altLang="en-US" smtClean="0"/>
              <a:t>‹#›</a:t>
            </a:fld>
            <a:endParaRPr kumimoji="1" lang="ja-JP" altLang="en-US"/>
          </a:p>
        </p:txBody>
      </p:sp>
    </p:spTree>
    <p:extLst>
      <p:ext uri="{BB962C8B-B14F-4D97-AF65-F5344CB8AC3E}">
        <p14:creationId xmlns:p14="http://schemas.microsoft.com/office/powerpoint/2010/main" val="640339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BDCDD38-3D40-4AB8-B1A7-E74D73C5738B}" type="datetime1">
              <a:rPr kumimoji="1" lang="ja-JP" altLang="en-US" smtClean="0"/>
              <a:t>2021/12/17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5BAD135-B320-4757-8049-08ABB371D038}" type="slidenum">
              <a:rPr kumimoji="1" lang="ja-JP" altLang="en-US" smtClean="0"/>
              <a:t>‹#›</a:t>
            </a:fld>
            <a:endParaRPr kumimoji="1" lang="ja-JP" altLang="en-US"/>
          </a:p>
        </p:txBody>
      </p:sp>
    </p:spTree>
    <p:extLst>
      <p:ext uri="{BB962C8B-B14F-4D97-AF65-F5344CB8AC3E}">
        <p14:creationId xmlns:p14="http://schemas.microsoft.com/office/powerpoint/2010/main" val="1597822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2BE2CB1-51C7-4D6B-A1D0-3FBC01450A8B}" type="datetime1">
              <a:rPr kumimoji="1" lang="ja-JP" altLang="en-US" smtClean="0"/>
              <a:t>2021/12/17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5BAD135-B320-4757-8049-08ABB371D038}" type="slidenum">
              <a:rPr kumimoji="1" lang="ja-JP" altLang="en-US" smtClean="0"/>
              <a:t>‹#›</a:t>
            </a:fld>
            <a:endParaRPr kumimoji="1" lang="ja-JP" altLang="en-US"/>
          </a:p>
        </p:txBody>
      </p:sp>
    </p:spTree>
    <p:extLst>
      <p:ext uri="{BB962C8B-B14F-4D97-AF65-F5344CB8AC3E}">
        <p14:creationId xmlns:p14="http://schemas.microsoft.com/office/powerpoint/2010/main" val="2230619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821ADD4-E3A0-467B-9FAE-2E58689F4166}" type="datetime1">
              <a:rPr kumimoji="1" lang="ja-JP" altLang="en-US" smtClean="0"/>
              <a:t>2021/12/17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5BAD135-B320-4757-8049-08ABB371D038}" type="slidenum">
              <a:rPr kumimoji="1" lang="ja-JP" altLang="en-US" smtClean="0"/>
              <a:t>‹#›</a:t>
            </a:fld>
            <a:endParaRPr kumimoji="1" lang="ja-JP" altLang="en-US"/>
          </a:p>
        </p:txBody>
      </p:sp>
    </p:spTree>
    <p:extLst>
      <p:ext uri="{BB962C8B-B14F-4D97-AF65-F5344CB8AC3E}">
        <p14:creationId xmlns:p14="http://schemas.microsoft.com/office/powerpoint/2010/main" val="4194483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B44DCC5-7004-4476-AEBB-C44C73D81713}" type="datetime1">
              <a:rPr kumimoji="1" lang="ja-JP" altLang="en-US" smtClean="0"/>
              <a:t>2021/12/17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5BAD135-B320-4757-8049-08ABB371D038}" type="slidenum">
              <a:rPr kumimoji="1" lang="ja-JP" altLang="en-US" smtClean="0"/>
              <a:t>‹#›</a:t>
            </a:fld>
            <a:endParaRPr kumimoji="1" lang="ja-JP" altLang="en-US"/>
          </a:p>
        </p:txBody>
      </p:sp>
    </p:spTree>
    <p:extLst>
      <p:ext uri="{BB962C8B-B14F-4D97-AF65-F5344CB8AC3E}">
        <p14:creationId xmlns:p14="http://schemas.microsoft.com/office/powerpoint/2010/main" val="3879545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5431418-5E49-4857-B150-209FBB73F3F4}" type="datetime1">
              <a:rPr kumimoji="1" lang="ja-JP" altLang="en-US" smtClean="0"/>
              <a:t>2021/12/17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5BAD135-B320-4757-8049-08ABB371D038}" type="slidenum">
              <a:rPr kumimoji="1" lang="ja-JP" altLang="en-US" smtClean="0"/>
              <a:t>‹#›</a:t>
            </a:fld>
            <a:endParaRPr kumimoji="1" lang="ja-JP" altLang="en-US"/>
          </a:p>
        </p:txBody>
      </p:sp>
    </p:spTree>
    <p:extLst>
      <p:ext uri="{BB962C8B-B14F-4D97-AF65-F5344CB8AC3E}">
        <p14:creationId xmlns:p14="http://schemas.microsoft.com/office/powerpoint/2010/main" val="1528342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9F30653-3769-4A56-B2E6-7049814D335E}" type="datetime1">
              <a:rPr kumimoji="1" lang="ja-JP" altLang="en-US" smtClean="0"/>
              <a:t>2021/12/17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5BAD135-B320-4757-8049-08ABB371D038}" type="slidenum">
              <a:rPr kumimoji="1" lang="ja-JP" altLang="en-US" smtClean="0"/>
              <a:t>‹#›</a:t>
            </a:fld>
            <a:endParaRPr kumimoji="1" lang="ja-JP" altLang="en-US"/>
          </a:p>
        </p:txBody>
      </p:sp>
    </p:spTree>
    <p:extLst>
      <p:ext uri="{BB962C8B-B14F-4D97-AF65-F5344CB8AC3E}">
        <p14:creationId xmlns:p14="http://schemas.microsoft.com/office/powerpoint/2010/main" val="2809316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42B45-C45B-40AB-AAE7-86A0524D167C}" type="datetime1">
              <a:rPr kumimoji="1" lang="ja-JP" altLang="en-US" smtClean="0"/>
              <a:t>2021/12/17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5BAD135-B320-4757-8049-08ABB371D038}" type="slidenum">
              <a:rPr kumimoji="1" lang="ja-JP" altLang="en-US" smtClean="0"/>
              <a:t>‹#›</a:t>
            </a:fld>
            <a:endParaRPr kumimoji="1" lang="ja-JP" altLang="en-US"/>
          </a:p>
        </p:txBody>
      </p:sp>
    </p:spTree>
    <p:extLst>
      <p:ext uri="{BB962C8B-B14F-4D97-AF65-F5344CB8AC3E}">
        <p14:creationId xmlns:p14="http://schemas.microsoft.com/office/powerpoint/2010/main" val="2699493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ja-JP" altLang="en-US"/>
              <a:t>マスター タイトルの書式設定</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B0D0D99-1F1B-4A87-80F5-009E31BE3858}" type="datetime1">
              <a:rPr kumimoji="1" lang="ja-JP" altLang="en-US" smtClean="0"/>
              <a:t>2021/12/17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5BAD135-B320-4757-8049-08ABB371D038}" type="slidenum">
              <a:rPr kumimoji="1" lang="ja-JP" altLang="en-US" smtClean="0"/>
              <a:t>‹#›</a:t>
            </a:fld>
            <a:endParaRPr kumimoji="1" lang="ja-JP" altLang="en-US"/>
          </a:p>
        </p:txBody>
      </p:sp>
    </p:spTree>
    <p:extLst>
      <p:ext uri="{BB962C8B-B14F-4D97-AF65-F5344CB8AC3E}">
        <p14:creationId xmlns:p14="http://schemas.microsoft.com/office/powerpoint/2010/main" val="3372098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615AA89-F758-46D1-857E-AC952EBEE3AE}" type="datetime1">
              <a:rPr kumimoji="1" lang="ja-JP" altLang="en-US" smtClean="0"/>
              <a:t>2021/12/17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5BAD135-B320-4757-8049-08ABB371D038}" type="slidenum">
              <a:rPr kumimoji="1" lang="ja-JP" altLang="en-US" smtClean="0"/>
              <a:t>‹#›</a:t>
            </a:fld>
            <a:endParaRPr kumimoji="1" lang="ja-JP" altLang="en-US"/>
          </a:p>
        </p:txBody>
      </p:sp>
    </p:spTree>
    <p:extLst>
      <p:ext uri="{BB962C8B-B14F-4D97-AF65-F5344CB8AC3E}">
        <p14:creationId xmlns:p14="http://schemas.microsoft.com/office/powerpoint/2010/main" val="4267324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B5B1E4C-D253-48C3-B067-67627C094BEB}" type="datetime1">
              <a:rPr kumimoji="1" lang="ja-JP" altLang="en-US" smtClean="0"/>
              <a:t>2021/12/17</a:t>
            </a:fld>
            <a:endParaRPr kumimoji="1" lang="ja-JP"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BAD135-B320-4757-8049-08ABB371D038}" type="slidenum">
              <a:rPr kumimoji="1" lang="ja-JP" altLang="en-US" smtClean="0"/>
              <a:t>‹#›</a:t>
            </a:fld>
            <a:endParaRPr kumimoji="1" lang="ja-JP" altLang="en-US"/>
          </a:p>
        </p:txBody>
      </p:sp>
    </p:spTree>
    <p:extLst>
      <p:ext uri="{BB962C8B-B14F-4D97-AF65-F5344CB8AC3E}">
        <p14:creationId xmlns:p14="http://schemas.microsoft.com/office/powerpoint/2010/main" val="85385813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Lst>
  <p:hf hdr="0" ftr="0" dt="0"/>
  <p:txStyles>
    <p:title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image" Target="../media/image8.JP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542DBF-6CF6-465B-9D2C-D8FEECC3CAE8}"/>
              </a:ext>
            </a:extLst>
          </p:cNvPr>
          <p:cNvSpPr>
            <a:spLocks noGrp="1"/>
          </p:cNvSpPr>
          <p:nvPr>
            <p:ph type="ctrTitle"/>
          </p:nvPr>
        </p:nvSpPr>
        <p:spPr>
          <a:xfrm>
            <a:off x="175364" y="2586624"/>
            <a:ext cx="9849633" cy="1017284"/>
          </a:xfrm>
        </p:spPr>
        <p:txBody>
          <a:bodyPr/>
          <a:lstStyle/>
          <a:p>
            <a:r>
              <a:rPr lang="ja-JP" altLang="en-US" dirty="0">
                <a:solidFill>
                  <a:schemeClr val="tx1"/>
                </a:solidFill>
                <a:latin typeface="HG創英角ｺﾞｼｯｸUB" panose="020B0909000000000000" pitchFamily="49" charset="-128"/>
                <a:ea typeface="HG創英角ｺﾞｼｯｸUB" panose="020B0909000000000000" pitchFamily="49" charset="-128"/>
                <a:cs typeface="Aharoni" panose="020B0604020202020204" pitchFamily="2" charset="-79"/>
              </a:rPr>
              <a:t>地域</a:t>
            </a:r>
            <a:r>
              <a:rPr kumimoji="1" lang="ja-JP" altLang="en-US" dirty="0">
                <a:solidFill>
                  <a:schemeClr val="tx1"/>
                </a:solidFill>
                <a:latin typeface="HG創英角ｺﾞｼｯｸUB" panose="020B0909000000000000" pitchFamily="49" charset="-128"/>
                <a:ea typeface="HG創英角ｺﾞｼｯｸUB" panose="020B0909000000000000" pitchFamily="49" charset="-128"/>
                <a:cs typeface="Aharoni" panose="020B0604020202020204" pitchFamily="2" charset="-79"/>
              </a:rPr>
              <a:t>から施設、そして地域へ</a:t>
            </a:r>
          </a:p>
        </p:txBody>
      </p:sp>
      <p:sp>
        <p:nvSpPr>
          <p:cNvPr id="3" name="字幕 2">
            <a:extLst>
              <a:ext uri="{FF2B5EF4-FFF2-40B4-BE49-F238E27FC236}">
                <a16:creationId xmlns:a16="http://schemas.microsoft.com/office/drawing/2014/main" id="{512C1212-F818-435D-8E02-BB774D1508E1}"/>
              </a:ext>
            </a:extLst>
          </p:cNvPr>
          <p:cNvSpPr>
            <a:spLocks noGrp="1"/>
          </p:cNvSpPr>
          <p:nvPr>
            <p:ph type="subTitle" idx="1"/>
          </p:nvPr>
        </p:nvSpPr>
        <p:spPr>
          <a:xfrm>
            <a:off x="5100180" y="5546647"/>
            <a:ext cx="6488482" cy="802537"/>
          </a:xfrm>
        </p:spPr>
        <p:txBody>
          <a:bodyPr>
            <a:normAutofit/>
          </a:bodyPr>
          <a:lstStyle/>
          <a:p>
            <a:pPr algn="l"/>
            <a:r>
              <a:rPr lang="ja-JP" altLang="en-US" b="1" dirty="0">
                <a:solidFill>
                  <a:schemeClr val="tx1"/>
                </a:solidFill>
              </a:rPr>
              <a:t>広島県 社会福祉法人広賀会　障害者支援施設 広賀園 松籟園</a:t>
            </a:r>
            <a:endParaRPr lang="en-US" altLang="ja-JP" b="1" dirty="0">
              <a:solidFill>
                <a:schemeClr val="tx1"/>
              </a:solidFill>
            </a:endParaRPr>
          </a:p>
          <a:p>
            <a:pPr algn="l"/>
            <a:r>
              <a:rPr kumimoji="1" lang="ja-JP" altLang="en-US" b="1" dirty="0">
                <a:solidFill>
                  <a:schemeClr val="tx1"/>
                </a:solidFill>
              </a:rPr>
              <a:t>主任生活支援員 </a:t>
            </a:r>
            <a:r>
              <a:rPr lang="ja-JP" altLang="en-US" b="1" dirty="0">
                <a:solidFill>
                  <a:schemeClr val="tx1"/>
                </a:solidFill>
              </a:rPr>
              <a:t>兼 </a:t>
            </a:r>
            <a:r>
              <a:rPr kumimoji="1" lang="ja-JP" altLang="en-US" b="1" dirty="0">
                <a:solidFill>
                  <a:schemeClr val="tx1"/>
                </a:solidFill>
              </a:rPr>
              <a:t>相談支援専門員 片山将弘</a:t>
            </a:r>
          </a:p>
        </p:txBody>
      </p:sp>
      <p:pic>
        <p:nvPicPr>
          <p:cNvPr id="6" name="オーディオ 5">
            <a:hlinkClick r:id="" action="ppaction://media"/>
            <a:extLst>
              <a:ext uri="{FF2B5EF4-FFF2-40B4-BE49-F238E27FC236}">
                <a16:creationId xmlns:a16="http://schemas.microsoft.com/office/drawing/2014/main" id="{E02A9D6A-2DA5-4A39-90CE-ABC549DA70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28205216"/>
      </p:ext>
    </p:extLst>
  </p:cSld>
  <p:clrMapOvr>
    <a:masterClrMapping/>
  </p:clrMapOvr>
  <mc:AlternateContent xmlns:mc="http://schemas.openxmlformats.org/markup-compatibility/2006" xmlns:p14="http://schemas.microsoft.com/office/powerpoint/2010/main">
    <mc:Choice Requires="p14">
      <p:transition spd="slow" p14:dur="2000" advTm="29759"/>
    </mc:Choice>
    <mc:Fallback xmlns="">
      <p:transition spd="slow" advTm="29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D43BFB5-08A0-4AE3-A09A-A9D723626FB2}"/>
              </a:ext>
            </a:extLst>
          </p:cNvPr>
          <p:cNvSpPr>
            <a:spLocks noGrp="1"/>
          </p:cNvSpPr>
          <p:nvPr>
            <p:ph type="sldNum" sz="quarter" idx="12"/>
          </p:nvPr>
        </p:nvSpPr>
        <p:spPr>
          <a:xfrm>
            <a:off x="11254002" y="6406487"/>
            <a:ext cx="683339" cy="365125"/>
          </a:xfrm>
        </p:spPr>
        <p:txBody>
          <a:bodyPr/>
          <a:lstStyle/>
          <a:p>
            <a:fld id="{D5BAD135-B320-4757-8049-08ABB371D038}" type="slidenum">
              <a:rPr kumimoji="1" lang="ja-JP" altLang="en-US" smtClean="0"/>
              <a:t>10</a:t>
            </a:fld>
            <a:endParaRPr kumimoji="1" lang="ja-JP" altLang="en-US"/>
          </a:p>
        </p:txBody>
      </p:sp>
      <p:sp>
        <p:nvSpPr>
          <p:cNvPr id="5" name="楕円 4">
            <a:extLst>
              <a:ext uri="{FF2B5EF4-FFF2-40B4-BE49-F238E27FC236}">
                <a16:creationId xmlns:a16="http://schemas.microsoft.com/office/drawing/2014/main" id="{42E2593E-51AD-48C7-94EC-80CEDD9DC210}"/>
              </a:ext>
            </a:extLst>
          </p:cNvPr>
          <p:cNvSpPr/>
          <p:nvPr/>
        </p:nvSpPr>
        <p:spPr>
          <a:xfrm>
            <a:off x="1262499" y="4667138"/>
            <a:ext cx="3960000" cy="20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・居宅介護支援 同行援護</a:t>
            </a:r>
          </a:p>
          <a:p>
            <a:r>
              <a:rPr kumimoji="1" lang="ja-JP" altLang="en-US" dirty="0"/>
              <a:t> （月２回程度）</a:t>
            </a:r>
          </a:p>
          <a:p>
            <a:r>
              <a:rPr kumimoji="1" lang="ja-JP" altLang="en-US" dirty="0"/>
              <a:t>　通院５時間</a:t>
            </a:r>
            <a:r>
              <a:rPr kumimoji="1" lang="en-US" altLang="ja-JP" dirty="0"/>
              <a:t>×</a:t>
            </a:r>
            <a:r>
              <a:rPr kumimoji="1" lang="ja-JP" altLang="en-US" dirty="0"/>
              <a:t>２回</a:t>
            </a:r>
          </a:p>
          <a:p>
            <a:r>
              <a:rPr kumimoji="1" lang="ja-JP" altLang="en-US" dirty="0"/>
              <a:t>　社会参加５時間 </a:t>
            </a:r>
          </a:p>
          <a:p>
            <a:r>
              <a:rPr kumimoji="1" lang="ja-JP" altLang="en-US" dirty="0"/>
              <a:t>   ＝</a:t>
            </a:r>
            <a:r>
              <a:rPr kumimoji="1" lang="en-US" altLang="ja-JP" dirty="0"/>
              <a:t>15</a:t>
            </a:r>
            <a:r>
              <a:rPr kumimoji="1" lang="ja-JP" altLang="en-US" dirty="0"/>
              <a:t>時間</a:t>
            </a:r>
          </a:p>
        </p:txBody>
      </p:sp>
      <p:sp>
        <p:nvSpPr>
          <p:cNvPr id="6" name="楕円 5">
            <a:extLst>
              <a:ext uri="{FF2B5EF4-FFF2-40B4-BE49-F238E27FC236}">
                <a16:creationId xmlns:a16="http://schemas.microsoft.com/office/drawing/2014/main" id="{36FDBE48-4A95-4688-97CD-D68E23D22FDD}"/>
              </a:ext>
            </a:extLst>
          </p:cNvPr>
          <p:cNvSpPr/>
          <p:nvPr/>
        </p:nvSpPr>
        <p:spPr>
          <a:xfrm>
            <a:off x="1696250" y="1200525"/>
            <a:ext cx="2710524" cy="1202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配食　毎夕食</a:t>
            </a:r>
          </a:p>
        </p:txBody>
      </p:sp>
      <p:sp>
        <p:nvSpPr>
          <p:cNvPr id="8" name="コンテンツ プレースホルダー 7">
            <a:extLst>
              <a:ext uri="{FF2B5EF4-FFF2-40B4-BE49-F238E27FC236}">
                <a16:creationId xmlns:a16="http://schemas.microsoft.com/office/drawing/2014/main" id="{CBBCE077-CD11-45D4-91C7-D4707DB23C28}"/>
              </a:ext>
            </a:extLst>
          </p:cNvPr>
          <p:cNvSpPr>
            <a:spLocks noGrp="1"/>
          </p:cNvSpPr>
          <p:nvPr>
            <p:ph idx="1"/>
          </p:nvPr>
        </p:nvSpPr>
        <p:spPr>
          <a:xfrm>
            <a:off x="339000" y="2443125"/>
            <a:ext cx="3960000" cy="20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10000"/>
          </a:bodyPr>
          <a:lstStyle/>
          <a:p>
            <a:pPr marL="0" indent="0" algn="ctr">
              <a:buNone/>
            </a:pPr>
            <a:r>
              <a:rPr kumimoji="1" lang="ja-JP" altLang="en-US" dirty="0"/>
              <a:t>・居宅介護支援</a:t>
            </a:r>
          </a:p>
          <a:p>
            <a:pPr marL="0" indent="0" algn="ctr">
              <a:buNone/>
            </a:pPr>
            <a:r>
              <a:rPr kumimoji="1" lang="ja-JP" altLang="en-US" dirty="0"/>
              <a:t> 　（身体介護援助）</a:t>
            </a:r>
          </a:p>
          <a:p>
            <a:pPr marL="0" indent="0" algn="ctr">
              <a:buNone/>
            </a:pPr>
            <a:r>
              <a:rPr kumimoji="1" lang="ja-JP" altLang="en-US" dirty="0"/>
              <a:t>　</a:t>
            </a:r>
            <a:r>
              <a:rPr kumimoji="1" lang="en-US" altLang="ja-JP" dirty="0"/>
              <a:t>1.5</a:t>
            </a:r>
            <a:r>
              <a:rPr kumimoji="1" lang="ja-JP" altLang="en-US" dirty="0"/>
              <a:t>時間</a:t>
            </a:r>
            <a:r>
              <a:rPr kumimoji="1" lang="en-US" altLang="ja-JP" dirty="0"/>
              <a:t>×</a:t>
            </a:r>
            <a:r>
              <a:rPr kumimoji="1" lang="ja-JP" altLang="en-US" dirty="0"/>
              <a:t>週２回</a:t>
            </a:r>
            <a:r>
              <a:rPr kumimoji="1" lang="en-US" altLang="ja-JP" dirty="0"/>
              <a:t>×4.5</a:t>
            </a:r>
            <a:r>
              <a:rPr kumimoji="1" lang="ja-JP" altLang="en-US" dirty="0"/>
              <a:t>週</a:t>
            </a:r>
            <a:endParaRPr kumimoji="1" lang="en-US" altLang="ja-JP" dirty="0"/>
          </a:p>
          <a:p>
            <a:pPr marL="0" indent="0" algn="ctr">
              <a:buNone/>
            </a:pPr>
            <a:r>
              <a:rPr kumimoji="1" lang="ja-JP" altLang="en-US" dirty="0"/>
              <a:t>＝</a:t>
            </a:r>
            <a:r>
              <a:rPr kumimoji="1" lang="en-US" altLang="ja-JP" dirty="0"/>
              <a:t>14</a:t>
            </a:r>
            <a:r>
              <a:rPr kumimoji="1" lang="ja-JP" altLang="en-US" dirty="0"/>
              <a:t>時間</a:t>
            </a:r>
          </a:p>
        </p:txBody>
      </p:sp>
      <p:sp>
        <p:nvSpPr>
          <p:cNvPr id="9" name="楕円 8">
            <a:extLst>
              <a:ext uri="{FF2B5EF4-FFF2-40B4-BE49-F238E27FC236}">
                <a16:creationId xmlns:a16="http://schemas.microsoft.com/office/drawing/2014/main" id="{3B94893B-631B-4B0B-AFF4-54734D921037}"/>
              </a:ext>
            </a:extLst>
          </p:cNvPr>
          <p:cNvSpPr/>
          <p:nvPr/>
        </p:nvSpPr>
        <p:spPr>
          <a:xfrm>
            <a:off x="5913000" y="4696696"/>
            <a:ext cx="3960000" cy="20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・緊急時対応（夜間）</a:t>
            </a:r>
          </a:p>
          <a:p>
            <a:pPr algn="ctr"/>
            <a:r>
              <a:rPr kumimoji="1" lang="ja-JP" altLang="en-US" dirty="0"/>
              <a:t> （身体介護）</a:t>
            </a:r>
          </a:p>
          <a:p>
            <a:pPr algn="ctr"/>
            <a:r>
              <a:rPr kumimoji="1" lang="ja-JP" altLang="en-US" dirty="0"/>
              <a:t>　＝</a:t>
            </a:r>
            <a:r>
              <a:rPr kumimoji="1" lang="en-US" altLang="ja-JP" dirty="0"/>
              <a:t>5</a:t>
            </a:r>
            <a:r>
              <a:rPr kumimoji="1" lang="ja-JP" altLang="en-US" dirty="0"/>
              <a:t>時間</a:t>
            </a:r>
          </a:p>
        </p:txBody>
      </p:sp>
      <p:sp>
        <p:nvSpPr>
          <p:cNvPr id="10" name="楕円 9">
            <a:extLst>
              <a:ext uri="{FF2B5EF4-FFF2-40B4-BE49-F238E27FC236}">
                <a16:creationId xmlns:a16="http://schemas.microsoft.com/office/drawing/2014/main" id="{B617F7A2-9471-48B6-AF86-80B06887A635}"/>
              </a:ext>
            </a:extLst>
          </p:cNvPr>
          <p:cNvSpPr/>
          <p:nvPr/>
        </p:nvSpPr>
        <p:spPr>
          <a:xfrm>
            <a:off x="7893000" y="2697399"/>
            <a:ext cx="3960000" cy="20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・居宅介護支援</a:t>
            </a:r>
          </a:p>
          <a:p>
            <a:pPr algn="ctr"/>
            <a:r>
              <a:rPr kumimoji="1" lang="ja-JP" altLang="en-US" dirty="0"/>
              <a:t> （家事援助）</a:t>
            </a:r>
          </a:p>
          <a:p>
            <a:pPr algn="ctr"/>
            <a:r>
              <a:rPr kumimoji="1" lang="ja-JP" altLang="en-US" dirty="0"/>
              <a:t>　</a:t>
            </a:r>
            <a:r>
              <a:rPr kumimoji="1" lang="en-US" altLang="ja-JP" dirty="0"/>
              <a:t>1.5</a:t>
            </a:r>
            <a:r>
              <a:rPr kumimoji="1" lang="ja-JP" altLang="en-US" dirty="0"/>
              <a:t>時間</a:t>
            </a:r>
            <a:r>
              <a:rPr kumimoji="1" lang="en-US" altLang="ja-JP" dirty="0"/>
              <a:t>×</a:t>
            </a:r>
            <a:r>
              <a:rPr kumimoji="1" lang="ja-JP" altLang="en-US" dirty="0"/>
              <a:t>週</a:t>
            </a:r>
            <a:r>
              <a:rPr kumimoji="1" lang="en-US" altLang="ja-JP" dirty="0"/>
              <a:t>4</a:t>
            </a:r>
            <a:r>
              <a:rPr kumimoji="1" lang="ja-JP" altLang="en-US" dirty="0"/>
              <a:t>回</a:t>
            </a:r>
            <a:r>
              <a:rPr kumimoji="1" lang="en-US" altLang="ja-JP" dirty="0"/>
              <a:t>×4.5</a:t>
            </a:r>
            <a:r>
              <a:rPr kumimoji="1" lang="ja-JP" altLang="en-US" dirty="0"/>
              <a:t>週</a:t>
            </a:r>
          </a:p>
          <a:p>
            <a:pPr algn="ctr"/>
            <a:r>
              <a:rPr kumimoji="1" lang="ja-JP" altLang="en-US" dirty="0"/>
              <a:t>   ＝月</a:t>
            </a:r>
            <a:r>
              <a:rPr kumimoji="1" lang="en-US" altLang="ja-JP" dirty="0"/>
              <a:t>27</a:t>
            </a:r>
            <a:r>
              <a:rPr kumimoji="1" lang="ja-JP" altLang="en-US" dirty="0"/>
              <a:t>時間</a:t>
            </a:r>
          </a:p>
        </p:txBody>
      </p:sp>
      <p:sp>
        <p:nvSpPr>
          <p:cNvPr id="11" name="楕円 10">
            <a:extLst>
              <a:ext uri="{FF2B5EF4-FFF2-40B4-BE49-F238E27FC236}">
                <a16:creationId xmlns:a16="http://schemas.microsoft.com/office/drawing/2014/main" id="{DAFC6A31-61F8-4436-BC0F-1503E8D7F3DF}"/>
              </a:ext>
            </a:extLst>
          </p:cNvPr>
          <p:cNvSpPr/>
          <p:nvPr/>
        </p:nvSpPr>
        <p:spPr>
          <a:xfrm>
            <a:off x="9642242" y="270984"/>
            <a:ext cx="2206385" cy="10854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福祉タクシー</a:t>
            </a:r>
          </a:p>
        </p:txBody>
      </p:sp>
      <p:sp>
        <p:nvSpPr>
          <p:cNvPr id="12" name="楕円 11">
            <a:extLst>
              <a:ext uri="{FF2B5EF4-FFF2-40B4-BE49-F238E27FC236}">
                <a16:creationId xmlns:a16="http://schemas.microsoft.com/office/drawing/2014/main" id="{C12CE6AA-698A-4FC3-8AFE-389A35540EB4}"/>
              </a:ext>
            </a:extLst>
          </p:cNvPr>
          <p:cNvSpPr/>
          <p:nvPr/>
        </p:nvSpPr>
        <p:spPr>
          <a:xfrm>
            <a:off x="7234721" y="128007"/>
            <a:ext cx="2021785" cy="10072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福祉ホーム</a:t>
            </a:r>
          </a:p>
        </p:txBody>
      </p:sp>
      <p:sp>
        <p:nvSpPr>
          <p:cNvPr id="13" name="楕円 12">
            <a:extLst>
              <a:ext uri="{FF2B5EF4-FFF2-40B4-BE49-F238E27FC236}">
                <a16:creationId xmlns:a16="http://schemas.microsoft.com/office/drawing/2014/main" id="{2FB6D88C-4A8B-474C-BF5A-BD9A79E7A711}"/>
              </a:ext>
            </a:extLst>
          </p:cNvPr>
          <p:cNvSpPr/>
          <p:nvPr/>
        </p:nvSpPr>
        <p:spPr>
          <a:xfrm>
            <a:off x="7893000" y="1357704"/>
            <a:ext cx="2710524" cy="10854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相談支援事業所</a:t>
            </a:r>
          </a:p>
        </p:txBody>
      </p:sp>
      <p:sp>
        <p:nvSpPr>
          <p:cNvPr id="14" name="楕円 13">
            <a:extLst>
              <a:ext uri="{FF2B5EF4-FFF2-40B4-BE49-F238E27FC236}">
                <a16:creationId xmlns:a16="http://schemas.microsoft.com/office/drawing/2014/main" id="{04BC02E3-A570-40A4-91F4-AEB10D1AA3C1}"/>
              </a:ext>
            </a:extLst>
          </p:cNvPr>
          <p:cNvSpPr/>
          <p:nvPr/>
        </p:nvSpPr>
        <p:spPr>
          <a:xfrm>
            <a:off x="4299000" y="402935"/>
            <a:ext cx="2710524" cy="12451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かかりつけ医</a:t>
            </a:r>
          </a:p>
        </p:txBody>
      </p:sp>
      <p:sp>
        <p:nvSpPr>
          <p:cNvPr id="15" name="スマイル 14">
            <a:extLst>
              <a:ext uri="{FF2B5EF4-FFF2-40B4-BE49-F238E27FC236}">
                <a16:creationId xmlns:a16="http://schemas.microsoft.com/office/drawing/2014/main" id="{A5252A9D-AE32-461C-9296-0D96693B1859}"/>
              </a:ext>
            </a:extLst>
          </p:cNvPr>
          <p:cNvSpPr/>
          <p:nvPr/>
        </p:nvSpPr>
        <p:spPr>
          <a:xfrm>
            <a:off x="4935819" y="2403000"/>
            <a:ext cx="2358430" cy="2052000"/>
          </a:xfrm>
          <a:prstGeom prst="smileyFace">
            <a:avLst/>
          </a:prstGeom>
          <a:solidFill>
            <a:srgbClr val="FFC000"/>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オーディオ 1">
            <a:hlinkClick r:id="" action="ppaction://media"/>
            <a:extLst>
              <a:ext uri="{FF2B5EF4-FFF2-40B4-BE49-F238E27FC236}">
                <a16:creationId xmlns:a16="http://schemas.microsoft.com/office/drawing/2014/main" id="{1B470ABA-C025-4166-9C62-9908203A9D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17493131"/>
      </p:ext>
    </p:extLst>
  </p:cSld>
  <p:clrMapOvr>
    <a:masterClrMapping/>
  </p:clrMapOvr>
  <mc:AlternateContent xmlns:mc="http://schemas.openxmlformats.org/markup-compatibility/2006" xmlns:p14="http://schemas.microsoft.com/office/powerpoint/2010/main">
    <mc:Choice Requires="p14">
      <p:transition spd="slow" p14:dur="2000" advTm="12566"/>
    </mc:Choice>
    <mc:Fallback xmlns="">
      <p:transition spd="slow" advTm="12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B68E04-85E9-45F4-9BEC-0D6EE1FEDFE8}"/>
              </a:ext>
            </a:extLst>
          </p:cNvPr>
          <p:cNvSpPr>
            <a:spLocks noGrp="1"/>
          </p:cNvSpPr>
          <p:nvPr>
            <p:ph type="title"/>
          </p:nvPr>
        </p:nvSpPr>
        <p:spPr>
          <a:xfrm>
            <a:off x="508521" y="451513"/>
            <a:ext cx="8596668" cy="1320800"/>
          </a:xfrm>
        </p:spPr>
        <p:txBody>
          <a:bodyPr/>
          <a:lstStyle/>
          <a:p>
            <a:r>
              <a:rPr kumimoji="1" lang="ja-JP" altLang="en-US" dirty="0"/>
              <a:t>徐々に表れだした、現実問題</a:t>
            </a:r>
          </a:p>
        </p:txBody>
      </p:sp>
      <p:sp>
        <p:nvSpPr>
          <p:cNvPr id="3" name="コンテンツ プレースホルダー 2">
            <a:extLst>
              <a:ext uri="{FF2B5EF4-FFF2-40B4-BE49-F238E27FC236}">
                <a16:creationId xmlns:a16="http://schemas.microsoft.com/office/drawing/2014/main" id="{779545A3-983A-4EEE-9065-D476FB7BFB23}"/>
              </a:ext>
            </a:extLst>
          </p:cNvPr>
          <p:cNvSpPr>
            <a:spLocks noGrp="1"/>
          </p:cNvSpPr>
          <p:nvPr>
            <p:ph idx="1"/>
          </p:nvPr>
        </p:nvSpPr>
        <p:spPr>
          <a:xfrm>
            <a:off x="508521" y="1496675"/>
            <a:ext cx="9423270" cy="4909812"/>
          </a:xfrm>
        </p:spPr>
        <p:txBody>
          <a:bodyPr>
            <a:normAutofit/>
          </a:bodyPr>
          <a:lstStyle/>
          <a:p>
            <a:r>
              <a:rPr kumimoji="1" lang="ja-JP" altLang="en-US" sz="2400" dirty="0"/>
              <a:t>この頃から、ご本人が大丈夫なつもりでも、徐々に、足の腫れはひどくなり、歩行器を使用した室内歩行も難しくなってきた。</a:t>
            </a:r>
            <a:endParaRPr kumimoji="1" lang="en-US" altLang="ja-JP" sz="2400" dirty="0"/>
          </a:p>
          <a:p>
            <a:endParaRPr kumimoji="1" lang="en-US" altLang="ja-JP" sz="2400" dirty="0"/>
          </a:p>
          <a:p>
            <a:r>
              <a:rPr lang="ja-JP" altLang="en-US" sz="2400" dirty="0"/>
              <a:t>ベッドから５</a:t>
            </a:r>
            <a:r>
              <a:rPr lang="en-US" altLang="ja-JP" sz="2400" dirty="0"/>
              <a:t>m</a:t>
            </a:r>
            <a:r>
              <a:rPr lang="ja-JP" altLang="en-US" sz="2400" dirty="0"/>
              <a:t>離れたトイレに向かうのも困難に。</a:t>
            </a:r>
            <a:endParaRPr lang="en-US" altLang="ja-JP" sz="2400" dirty="0"/>
          </a:p>
          <a:p>
            <a:endParaRPr lang="en-US" altLang="ja-JP" sz="2400" dirty="0"/>
          </a:p>
          <a:p>
            <a:r>
              <a:rPr kumimoji="1" lang="ja-JP" altLang="en-US" sz="2400" dirty="0"/>
              <a:t>今後、ご本人の希望どおり現状の生活を続けるために、ポータブルトイレの使用を進めるも、トイレがベッドの周りにある事に対する受け入れが難しかった。（使用後の処理以前の問題として）</a:t>
            </a:r>
            <a:endParaRPr kumimoji="1" lang="en-US" altLang="ja-JP" sz="2400" dirty="0"/>
          </a:p>
          <a:p>
            <a:endParaRPr kumimoji="1" lang="en-US" altLang="ja-JP" sz="2000" dirty="0"/>
          </a:p>
          <a:p>
            <a:r>
              <a:rPr lang="ja-JP" altLang="en-US" sz="2400" dirty="0"/>
              <a:t>主治医からも、「そろそろ透析を考えなければいけない時期に入ってきている。」との話が出始めた。</a:t>
            </a:r>
            <a:endParaRPr kumimoji="1" lang="ja-JP" altLang="en-US" sz="2400" dirty="0"/>
          </a:p>
        </p:txBody>
      </p:sp>
      <p:sp>
        <p:nvSpPr>
          <p:cNvPr id="4" name="スライド番号プレースホルダー 3">
            <a:extLst>
              <a:ext uri="{FF2B5EF4-FFF2-40B4-BE49-F238E27FC236}">
                <a16:creationId xmlns:a16="http://schemas.microsoft.com/office/drawing/2014/main" id="{C30506C9-E963-474E-84CE-AFD1CFA7FBAB}"/>
              </a:ext>
            </a:extLst>
          </p:cNvPr>
          <p:cNvSpPr>
            <a:spLocks noGrp="1"/>
          </p:cNvSpPr>
          <p:nvPr>
            <p:ph type="sldNum" sz="quarter" idx="12"/>
          </p:nvPr>
        </p:nvSpPr>
        <p:spPr/>
        <p:txBody>
          <a:bodyPr/>
          <a:lstStyle/>
          <a:p>
            <a:fld id="{D5BAD135-B320-4757-8049-08ABB371D038}" type="slidenum">
              <a:rPr kumimoji="1" lang="ja-JP" altLang="en-US" smtClean="0"/>
              <a:t>11</a:t>
            </a:fld>
            <a:endParaRPr kumimoji="1" lang="ja-JP" altLang="en-US"/>
          </a:p>
        </p:txBody>
      </p:sp>
      <p:pic>
        <p:nvPicPr>
          <p:cNvPr id="6" name="オーディオ 5">
            <a:hlinkClick r:id="" action="ppaction://media"/>
            <a:extLst>
              <a:ext uri="{FF2B5EF4-FFF2-40B4-BE49-F238E27FC236}">
                <a16:creationId xmlns:a16="http://schemas.microsoft.com/office/drawing/2014/main" id="{CFB60FBD-3800-4D73-9917-92B5AB62B2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1764035"/>
      </p:ext>
    </p:extLst>
  </p:cSld>
  <p:clrMapOvr>
    <a:masterClrMapping/>
  </p:clrMapOvr>
  <mc:AlternateContent xmlns:mc="http://schemas.openxmlformats.org/markup-compatibility/2006" xmlns:p14="http://schemas.microsoft.com/office/powerpoint/2010/main">
    <mc:Choice Requires="p14">
      <p:transition spd="slow" p14:dur="2000" advTm="41913"/>
    </mc:Choice>
    <mc:Fallback xmlns="">
      <p:transition spd="slow" advTm="41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0A73EA-ABA5-4AF2-BD71-245110211DE1}"/>
              </a:ext>
            </a:extLst>
          </p:cNvPr>
          <p:cNvSpPr>
            <a:spLocks noGrp="1"/>
          </p:cNvSpPr>
          <p:nvPr>
            <p:ph type="title"/>
          </p:nvPr>
        </p:nvSpPr>
        <p:spPr>
          <a:xfrm>
            <a:off x="424114" y="451513"/>
            <a:ext cx="9170051" cy="1350499"/>
          </a:xfrm>
        </p:spPr>
        <p:txBody>
          <a:bodyPr>
            <a:normAutofit fontScale="90000"/>
          </a:bodyPr>
          <a:lstStyle/>
          <a:p>
            <a:r>
              <a:rPr kumimoji="1" lang="ja-JP" altLang="en-US" sz="4400" dirty="0"/>
              <a:t>一人暮らしをすることで見えてきた、</a:t>
            </a:r>
            <a:br>
              <a:rPr lang="en-US" altLang="ja-JP" sz="4400" dirty="0"/>
            </a:br>
            <a:r>
              <a:rPr lang="ja-JP" altLang="en-US" sz="4400" dirty="0"/>
              <a:t>ご本人の悩みや不安</a:t>
            </a:r>
            <a:endParaRPr kumimoji="1" lang="ja-JP" altLang="en-US" sz="4400" dirty="0"/>
          </a:p>
        </p:txBody>
      </p:sp>
      <p:sp>
        <p:nvSpPr>
          <p:cNvPr id="3" name="コンテンツ プレースホルダー 2">
            <a:extLst>
              <a:ext uri="{FF2B5EF4-FFF2-40B4-BE49-F238E27FC236}">
                <a16:creationId xmlns:a16="http://schemas.microsoft.com/office/drawing/2014/main" id="{9AC0E64C-B5AA-4971-89D5-2C1B8AEAAB9B}"/>
              </a:ext>
            </a:extLst>
          </p:cNvPr>
          <p:cNvSpPr>
            <a:spLocks noGrp="1"/>
          </p:cNvSpPr>
          <p:nvPr>
            <p:ph idx="1"/>
          </p:nvPr>
        </p:nvSpPr>
        <p:spPr>
          <a:xfrm>
            <a:off x="522588" y="2208628"/>
            <a:ext cx="9324797" cy="4304713"/>
          </a:xfrm>
        </p:spPr>
        <p:txBody>
          <a:bodyPr>
            <a:normAutofit fontScale="92500"/>
          </a:bodyPr>
          <a:lstStyle/>
          <a:p>
            <a:pPr marL="0" indent="0">
              <a:buNone/>
            </a:pPr>
            <a:r>
              <a:rPr kumimoji="1" lang="ja-JP" altLang="en-US" dirty="0"/>
              <a:t>　 </a:t>
            </a:r>
            <a:r>
              <a:rPr kumimoji="1" lang="ja-JP" altLang="en-US" sz="2400" dirty="0"/>
              <a:t>・生活拠点が、</a:t>
            </a:r>
            <a:r>
              <a:rPr kumimoji="1" lang="en-US" altLang="ja-JP" sz="2400" dirty="0"/>
              <a:t>24</a:t>
            </a:r>
            <a:r>
              <a:rPr kumimoji="1" lang="ja-JP" altLang="en-US" sz="2400" dirty="0"/>
              <a:t>時間見守りが行われている環境ではなく、サービス</a:t>
            </a:r>
            <a:endParaRPr kumimoji="1" lang="en-US" altLang="ja-JP" sz="2400" dirty="0"/>
          </a:p>
          <a:p>
            <a:pPr marL="0" indent="0">
              <a:buNone/>
            </a:pPr>
            <a:r>
              <a:rPr lang="ja-JP" altLang="en-US" sz="2400" dirty="0"/>
              <a:t>　　</a:t>
            </a:r>
            <a:r>
              <a:rPr kumimoji="1" lang="ja-JP" altLang="en-US" sz="2400" dirty="0"/>
              <a:t>が受けれない曜日や時間帯があることについて、ご本人が徐々に</a:t>
            </a:r>
            <a:endParaRPr lang="en-US" altLang="ja-JP" sz="2400" dirty="0"/>
          </a:p>
          <a:p>
            <a:pPr marL="0" indent="0">
              <a:buNone/>
            </a:pPr>
            <a:r>
              <a:rPr kumimoji="1" lang="ja-JP" altLang="en-US" sz="2400" dirty="0"/>
              <a:t>　　不安を抱え始める。</a:t>
            </a:r>
            <a:endParaRPr kumimoji="1" lang="en-US" altLang="ja-JP" sz="2400" dirty="0"/>
          </a:p>
          <a:p>
            <a:pPr marL="0" indent="0">
              <a:buNone/>
            </a:pPr>
            <a:r>
              <a:rPr lang="ja-JP" altLang="en-US" sz="2400" dirty="0"/>
              <a:t>　</a:t>
            </a:r>
            <a:endParaRPr lang="en-US" altLang="ja-JP" sz="2400" dirty="0"/>
          </a:p>
          <a:p>
            <a:pPr marL="0" indent="0">
              <a:buNone/>
            </a:pPr>
            <a:r>
              <a:rPr lang="ja-JP" altLang="en-US" sz="2400" dirty="0"/>
              <a:t>　・一方で、体調さえ良くなれば、またこのままの生活を送れるのでは</a:t>
            </a:r>
            <a:endParaRPr lang="en-US" altLang="ja-JP" sz="2400" dirty="0"/>
          </a:p>
          <a:p>
            <a:pPr marL="0" indent="0">
              <a:buNone/>
            </a:pPr>
            <a:r>
              <a:rPr lang="ja-JP" altLang="en-US" sz="2400" dirty="0"/>
              <a:t>　　ないか？という思いも持っておられ、今後の生活についてお話をす　　　　　</a:t>
            </a:r>
            <a:endParaRPr lang="en-US" altLang="ja-JP" sz="2400" dirty="0"/>
          </a:p>
          <a:p>
            <a:pPr marL="0" indent="0">
              <a:buNone/>
            </a:pPr>
            <a:r>
              <a:rPr lang="ja-JP" altLang="en-US" sz="2400" dirty="0"/>
              <a:t>　　るも、現状のままでいいのではないか？と、なかなか</a:t>
            </a:r>
            <a:r>
              <a:rPr kumimoji="1" lang="ja-JP" altLang="en-US" sz="2400" dirty="0"/>
              <a:t>話が進んでい</a:t>
            </a:r>
            <a:endParaRPr kumimoji="1" lang="en-US" altLang="ja-JP" sz="2400" dirty="0"/>
          </a:p>
          <a:p>
            <a:pPr marL="0" indent="0">
              <a:buNone/>
            </a:pPr>
            <a:r>
              <a:rPr kumimoji="1" lang="ja-JP" altLang="en-US" sz="2400" dirty="0"/>
              <a:t>　　かない状態。</a:t>
            </a:r>
            <a:endParaRPr kumimoji="1" lang="en-US" altLang="ja-JP" sz="2400" dirty="0"/>
          </a:p>
        </p:txBody>
      </p:sp>
      <p:sp>
        <p:nvSpPr>
          <p:cNvPr id="4" name="スライド番号プレースホルダー 3">
            <a:extLst>
              <a:ext uri="{FF2B5EF4-FFF2-40B4-BE49-F238E27FC236}">
                <a16:creationId xmlns:a16="http://schemas.microsoft.com/office/drawing/2014/main" id="{D8FA2107-392A-4B68-9893-1CBDE377E28E}"/>
              </a:ext>
            </a:extLst>
          </p:cNvPr>
          <p:cNvSpPr>
            <a:spLocks noGrp="1"/>
          </p:cNvSpPr>
          <p:nvPr>
            <p:ph type="sldNum" sz="quarter" idx="12"/>
          </p:nvPr>
        </p:nvSpPr>
        <p:spPr/>
        <p:txBody>
          <a:bodyPr/>
          <a:lstStyle/>
          <a:p>
            <a:fld id="{D5BAD135-B320-4757-8049-08ABB371D038}" type="slidenum">
              <a:rPr kumimoji="1" lang="ja-JP" altLang="en-US" smtClean="0"/>
              <a:t>12</a:t>
            </a:fld>
            <a:endParaRPr kumimoji="1" lang="ja-JP" altLang="en-US"/>
          </a:p>
        </p:txBody>
      </p:sp>
      <p:pic>
        <p:nvPicPr>
          <p:cNvPr id="11" name="オーディオ 10">
            <a:hlinkClick r:id="" action="ppaction://media"/>
            <a:extLst>
              <a:ext uri="{FF2B5EF4-FFF2-40B4-BE49-F238E27FC236}">
                <a16:creationId xmlns:a16="http://schemas.microsoft.com/office/drawing/2014/main" id="{11A95268-FB92-4020-8D5C-E60D1213C6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04214757"/>
      </p:ext>
    </p:extLst>
  </p:cSld>
  <p:clrMapOvr>
    <a:masterClrMapping/>
  </p:clrMapOvr>
  <mc:AlternateContent xmlns:mc="http://schemas.openxmlformats.org/markup-compatibility/2006" xmlns:p14="http://schemas.microsoft.com/office/powerpoint/2010/main">
    <mc:Choice Requires="p14">
      <p:transition spd="slow" p14:dur="2000" advTm="35024"/>
    </mc:Choice>
    <mc:Fallback xmlns="">
      <p:transition spd="slow" advTm="35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CE9545-149D-4CAC-B2B1-12A1BD842388}"/>
              </a:ext>
            </a:extLst>
          </p:cNvPr>
          <p:cNvSpPr>
            <a:spLocks noGrp="1"/>
          </p:cNvSpPr>
          <p:nvPr>
            <p:ph type="title"/>
          </p:nvPr>
        </p:nvSpPr>
        <p:spPr>
          <a:xfrm>
            <a:off x="577126" y="451513"/>
            <a:ext cx="8596668" cy="1320800"/>
          </a:xfrm>
        </p:spPr>
        <p:txBody>
          <a:bodyPr/>
          <a:lstStyle/>
          <a:p>
            <a:r>
              <a:rPr kumimoji="1" lang="ja-JP" altLang="en-US" dirty="0"/>
              <a:t>透析に対する不安と、</a:t>
            </a:r>
            <a:br>
              <a:rPr kumimoji="1" lang="en-US" altLang="ja-JP" dirty="0"/>
            </a:br>
            <a:r>
              <a:rPr kumimoji="1" lang="ja-JP" altLang="en-US" dirty="0"/>
              <a:t>今後の生活に対しての不安</a:t>
            </a:r>
          </a:p>
        </p:txBody>
      </p:sp>
      <p:sp>
        <p:nvSpPr>
          <p:cNvPr id="3" name="コンテンツ プレースホルダー 2">
            <a:extLst>
              <a:ext uri="{FF2B5EF4-FFF2-40B4-BE49-F238E27FC236}">
                <a16:creationId xmlns:a16="http://schemas.microsoft.com/office/drawing/2014/main" id="{19016CB2-D2BB-43B0-AACC-18868DC02722}"/>
              </a:ext>
            </a:extLst>
          </p:cNvPr>
          <p:cNvSpPr>
            <a:spLocks noGrp="1"/>
          </p:cNvSpPr>
          <p:nvPr>
            <p:ph idx="1"/>
          </p:nvPr>
        </p:nvSpPr>
        <p:spPr>
          <a:xfrm>
            <a:off x="1069848" y="1930401"/>
            <a:ext cx="8596668" cy="4318000"/>
          </a:xfrm>
        </p:spPr>
        <p:txBody>
          <a:bodyPr>
            <a:normAutofit lnSpcReduction="10000"/>
          </a:bodyPr>
          <a:lstStyle/>
          <a:p>
            <a:r>
              <a:rPr lang="ja-JP" altLang="en-US" sz="2400" dirty="0"/>
              <a:t>主治医から「透析治療を行うようになると、食事制限や水分制限が必要になる。」ということや、検査結果について</a:t>
            </a:r>
            <a:endParaRPr lang="en-US" altLang="ja-JP" sz="2400" dirty="0"/>
          </a:p>
          <a:p>
            <a:pPr marL="0" indent="0">
              <a:buNone/>
            </a:pPr>
            <a:r>
              <a:rPr lang="ja-JP" altLang="en-US" sz="2400" dirty="0"/>
              <a:t>　「ギリギリのラインで現状の生活がなんとかできているの</a:t>
            </a:r>
            <a:endParaRPr lang="en-US" altLang="ja-JP" sz="2400" dirty="0"/>
          </a:p>
          <a:p>
            <a:pPr marL="0" indent="0">
              <a:buNone/>
            </a:pPr>
            <a:r>
              <a:rPr lang="ja-JP" altLang="en-US" sz="2400" dirty="0"/>
              <a:t>　では・・・」と説明されたことから、なかなか、透析治療</a:t>
            </a:r>
            <a:endParaRPr lang="en-US" altLang="ja-JP" sz="2400" dirty="0"/>
          </a:p>
          <a:p>
            <a:pPr marL="0" indent="0">
              <a:buNone/>
            </a:pPr>
            <a:r>
              <a:rPr lang="ja-JP" altLang="en-US" sz="2400" dirty="0"/>
              <a:t>　開始への決心がつかない状態。</a:t>
            </a:r>
            <a:endParaRPr lang="en-US" altLang="ja-JP" sz="2400" dirty="0"/>
          </a:p>
          <a:p>
            <a:pPr marL="0" indent="0">
              <a:buNone/>
            </a:pPr>
            <a:endParaRPr lang="en-US" altLang="ja-JP" sz="2400" dirty="0"/>
          </a:p>
          <a:p>
            <a:r>
              <a:rPr kumimoji="1" lang="ja-JP" altLang="en-US" sz="2400" dirty="0"/>
              <a:t>また、入院をし、透析を開始することによって、今いる場所での生活が出来なくなったり、また、施設での生活へ後戻りするのではないかといった不安が大きくなってきていた。</a:t>
            </a:r>
          </a:p>
        </p:txBody>
      </p:sp>
      <p:sp>
        <p:nvSpPr>
          <p:cNvPr id="4" name="スライド番号プレースホルダー 3">
            <a:extLst>
              <a:ext uri="{FF2B5EF4-FFF2-40B4-BE49-F238E27FC236}">
                <a16:creationId xmlns:a16="http://schemas.microsoft.com/office/drawing/2014/main" id="{6A138D8E-A877-4C32-810E-FB2DD3647DD2}"/>
              </a:ext>
            </a:extLst>
          </p:cNvPr>
          <p:cNvSpPr>
            <a:spLocks noGrp="1"/>
          </p:cNvSpPr>
          <p:nvPr>
            <p:ph type="sldNum" sz="quarter" idx="12"/>
          </p:nvPr>
        </p:nvSpPr>
        <p:spPr/>
        <p:txBody>
          <a:bodyPr/>
          <a:lstStyle/>
          <a:p>
            <a:fld id="{D5BAD135-B320-4757-8049-08ABB371D038}" type="slidenum">
              <a:rPr kumimoji="1" lang="ja-JP" altLang="en-US" smtClean="0"/>
              <a:t>13</a:t>
            </a:fld>
            <a:endParaRPr kumimoji="1" lang="ja-JP" altLang="en-US"/>
          </a:p>
        </p:txBody>
      </p:sp>
      <p:pic>
        <p:nvPicPr>
          <p:cNvPr id="6" name="図 5" descr="白いバックグラウンドの前に座っている人形&#10;&#10;低い精度で自動的に生成された説明">
            <a:extLst>
              <a:ext uri="{FF2B5EF4-FFF2-40B4-BE49-F238E27FC236}">
                <a16:creationId xmlns:a16="http://schemas.microsoft.com/office/drawing/2014/main" id="{2B4C343D-C7BC-4B7F-B32E-D238692B6D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666516" y="4100975"/>
            <a:ext cx="2103926" cy="2462423"/>
          </a:xfrm>
          <a:prstGeom prst="rect">
            <a:avLst/>
          </a:prstGeom>
        </p:spPr>
      </p:pic>
      <p:pic>
        <p:nvPicPr>
          <p:cNvPr id="5" name="オーディオ 4">
            <a:hlinkClick r:id="" action="ppaction://media"/>
            <a:extLst>
              <a:ext uri="{FF2B5EF4-FFF2-40B4-BE49-F238E27FC236}">
                <a16:creationId xmlns:a16="http://schemas.microsoft.com/office/drawing/2014/main" id="{7391E122-CBA0-412D-9430-4A1A793917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58881126"/>
      </p:ext>
    </p:extLst>
  </p:cSld>
  <p:clrMapOvr>
    <a:masterClrMapping/>
  </p:clrMapOvr>
  <mc:AlternateContent xmlns:mc="http://schemas.openxmlformats.org/markup-compatibility/2006" xmlns:p14="http://schemas.microsoft.com/office/powerpoint/2010/main">
    <mc:Choice Requires="p14">
      <p:transition spd="slow" p14:dur="2000" advTm="59944"/>
    </mc:Choice>
    <mc:Fallback xmlns="">
      <p:transition spd="slow" advTm="59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EA4804-04CB-444C-97C2-321863708B45}"/>
              </a:ext>
            </a:extLst>
          </p:cNvPr>
          <p:cNvSpPr>
            <a:spLocks noGrp="1"/>
          </p:cNvSpPr>
          <p:nvPr>
            <p:ph type="title"/>
          </p:nvPr>
        </p:nvSpPr>
        <p:spPr>
          <a:xfrm>
            <a:off x="677334" y="300111"/>
            <a:ext cx="8596668" cy="1320800"/>
          </a:xfrm>
        </p:spPr>
        <p:txBody>
          <a:bodyPr>
            <a:normAutofit/>
          </a:bodyPr>
          <a:lstStyle/>
          <a:p>
            <a:r>
              <a:rPr kumimoji="1" lang="ja-JP" altLang="en-US" dirty="0"/>
              <a:t>それらの不安や状況が基になり、</a:t>
            </a:r>
            <a:br>
              <a:rPr kumimoji="1" lang="en-US" altLang="ja-JP" dirty="0"/>
            </a:br>
            <a:r>
              <a:rPr kumimoji="1" lang="ja-JP" altLang="en-US" dirty="0"/>
              <a:t>どんどん悪化していく体調・状況。。。</a:t>
            </a:r>
          </a:p>
        </p:txBody>
      </p:sp>
      <p:sp>
        <p:nvSpPr>
          <p:cNvPr id="3" name="コンテンツ プレースホルダー 2">
            <a:extLst>
              <a:ext uri="{FF2B5EF4-FFF2-40B4-BE49-F238E27FC236}">
                <a16:creationId xmlns:a16="http://schemas.microsoft.com/office/drawing/2014/main" id="{D0111FDB-72AC-4368-8B29-B1C9F6C7C98B}"/>
              </a:ext>
            </a:extLst>
          </p:cNvPr>
          <p:cNvSpPr>
            <a:spLocks noGrp="1"/>
          </p:cNvSpPr>
          <p:nvPr>
            <p:ph idx="1"/>
          </p:nvPr>
        </p:nvSpPr>
        <p:spPr>
          <a:xfrm>
            <a:off x="677334" y="1855789"/>
            <a:ext cx="9015306" cy="4481511"/>
          </a:xfrm>
        </p:spPr>
        <p:txBody>
          <a:bodyPr>
            <a:normAutofit fontScale="92500" lnSpcReduction="10000"/>
          </a:bodyPr>
          <a:lstStyle/>
          <a:p>
            <a:r>
              <a:rPr kumimoji="1" lang="ja-JP" altLang="en-US" sz="1900" dirty="0"/>
              <a:t>定期的に地域の大きな病院へ受診はしていたものの、</a:t>
            </a:r>
            <a:endParaRPr kumimoji="1" lang="en-US" altLang="ja-JP" sz="1900" dirty="0"/>
          </a:p>
          <a:p>
            <a:pPr marL="0" indent="0">
              <a:buNone/>
            </a:pPr>
            <a:r>
              <a:rPr lang="ja-JP" altLang="en-US" sz="1900" dirty="0"/>
              <a:t>　  不安や現状が重なり、ご本人がなかなか前へ一歩踏み出せない状況ができていった。</a:t>
            </a:r>
            <a:endParaRPr lang="en-US" altLang="ja-JP" sz="1900" dirty="0"/>
          </a:p>
          <a:p>
            <a:pPr marL="0" indent="0">
              <a:buNone/>
            </a:pPr>
            <a:r>
              <a:rPr lang="ja-JP" altLang="en-US" sz="1900" dirty="0"/>
              <a:t>　  また私自身も、時間をみては、ご本人やヘルパーステーション、居住地の</a:t>
            </a:r>
            <a:endParaRPr lang="en-US" altLang="ja-JP" sz="1900" dirty="0"/>
          </a:p>
          <a:p>
            <a:pPr marL="0" indent="0">
              <a:buNone/>
            </a:pPr>
            <a:r>
              <a:rPr lang="ja-JP" altLang="en-US" sz="1900" dirty="0"/>
              <a:t>　  管理者等と話をしていったが、良い方向性を見いだせず迷っていた。</a:t>
            </a:r>
            <a:endParaRPr lang="en-US" altLang="ja-JP" sz="1900" dirty="0"/>
          </a:p>
          <a:p>
            <a:pPr marL="0" indent="0">
              <a:buNone/>
            </a:pPr>
            <a:r>
              <a:rPr lang="ja-JP" altLang="en-US" sz="1900" dirty="0"/>
              <a:t>　</a:t>
            </a:r>
            <a:endParaRPr lang="en-US" altLang="ja-JP" sz="1900" dirty="0"/>
          </a:p>
          <a:p>
            <a:pPr marL="0" indent="0">
              <a:buNone/>
            </a:pPr>
            <a:r>
              <a:rPr lang="ja-JP" altLang="en-US" sz="1900" dirty="0"/>
              <a:t>     サービス利用でなんとか、一日一日を過ごして頂く事はできていたが、</a:t>
            </a:r>
            <a:endParaRPr lang="en-US" altLang="ja-JP" sz="1900" dirty="0"/>
          </a:p>
          <a:p>
            <a:pPr marL="0" indent="0">
              <a:buNone/>
            </a:pPr>
            <a:r>
              <a:rPr lang="ja-JP" altLang="en-US" sz="1900" dirty="0"/>
              <a:t>　  ご本人との話の中で、うまく共に前へ進むことも出来ず、うまく背中を</a:t>
            </a:r>
            <a:endParaRPr lang="en-US" altLang="ja-JP" sz="1900" dirty="0"/>
          </a:p>
          <a:p>
            <a:pPr marL="0" indent="0">
              <a:buNone/>
            </a:pPr>
            <a:r>
              <a:rPr lang="ja-JP" altLang="en-US" sz="1900" dirty="0"/>
              <a:t>　  押して差し上げることも出来ていなかった。。。</a:t>
            </a:r>
            <a:endParaRPr lang="en-US" altLang="ja-JP" sz="1900" dirty="0"/>
          </a:p>
          <a:p>
            <a:pPr marL="0" indent="0">
              <a:buNone/>
            </a:pPr>
            <a:endParaRPr lang="en-US" altLang="ja-JP" dirty="0"/>
          </a:p>
          <a:p>
            <a:pPr marL="0" indent="0">
              <a:buNone/>
            </a:pPr>
            <a:r>
              <a:rPr lang="ja-JP" altLang="en-US" dirty="0"/>
              <a:t>　 </a:t>
            </a:r>
            <a:r>
              <a:rPr lang="ja-JP" altLang="en-US" sz="2400" dirty="0"/>
              <a:t>そのような中、なんとか過ごしていた毎日だったが、</a:t>
            </a:r>
            <a:endParaRPr lang="en-US" altLang="ja-JP" sz="2400" dirty="0"/>
          </a:p>
          <a:p>
            <a:pPr marL="0" indent="0">
              <a:buNone/>
            </a:pPr>
            <a:r>
              <a:rPr lang="ja-JP" altLang="en-US" sz="2400" dirty="0"/>
              <a:t>　ついに。。。</a:t>
            </a:r>
            <a:endParaRPr lang="en-US" altLang="ja-JP" dirty="0"/>
          </a:p>
        </p:txBody>
      </p:sp>
      <p:sp>
        <p:nvSpPr>
          <p:cNvPr id="4" name="スライド番号プレースホルダー 3">
            <a:extLst>
              <a:ext uri="{FF2B5EF4-FFF2-40B4-BE49-F238E27FC236}">
                <a16:creationId xmlns:a16="http://schemas.microsoft.com/office/drawing/2014/main" id="{4BF3A31D-A748-434C-8251-025163F8CDB4}"/>
              </a:ext>
            </a:extLst>
          </p:cNvPr>
          <p:cNvSpPr>
            <a:spLocks noGrp="1"/>
          </p:cNvSpPr>
          <p:nvPr>
            <p:ph type="sldNum" sz="quarter" idx="12"/>
          </p:nvPr>
        </p:nvSpPr>
        <p:spPr/>
        <p:txBody>
          <a:bodyPr/>
          <a:lstStyle/>
          <a:p>
            <a:fld id="{D5BAD135-B320-4757-8049-08ABB371D038}" type="slidenum">
              <a:rPr kumimoji="1" lang="ja-JP" altLang="en-US" smtClean="0"/>
              <a:t>14</a:t>
            </a:fld>
            <a:endParaRPr kumimoji="1" lang="ja-JP" altLang="en-US"/>
          </a:p>
        </p:txBody>
      </p:sp>
      <p:pic>
        <p:nvPicPr>
          <p:cNvPr id="5" name="オーディオ 4">
            <a:hlinkClick r:id="" action="ppaction://media"/>
            <a:extLst>
              <a:ext uri="{FF2B5EF4-FFF2-40B4-BE49-F238E27FC236}">
                <a16:creationId xmlns:a16="http://schemas.microsoft.com/office/drawing/2014/main" id="{BD6B2643-B459-4070-A578-9A1933B503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82222735"/>
      </p:ext>
    </p:extLst>
  </p:cSld>
  <p:clrMapOvr>
    <a:masterClrMapping/>
  </p:clrMapOvr>
  <mc:AlternateContent xmlns:mc="http://schemas.openxmlformats.org/markup-compatibility/2006" xmlns:p14="http://schemas.microsoft.com/office/powerpoint/2010/main">
    <mc:Choice Requires="p14">
      <p:transition spd="slow" p14:dur="2000" advTm="53802"/>
    </mc:Choice>
    <mc:Fallback xmlns="">
      <p:transition spd="slow" advTm="5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7665A9-80C7-4FDE-8A8C-FC6FFFE914F5}"/>
              </a:ext>
            </a:extLst>
          </p:cNvPr>
          <p:cNvSpPr>
            <a:spLocks noGrp="1"/>
          </p:cNvSpPr>
          <p:nvPr>
            <p:ph type="title"/>
          </p:nvPr>
        </p:nvSpPr>
        <p:spPr>
          <a:xfrm>
            <a:off x="319666" y="548095"/>
            <a:ext cx="8596668" cy="780789"/>
          </a:xfrm>
        </p:spPr>
        <p:txBody>
          <a:bodyPr/>
          <a:lstStyle/>
          <a:p>
            <a:r>
              <a:rPr kumimoji="1" lang="ja-JP" altLang="en-US" dirty="0"/>
              <a:t>救急搬送から入院の流れ</a:t>
            </a:r>
          </a:p>
        </p:txBody>
      </p:sp>
      <p:pic>
        <p:nvPicPr>
          <p:cNvPr id="6" name="コンテンツ プレースホルダー 5" descr="ケーキ, おもちゃ, 子供, 探す が含まれている画像&#10;&#10;自動的に生成された説明">
            <a:extLst>
              <a:ext uri="{FF2B5EF4-FFF2-40B4-BE49-F238E27FC236}">
                <a16:creationId xmlns:a16="http://schemas.microsoft.com/office/drawing/2014/main" id="{93238EB0-61C8-4834-A726-5C24864B5FA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077022" y="4723101"/>
            <a:ext cx="2705289" cy="2204811"/>
          </a:xfrm>
        </p:spPr>
      </p:pic>
      <p:sp>
        <p:nvSpPr>
          <p:cNvPr id="4" name="スライド番号プレースホルダー 3">
            <a:extLst>
              <a:ext uri="{FF2B5EF4-FFF2-40B4-BE49-F238E27FC236}">
                <a16:creationId xmlns:a16="http://schemas.microsoft.com/office/drawing/2014/main" id="{72EC97FC-8E11-468F-BBE5-22A3819ED238}"/>
              </a:ext>
            </a:extLst>
          </p:cNvPr>
          <p:cNvSpPr>
            <a:spLocks noGrp="1"/>
          </p:cNvSpPr>
          <p:nvPr>
            <p:ph type="sldNum" sz="quarter" idx="12"/>
          </p:nvPr>
        </p:nvSpPr>
        <p:spPr/>
        <p:txBody>
          <a:bodyPr/>
          <a:lstStyle/>
          <a:p>
            <a:fld id="{D5BAD135-B320-4757-8049-08ABB371D038}" type="slidenum">
              <a:rPr kumimoji="1" lang="ja-JP" altLang="en-US" smtClean="0"/>
              <a:t>15</a:t>
            </a:fld>
            <a:endParaRPr kumimoji="1" lang="ja-JP" altLang="en-US"/>
          </a:p>
        </p:txBody>
      </p:sp>
      <p:sp>
        <p:nvSpPr>
          <p:cNvPr id="7" name="テキスト ボックス 6">
            <a:extLst>
              <a:ext uri="{FF2B5EF4-FFF2-40B4-BE49-F238E27FC236}">
                <a16:creationId xmlns:a16="http://schemas.microsoft.com/office/drawing/2014/main" id="{17C599CE-5E86-44E4-990B-94C85C46EAF4}"/>
              </a:ext>
            </a:extLst>
          </p:cNvPr>
          <p:cNvSpPr txBox="1"/>
          <p:nvPr/>
        </p:nvSpPr>
        <p:spPr>
          <a:xfrm>
            <a:off x="319666" y="1459915"/>
            <a:ext cx="11552667" cy="4524315"/>
          </a:xfrm>
          <a:prstGeom prst="rect">
            <a:avLst/>
          </a:prstGeom>
          <a:noFill/>
        </p:spPr>
        <p:txBody>
          <a:bodyPr wrap="square">
            <a:spAutoFit/>
          </a:bodyPr>
          <a:lstStyle/>
          <a:p>
            <a:pPr algn="just"/>
            <a:r>
              <a:rPr lang="ja-JP" altLang="en-US" sz="2400" kern="100" dirty="0">
                <a:latin typeface="+mn-ea"/>
                <a:cs typeface="Times New Roman" panose="02020603050405020304" pitchFamily="18" charset="0"/>
              </a:rPr>
              <a:t>・令和３年９月中旬、</a:t>
            </a:r>
            <a:r>
              <a:rPr lang="ja-JP" altLang="ja-JP" sz="2400" kern="100" dirty="0">
                <a:effectLst/>
                <a:latin typeface="+mn-ea"/>
                <a:cs typeface="Times New Roman" panose="02020603050405020304" pitchFamily="18" charset="0"/>
              </a:rPr>
              <a:t>午前中にご本人と電話でお話しをさせて</a:t>
            </a:r>
            <a:endParaRPr lang="en-US" altLang="ja-JP" sz="2400" kern="100" dirty="0">
              <a:effectLst/>
              <a:latin typeface="+mn-ea"/>
              <a:cs typeface="Times New Roman" panose="02020603050405020304" pitchFamily="18" charset="0"/>
            </a:endParaRPr>
          </a:p>
          <a:p>
            <a:pPr algn="just"/>
            <a:r>
              <a:rPr lang="ja-JP" altLang="en-US" sz="2400" kern="100" dirty="0">
                <a:latin typeface="+mn-ea"/>
                <a:cs typeface="Times New Roman" panose="02020603050405020304" pitchFamily="18" charset="0"/>
              </a:rPr>
              <a:t>　</a:t>
            </a:r>
            <a:r>
              <a:rPr lang="ja-JP" altLang="ja-JP" sz="2400" kern="100" dirty="0">
                <a:effectLst/>
                <a:latin typeface="+mn-ea"/>
                <a:cs typeface="Times New Roman" panose="02020603050405020304" pitchFamily="18" charset="0"/>
              </a:rPr>
              <a:t>頂いた時にも、息苦しそうな感じを電話口で受けた事</a:t>
            </a:r>
            <a:r>
              <a:rPr lang="ja-JP" altLang="en-US" sz="2400" kern="100" dirty="0">
                <a:effectLst/>
                <a:latin typeface="+mn-ea"/>
                <a:cs typeface="Times New Roman" panose="02020603050405020304" pitchFamily="18" charset="0"/>
              </a:rPr>
              <a:t>などがあり</a:t>
            </a:r>
            <a:r>
              <a:rPr lang="ja-JP" altLang="ja-JP" sz="2400" kern="100" dirty="0">
                <a:effectLst/>
                <a:latin typeface="+mn-ea"/>
                <a:cs typeface="Times New Roman" panose="02020603050405020304" pitchFamily="18" charset="0"/>
              </a:rPr>
              <a:t>、</a:t>
            </a:r>
            <a:endParaRPr lang="en-US" altLang="ja-JP" sz="2400" kern="100" dirty="0">
              <a:effectLst/>
              <a:latin typeface="+mn-ea"/>
              <a:cs typeface="Times New Roman" panose="02020603050405020304" pitchFamily="18" charset="0"/>
            </a:endParaRPr>
          </a:p>
          <a:p>
            <a:pPr algn="just"/>
            <a:r>
              <a:rPr lang="ja-JP" altLang="en-US" sz="2400" kern="100" dirty="0">
                <a:latin typeface="+mn-ea"/>
                <a:cs typeface="Times New Roman" panose="02020603050405020304" pitchFamily="18" charset="0"/>
              </a:rPr>
              <a:t>　</a:t>
            </a:r>
            <a:r>
              <a:rPr lang="ja-JP" altLang="ja-JP" sz="2400" kern="100" dirty="0">
                <a:effectLst/>
                <a:latin typeface="+mn-ea"/>
                <a:cs typeface="Times New Roman" panose="02020603050405020304" pitchFamily="18" charset="0"/>
              </a:rPr>
              <a:t>ご本人のご様子が気になった為、</a:t>
            </a:r>
            <a:r>
              <a:rPr lang="ja-JP" altLang="en-US" sz="2400" kern="100" dirty="0">
                <a:latin typeface="+mn-ea"/>
                <a:cs typeface="Times New Roman" panose="02020603050405020304" pitchFamily="18" charset="0"/>
              </a:rPr>
              <a:t>福祉ホーム</a:t>
            </a:r>
            <a:r>
              <a:rPr lang="ja-JP" altLang="ja-JP" sz="2400" kern="100" dirty="0">
                <a:effectLst/>
                <a:latin typeface="+mn-ea"/>
                <a:cs typeface="Times New Roman" panose="02020603050405020304" pitchFamily="18" charset="0"/>
              </a:rPr>
              <a:t>を訪問。</a:t>
            </a:r>
            <a:endParaRPr lang="en-US" altLang="ja-JP" sz="2400" kern="100" dirty="0">
              <a:effectLst/>
              <a:latin typeface="+mn-ea"/>
              <a:cs typeface="Times New Roman" panose="02020603050405020304" pitchFamily="18" charset="0"/>
            </a:endParaRPr>
          </a:p>
          <a:p>
            <a:pPr algn="just"/>
            <a:endParaRPr lang="en-US" altLang="ja-JP" sz="2400" kern="100" dirty="0">
              <a:effectLst/>
              <a:latin typeface="+mn-ea"/>
              <a:cs typeface="Times New Roman" panose="02020603050405020304" pitchFamily="18" charset="0"/>
            </a:endParaRPr>
          </a:p>
          <a:p>
            <a:pPr algn="just"/>
            <a:r>
              <a:rPr lang="ja-JP" altLang="en-US" sz="2400" kern="100" dirty="0">
                <a:effectLst/>
                <a:latin typeface="+mn-ea"/>
                <a:cs typeface="Times New Roman" panose="02020603050405020304" pitchFamily="18" charset="0"/>
              </a:rPr>
              <a:t>・夜間ということもあり、</a:t>
            </a:r>
            <a:r>
              <a:rPr lang="ja-JP" altLang="ja-JP" sz="2400" kern="100" dirty="0">
                <a:effectLst/>
                <a:latin typeface="+mn-ea"/>
                <a:cs typeface="Times New Roman" panose="02020603050405020304" pitchFamily="18" charset="0"/>
              </a:rPr>
              <a:t>玄関の鍵が閉まっていたため</a:t>
            </a:r>
            <a:r>
              <a:rPr lang="ja-JP" altLang="en-US" sz="2400" kern="100" dirty="0">
                <a:latin typeface="+mn-ea"/>
                <a:cs typeface="Times New Roman" panose="02020603050405020304" pitchFamily="18" charset="0"/>
              </a:rPr>
              <a:t>、宿直の方</a:t>
            </a:r>
            <a:r>
              <a:rPr lang="ja-JP" altLang="ja-JP" sz="2400" kern="100" dirty="0">
                <a:effectLst/>
                <a:latin typeface="+mn-ea"/>
                <a:cs typeface="Times New Roman" panose="02020603050405020304" pitchFamily="18" charset="0"/>
              </a:rPr>
              <a:t>へ</a:t>
            </a:r>
            <a:r>
              <a:rPr lang="ja-JP" altLang="en-US" sz="2400" kern="100" dirty="0">
                <a:effectLst/>
                <a:latin typeface="+mn-ea"/>
                <a:cs typeface="Times New Roman" panose="02020603050405020304" pitchFamily="18" charset="0"/>
              </a:rPr>
              <a:t>連絡</a:t>
            </a:r>
            <a:endParaRPr lang="en-US" altLang="ja-JP" sz="2400" kern="100" dirty="0">
              <a:effectLst/>
              <a:latin typeface="+mn-ea"/>
              <a:cs typeface="Times New Roman" panose="02020603050405020304" pitchFamily="18" charset="0"/>
            </a:endParaRPr>
          </a:p>
          <a:p>
            <a:pPr algn="just"/>
            <a:r>
              <a:rPr lang="ja-JP" altLang="en-US" sz="2400" kern="100" dirty="0">
                <a:effectLst/>
                <a:latin typeface="+mn-ea"/>
                <a:cs typeface="Times New Roman" panose="02020603050405020304" pitchFamily="18" charset="0"/>
              </a:rPr>
              <a:t>　</a:t>
            </a:r>
            <a:r>
              <a:rPr lang="ja-JP" altLang="en-US" sz="2400" kern="100" dirty="0">
                <a:latin typeface="+mn-ea"/>
                <a:cs typeface="Times New Roman" panose="02020603050405020304" pitchFamily="18" charset="0"/>
              </a:rPr>
              <a:t>を</a:t>
            </a:r>
            <a:r>
              <a:rPr lang="ja-JP" altLang="en-US" sz="2400" kern="100" dirty="0">
                <a:effectLst/>
                <a:latin typeface="+mn-ea"/>
                <a:cs typeface="Times New Roman" panose="02020603050405020304" pitchFamily="18" charset="0"/>
              </a:rPr>
              <a:t>し、</a:t>
            </a:r>
            <a:r>
              <a:rPr lang="ja-JP" altLang="ja-JP" sz="2400" kern="100" dirty="0">
                <a:effectLst/>
                <a:latin typeface="+mn-ea"/>
                <a:cs typeface="Times New Roman" panose="02020603050405020304" pitchFamily="18" charset="0"/>
              </a:rPr>
              <a:t>事情をお話して鍵を開けて頂く。部屋を訪室したところ、</a:t>
            </a:r>
            <a:endParaRPr lang="en-US" altLang="ja-JP" sz="2400" kern="100" dirty="0">
              <a:effectLst/>
              <a:latin typeface="+mn-ea"/>
              <a:cs typeface="Times New Roman" panose="02020603050405020304" pitchFamily="18" charset="0"/>
            </a:endParaRPr>
          </a:p>
          <a:p>
            <a:pPr algn="just"/>
            <a:r>
              <a:rPr lang="ja-JP" altLang="en-US" sz="2400" kern="100" dirty="0">
                <a:latin typeface="+mn-ea"/>
                <a:cs typeface="Times New Roman" panose="02020603050405020304" pitchFamily="18" charset="0"/>
              </a:rPr>
              <a:t>　</a:t>
            </a:r>
            <a:r>
              <a:rPr lang="ja-JP" altLang="ja-JP" sz="2400" kern="100" dirty="0">
                <a:effectLst/>
                <a:latin typeface="+mn-ea"/>
                <a:cs typeface="Times New Roman" panose="02020603050405020304" pitchFamily="18" charset="0"/>
              </a:rPr>
              <a:t>入口からの声掛けに、か細い声で、「動けん。」と返答がある。</a:t>
            </a:r>
            <a:endParaRPr lang="en-US" altLang="ja-JP" sz="2400" kern="100" dirty="0">
              <a:effectLst/>
              <a:latin typeface="+mn-ea"/>
              <a:cs typeface="Times New Roman" panose="02020603050405020304" pitchFamily="18" charset="0"/>
            </a:endParaRPr>
          </a:p>
          <a:p>
            <a:pPr algn="just"/>
            <a:endParaRPr lang="en-US" altLang="ja-JP" sz="2400" kern="100" dirty="0">
              <a:latin typeface="+mn-ea"/>
              <a:cs typeface="Times New Roman" panose="02020603050405020304" pitchFamily="18" charset="0"/>
            </a:endParaRPr>
          </a:p>
          <a:p>
            <a:pPr algn="just"/>
            <a:r>
              <a:rPr lang="ja-JP" altLang="en-US" sz="2400" kern="100" dirty="0">
                <a:latin typeface="+mn-ea"/>
                <a:cs typeface="Times New Roman" panose="02020603050405020304" pitchFamily="18" charset="0"/>
              </a:rPr>
              <a:t>・</a:t>
            </a:r>
            <a:r>
              <a:rPr lang="ja-JP" altLang="ja-JP" sz="2400" kern="100" dirty="0">
                <a:effectLst/>
                <a:latin typeface="+mn-ea"/>
                <a:cs typeface="Times New Roman" panose="02020603050405020304" pitchFamily="18" charset="0"/>
              </a:rPr>
              <a:t>室内に向かうと、ベッド上に仰臥位でしんどそうにしている</a:t>
            </a:r>
            <a:endParaRPr lang="en-US" altLang="ja-JP" sz="2400" kern="100" dirty="0">
              <a:effectLst/>
              <a:latin typeface="+mn-ea"/>
              <a:cs typeface="Times New Roman" panose="02020603050405020304" pitchFamily="18" charset="0"/>
            </a:endParaRPr>
          </a:p>
          <a:p>
            <a:pPr algn="just"/>
            <a:r>
              <a:rPr lang="ja-JP" altLang="en-US" sz="2400" kern="100" dirty="0">
                <a:latin typeface="+mn-ea"/>
                <a:cs typeface="Times New Roman" panose="02020603050405020304" pitchFamily="18" charset="0"/>
              </a:rPr>
              <a:t>　○○さん</a:t>
            </a:r>
            <a:r>
              <a:rPr lang="ja-JP" altLang="ja-JP" sz="2400" kern="100" dirty="0">
                <a:effectLst/>
                <a:latin typeface="+mn-ea"/>
                <a:cs typeface="Times New Roman" panose="02020603050405020304" pitchFamily="18" charset="0"/>
              </a:rPr>
              <a:t>がいらっしゃった。お聞きすると「</a:t>
            </a:r>
            <a:r>
              <a:rPr lang="en-US" altLang="ja-JP" sz="2400" kern="100" dirty="0">
                <a:effectLst/>
                <a:latin typeface="+mn-ea"/>
                <a:cs typeface="Times New Roman" panose="02020603050405020304" pitchFamily="18" charset="0"/>
              </a:rPr>
              <a:t>19</a:t>
            </a:r>
            <a:r>
              <a:rPr lang="ja-JP" altLang="ja-JP" sz="2400" kern="100" dirty="0">
                <a:effectLst/>
                <a:latin typeface="+mn-ea"/>
                <a:cs typeface="Times New Roman" panose="02020603050405020304" pitchFamily="18" charset="0"/>
              </a:rPr>
              <a:t>時頃からしんどくて</a:t>
            </a:r>
            <a:endParaRPr lang="en-US" altLang="ja-JP" sz="2400" kern="100" dirty="0">
              <a:effectLst/>
              <a:latin typeface="+mn-ea"/>
              <a:cs typeface="Times New Roman" panose="02020603050405020304" pitchFamily="18" charset="0"/>
            </a:endParaRPr>
          </a:p>
          <a:p>
            <a:pPr algn="just"/>
            <a:r>
              <a:rPr lang="ja-JP" altLang="en-US" sz="2400" kern="100" dirty="0">
                <a:latin typeface="+mn-ea"/>
                <a:cs typeface="Times New Roman" panose="02020603050405020304" pitchFamily="18" charset="0"/>
              </a:rPr>
              <a:t>　</a:t>
            </a:r>
            <a:r>
              <a:rPr lang="ja-JP" altLang="ja-JP" sz="2400" kern="100" dirty="0">
                <a:effectLst/>
                <a:latin typeface="+mn-ea"/>
                <a:cs typeface="Times New Roman" panose="02020603050405020304" pitchFamily="18" charset="0"/>
              </a:rPr>
              <a:t>動けなくなった。様子を見るのにずっと横たわっていた。」</a:t>
            </a:r>
            <a:endParaRPr lang="en-US" altLang="ja-JP" sz="2400" kern="100" dirty="0">
              <a:effectLst/>
              <a:latin typeface="+mn-ea"/>
              <a:cs typeface="Times New Roman" panose="02020603050405020304" pitchFamily="18" charset="0"/>
            </a:endParaRPr>
          </a:p>
          <a:p>
            <a:pPr algn="just"/>
            <a:r>
              <a:rPr lang="ja-JP" altLang="en-US" sz="2400" kern="100" dirty="0">
                <a:latin typeface="+mn-ea"/>
                <a:cs typeface="Times New Roman" panose="02020603050405020304" pitchFamily="18" charset="0"/>
              </a:rPr>
              <a:t>　</a:t>
            </a:r>
            <a:r>
              <a:rPr lang="ja-JP" altLang="ja-JP" sz="2400" kern="100" dirty="0">
                <a:effectLst/>
                <a:latin typeface="+mn-ea"/>
                <a:cs typeface="Times New Roman" panose="02020603050405020304" pitchFamily="18" charset="0"/>
              </a:rPr>
              <a:t>との事だった。</a:t>
            </a:r>
            <a:endParaRPr lang="ja-JP" altLang="en-US" sz="2400" kern="100" dirty="0">
              <a:effectLst/>
              <a:latin typeface="+mn-ea"/>
              <a:cs typeface="Times New Roman" panose="02020603050405020304" pitchFamily="18" charset="0"/>
            </a:endParaRPr>
          </a:p>
        </p:txBody>
      </p:sp>
      <p:pic>
        <p:nvPicPr>
          <p:cNvPr id="8" name="オーディオ 7">
            <a:hlinkClick r:id="" action="ppaction://media"/>
            <a:extLst>
              <a:ext uri="{FF2B5EF4-FFF2-40B4-BE49-F238E27FC236}">
                <a16:creationId xmlns:a16="http://schemas.microsoft.com/office/drawing/2014/main" id="{731FCF0B-C8DA-4AE6-8B1C-E87E735EE0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5088927"/>
      </p:ext>
    </p:extLst>
  </p:cSld>
  <p:clrMapOvr>
    <a:masterClrMapping/>
  </p:clrMapOvr>
  <mc:AlternateContent xmlns:mc="http://schemas.openxmlformats.org/markup-compatibility/2006" xmlns:p14="http://schemas.microsoft.com/office/powerpoint/2010/main">
    <mc:Choice Requires="p14">
      <p:transition spd="slow" p14:dur="2000" advTm="50814"/>
    </mc:Choice>
    <mc:Fallback xmlns="">
      <p:transition spd="slow" advTm="50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110ADD23-2A59-4597-9648-EB3E3CA63C6A}"/>
              </a:ext>
            </a:extLst>
          </p:cNvPr>
          <p:cNvSpPr txBox="1"/>
          <p:nvPr/>
        </p:nvSpPr>
        <p:spPr>
          <a:xfrm>
            <a:off x="351691" y="375034"/>
            <a:ext cx="10452297" cy="6370975"/>
          </a:xfrm>
          <a:prstGeom prst="rect">
            <a:avLst/>
          </a:prstGeom>
          <a:noFill/>
        </p:spPr>
        <p:txBody>
          <a:bodyPr wrap="square">
            <a:spAutoFit/>
          </a:bodyPr>
          <a:lstStyle/>
          <a:p>
            <a:pPr algn="just"/>
            <a:r>
              <a:rPr lang="ja-JP" altLang="en-US" sz="2400" kern="100" dirty="0">
                <a:latin typeface="+mn-ea"/>
                <a:cs typeface="Times New Roman" panose="02020603050405020304" pitchFamily="18" charset="0"/>
              </a:rPr>
              <a:t>・</a:t>
            </a:r>
            <a:r>
              <a:rPr lang="ja-JP" altLang="ja-JP" sz="2400" kern="100" dirty="0">
                <a:effectLst/>
                <a:latin typeface="+mn-ea"/>
                <a:cs typeface="Times New Roman" panose="02020603050405020304" pitchFamily="18" charset="0"/>
              </a:rPr>
              <a:t>意識はしっかりしていたものの、この状態だと</a:t>
            </a:r>
            <a:r>
              <a:rPr lang="ja-JP" altLang="en-US" sz="2400" kern="100" dirty="0">
                <a:latin typeface="+mn-ea"/>
                <a:cs typeface="Times New Roman" panose="02020603050405020304" pitchFamily="18" charset="0"/>
              </a:rPr>
              <a:t>、</a:t>
            </a:r>
            <a:r>
              <a:rPr lang="en-US" altLang="ja-JP" sz="2400" kern="100" dirty="0">
                <a:effectLst/>
                <a:latin typeface="+mn-ea"/>
                <a:cs typeface="Times New Roman" panose="02020603050405020304" pitchFamily="18" charset="0"/>
              </a:rPr>
              <a:t>9</a:t>
            </a:r>
            <a:r>
              <a:rPr lang="ja-JP" altLang="ja-JP" sz="2400" kern="100" dirty="0">
                <a:effectLst/>
                <a:latin typeface="+mn-ea"/>
                <a:cs typeface="Times New Roman" panose="02020603050405020304" pitchFamily="18" charset="0"/>
              </a:rPr>
              <a:t>月</a:t>
            </a:r>
            <a:r>
              <a:rPr lang="ja-JP" altLang="en-US" sz="2400" kern="100" dirty="0">
                <a:effectLst/>
                <a:latin typeface="+mn-ea"/>
                <a:cs typeface="Times New Roman" panose="02020603050405020304" pitchFamily="18" charset="0"/>
              </a:rPr>
              <a:t>下旬</a:t>
            </a:r>
            <a:r>
              <a:rPr lang="ja-JP" altLang="ja-JP" sz="2400" kern="100" dirty="0">
                <a:effectLst/>
                <a:latin typeface="+mn-ea"/>
                <a:cs typeface="Times New Roman" panose="02020603050405020304" pitchFamily="18" charset="0"/>
              </a:rPr>
              <a:t>の受診</a:t>
            </a:r>
            <a:endParaRPr lang="en-US" altLang="ja-JP" sz="2400" kern="100" dirty="0">
              <a:effectLst/>
              <a:latin typeface="+mn-ea"/>
              <a:cs typeface="Times New Roman" panose="02020603050405020304" pitchFamily="18" charset="0"/>
            </a:endParaRPr>
          </a:p>
          <a:p>
            <a:pPr algn="just"/>
            <a:r>
              <a:rPr lang="ja-JP" altLang="en-US" sz="2400" kern="100" dirty="0">
                <a:effectLst/>
                <a:latin typeface="+mn-ea"/>
                <a:cs typeface="Times New Roman" panose="02020603050405020304" pitchFamily="18" charset="0"/>
              </a:rPr>
              <a:t>　</a:t>
            </a:r>
            <a:r>
              <a:rPr lang="ja-JP" altLang="ja-JP" sz="2400" kern="100" dirty="0">
                <a:effectLst/>
                <a:latin typeface="+mn-ea"/>
                <a:cs typeface="Times New Roman" panose="02020603050405020304" pitchFamily="18" charset="0"/>
              </a:rPr>
              <a:t>までの生活がしんどいと判断</a:t>
            </a:r>
            <a:r>
              <a:rPr lang="ja-JP" altLang="en-US" sz="2400" kern="100" dirty="0">
                <a:effectLst/>
                <a:latin typeface="+mn-ea"/>
                <a:cs typeface="Times New Roman" panose="02020603050405020304" pitchFamily="18" charset="0"/>
              </a:rPr>
              <a:t>させていただき</a:t>
            </a:r>
            <a:r>
              <a:rPr lang="ja-JP" altLang="ja-JP" sz="2400" kern="100" dirty="0">
                <a:effectLst/>
                <a:latin typeface="+mn-ea"/>
                <a:cs typeface="Times New Roman" panose="02020603050405020304" pitchFamily="18" charset="0"/>
              </a:rPr>
              <a:t>、ご本人さんへ、</a:t>
            </a:r>
            <a:endParaRPr lang="en-US" altLang="ja-JP" sz="2400" kern="100" dirty="0">
              <a:effectLst/>
              <a:latin typeface="+mn-ea"/>
              <a:cs typeface="Times New Roman" panose="02020603050405020304" pitchFamily="18" charset="0"/>
            </a:endParaRPr>
          </a:p>
          <a:p>
            <a:pPr algn="just"/>
            <a:r>
              <a:rPr lang="ja-JP" altLang="en-US" sz="2400" kern="100" dirty="0">
                <a:latin typeface="+mn-ea"/>
                <a:cs typeface="Times New Roman" panose="02020603050405020304" pitchFamily="18" charset="0"/>
              </a:rPr>
              <a:t>　</a:t>
            </a:r>
            <a:r>
              <a:rPr lang="ja-JP" altLang="ja-JP" sz="2400" kern="100" dirty="0">
                <a:effectLst/>
                <a:latin typeface="+mn-ea"/>
                <a:cs typeface="Times New Roman" panose="02020603050405020304" pitchFamily="18" charset="0"/>
              </a:rPr>
              <a:t>「救急車</a:t>
            </a:r>
            <a:r>
              <a:rPr lang="ja-JP" altLang="en-US" sz="2400" kern="100" dirty="0">
                <a:latin typeface="+mn-ea"/>
                <a:cs typeface="Times New Roman" panose="02020603050405020304" pitchFamily="18" charset="0"/>
              </a:rPr>
              <a:t>でかかりつけの病院</a:t>
            </a:r>
            <a:r>
              <a:rPr lang="ja-JP" altLang="ja-JP" sz="2400" kern="100" dirty="0">
                <a:effectLst/>
                <a:latin typeface="+mn-ea"/>
                <a:cs typeface="Times New Roman" panose="02020603050405020304" pitchFamily="18" charset="0"/>
              </a:rPr>
              <a:t>へ行きましょう</a:t>
            </a:r>
            <a:r>
              <a:rPr lang="ja-JP" altLang="en-US" sz="2400" kern="100" dirty="0">
                <a:latin typeface="+mn-ea"/>
                <a:cs typeface="Times New Roman" panose="02020603050405020304" pitchFamily="18" charset="0"/>
              </a:rPr>
              <a:t>。</a:t>
            </a:r>
            <a:r>
              <a:rPr lang="ja-JP" altLang="ja-JP" sz="2400" kern="100" dirty="0">
                <a:effectLst/>
                <a:latin typeface="+mn-ea"/>
                <a:cs typeface="Times New Roman" panose="02020603050405020304" pitchFamily="18" charset="0"/>
              </a:rPr>
              <a:t>もう、しっかり</a:t>
            </a:r>
            <a:endParaRPr lang="en-US" altLang="ja-JP" sz="2400" kern="100" dirty="0">
              <a:effectLst/>
              <a:latin typeface="+mn-ea"/>
              <a:cs typeface="Times New Roman" panose="02020603050405020304" pitchFamily="18" charset="0"/>
            </a:endParaRPr>
          </a:p>
          <a:p>
            <a:pPr algn="just"/>
            <a:r>
              <a:rPr lang="ja-JP" altLang="en-US" sz="2400" kern="100" dirty="0">
                <a:latin typeface="+mn-ea"/>
                <a:cs typeface="Times New Roman" panose="02020603050405020304" pitchFamily="18" charset="0"/>
              </a:rPr>
              <a:t>　</a:t>
            </a:r>
            <a:r>
              <a:rPr lang="ja-JP" altLang="ja-JP" sz="2400" kern="100" dirty="0">
                <a:effectLst/>
                <a:latin typeface="+mn-ea"/>
                <a:cs typeface="Times New Roman" panose="02020603050405020304" pitchFamily="18" charset="0"/>
              </a:rPr>
              <a:t>診てもらうべき状況だと思います。」とお話をする。</a:t>
            </a:r>
            <a:endParaRPr lang="en-US" altLang="ja-JP" sz="2400" kern="100" dirty="0">
              <a:effectLst/>
              <a:latin typeface="+mn-ea"/>
              <a:cs typeface="Times New Roman" panose="02020603050405020304" pitchFamily="18" charset="0"/>
            </a:endParaRPr>
          </a:p>
          <a:p>
            <a:pPr algn="just"/>
            <a:endParaRPr lang="en-US" altLang="ja-JP" sz="2400" kern="100" dirty="0">
              <a:effectLst/>
              <a:latin typeface="+mn-ea"/>
              <a:cs typeface="Times New Roman" panose="02020603050405020304" pitchFamily="18" charset="0"/>
            </a:endParaRPr>
          </a:p>
          <a:p>
            <a:pPr algn="just"/>
            <a:r>
              <a:rPr lang="ja-JP" altLang="en-US" sz="2400" kern="100" dirty="0">
                <a:effectLst/>
                <a:latin typeface="+mn-ea"/>
                <a:cs typeface="Times New Roman" panose="02020603050405020304" pitchFamily="18" charset="0"/>
              </a:rPr>
              <a:t>・</a:t>
            </a:r>
            <a:r>
              <a:rPr lang="ja-JP" altLang="ja-JP" sz="2400" kern="100" dirty="0">
                <a:effectLst/>
                <a:latin typeface="+mn-ea"/>
                <a:cs typeface="Times New Roman" panose="02020603050405020304" pitchFamily="18" charset="0"/>
              </a:rPr>
              <a:t>ご本人もかなりしんどい状態だったのか、「そうしようか。</a:t>
            </a:r>
            <a:endParaRPr lang="en-US" altLang="ja-JP" sz="2400" kern="100" dirty="0">
              <a:effectLst/>
              <a:latin typeface="+mn-ea"/>
              <a:cs typeface="Times New Roman" panose="02020603050405020304" pitchFamily="18" charset="0"/>
            </a:endParaRPr>
          </a:p>
          <a:p>
            <a:pPr algn="just"/>
            <a:r>
              <a:rPr lang="ja-JP" altLang="en-US" sz="2400" kern="100" dirty="0">
                <a:latin typeface="+mn-ea"/>
                <a:cs typeface="Times New Roman" panose="02020603050405020304" pitchFamily="18" charset="0"/>
              </a:rPr>
              <a:t>　</a:t>
            </a:r>
            <a:r>
              <a:rPr lang="ja-JP" altLang="ja-JP" sz="2400" kern="100" dirty="0">
                <a:effectLst/>
                <a:latin typeface="+mn-ea"/>
                <a:cs typeface="Times New Roman" panose="02020603050405020304" pitchFamily="18" charset="0"/>
              </a:rPr>
              <a:t>そしたら入院も直ぐ出来る</a:t>
            </a:r>
            <a:r>
              <a:rPr lang="ja-JP" altLang="en-US" sz="2400" kern="100" dirty="0">
                <a:effectLst/>
                <a:latin typeface="+mn-ea"/>
                <a:cs typeface="Times New Roman" panose="02020603050405020304" pitchFamily="18" charset="0"/>
              </a:rPr>
              <a:t>だ</a:t>
            </a:r>
            <a:r>
              <a:rPr lang="ja-JP" altLang="ja-JP" sz="2400" kern="100" dirty="0">
                <a:effectLst/>
                <a:latin typeface="+mn-ea"/>
                <a:cs typeface="Times New Roman" panose="02020603050405020304" pitchFamily="18" charset="0"/>
              </a:rPr>
              <a:t>ろうし、もう透析</a:t>
            </a:r>
            <a:r>
              <a:rPr lang="ja-JP" altLang="en-US" sz="2400" kern="100" dirty="0">
                <a:latin typeface="+mn-ea"/>
                <a:cs typeface="Times New Roman" panose="02020603050405020304" pitchFamily="18" charset="0"/>
              </a:rPr>
              <a:t>しないと</a:t>
            </a:r>
            <a:r>
              <a:rPr lang="ja-JP" altLang="ja-JP" sz="2400" kern="100" dirty="0">
                <a:effectLst/>
                <a:latin typeface="+mn-ea"/>
                <a:cs typeface="Times New Roman" panose="02020603050405020304" pitchFamily="18" charset="0"/>
              </a:rPr>
              <a:t>い</a:t>
            </a:r>
            <a:r>
              <a:rPr lang="ja-JP" altLang="en-US" sz="2400" kern="100" dirty="0">
                <a:effectLst/>
                <a:latin typeface="+mn-ea"/>
                <a:cs typeface="Times New Roman" panose="02020603050405020304" pitchFamily="18" charset="0"/>
              </a:rPr>
              <a:t>け</a:t>
            </a:r>
            <a:endParaRPr lang="en-US" altLang="ja-JP" sz="2400" kern="100" dirty="0">
              <a:effectLst/>
              <a:latin typeface="+mn-ea"/>
              <a:cs typeface="Times New Roman" panose="02020603050405020304" pitchFamily="18" charset="0"/>
            </a:endParaRPr>
          </a:p>
          <a:p>
            <a:pPr algn="just"/>
            <a:r>
              <a:rPr lang="ja-JP" altLang="en-US" sz="2400" kern="100" dirty="0">
                <a:latin typeface="+mn-ea"/>
                <a:cs typeface="Times New Roman" panose="02020603050405020304" pitchFamily="18" charset="0"/>
              </a:rPr>
              <a:t>　</a:t>
            </a:r>
            <a:r>
              <a:rPr lang="ja-JP" altLang="en-US" sz="2400" kern="100" dirty="0">
                <a:effectLst/>
                <a:latin typeface="+mn-ea"/>
                <a:cs typeface="Times New Roman" panose="02020603050405020304" pitchFamily="18" charset="0"/>
              </a:rPr>
              <a:t>ないだろうね</a:t>
            </a:r>
            <a:r>
              <a:rPr lang="ja-JP" altLang="ja-JP" sz="2400" kern="100" dirty="0">
                <a:effectLst/>
                <a:latin typeface="+mn-ea"/>
                <a:cs typeface="Times New Roman" panose="02020603050405020304" pitchFamily="18" charset="0"/>
              </a:rPr>
              <a:t>。」とおっしゃられる。救急車を要請する。</a:t>
            </a:r>
            <a:endParaRPr lang="en-US" altLang="ja-JP" sz="2400" kern="100" dirty="0">
              <a:effectLst/>
              <a:latin typeface="+mn-ea"/>
              <a:cs typeface="Times New Roman" panose="02020603050405020304" pitchFamily="18" charset="0"/>
            </a:endParaRPr>
          </a:p>
          <a:p>
            <a:pPr algn="just"/>
            <a:endParaRPr lang="en-US" altLang="ja-JP" sz="2400" kern="100" dirty="0">
              <a:latin typeface="+mn-ea"/>
              <a:cs typeface="Times New Roman" panose="02020603050405020304" pitchFamily="18" charset="0"/>
            </a:endParaRPr>
          </a:p>
          <a:p>
            <a:pPr algn="just"/>
            <a:r>
              <a:rPr lang="ja-JP" altLang="en-US" sz="2400" kern="100" dirty="0">
                <a:latin typeface="+mn-ea"/>
                <a:cs typeface="Times New Roman" panose="02020603050405020304" pitchFamily="18" charset="0"/>
              </a:rPr>
              <a:t>・病院へ到着し、</a:t>
            </a:r>
            <a:r>
              <a:rPr lang="en-US" altLang="ja-JP" sz="2400" kern="100" dirty="0">
                <a:effectLst/>
                <a:latin typeface="+mn-ea"/>
                <a:cs typeface="Times New Roman" panose="02020603050405020304" pitchFamily="18" charset="0"/>
              </a:rPr>
              <a:t>CT</a:t>
            </a:r>
            <a:r>
              <a:rPr lang="ja-JP" altLang="ja-JP" sz="2400" kern="100" dirty="0">
                <a:effectLst/>
                <a:latin typeface="+mn-ea"/>
                <a:cs typeface="Times New Roman" panose="02020603050405020304" pitchFamily="18" charset="0"/>
              </a:rPr>
              <a:t>検査、血液検査等の検査を行う。</a:t>
            </a:r>
            <a:r>
              <a:rPr lang="ja-JP" altLang="en-US" sz="2400" kern="100" dirty="0">
                <a:effectLst/>
                <a:latin typeface="+mn-ea"/>
                <a:cs typeface="Times New Roman" panose="02020603050405020304" pitchFamily="18" charset="0"/>
              </a:rPr>
              <a:t>診察も終わ</a:t>
            </a:r>
            <a:endParaRPr lang="en-US" altLang="ja-JP" sz="2400" kern="100" dirty="0">
              <a:effectLst/>
              <a:latin typeface="+mn-ea"/>
              <a:cs typeface="Times New Roman" panose="02020603050405020304" pitchFamily="18" charset="0"/>
            </a:endParaRPr>
          </a:p>
          <a:p>
            <a:pPr algn="just"/>
            <a:r>
              <a:rPr lang="ja-JP" altLang="en-US" sz="2400" kern="100" dirty="0">
                <a:latin typeface="+mn-ea"/>
                <a:cs typeface="Times New Roman" panose="02020603050405020304" pitchFamily="18" charset="0"/>
              </a:rPr>
              <a:t>　</a:t>
            </a:r>
            <a:r>
              <a:rPr lang="ja-JP" altLang="en-US" sz="2400" kern="100" dirty="0">
                <a:effectLst/>
                <a:latin typeface="+mn-ea"/>
                <a:cs typeface="Times New Roman" panose="02020603050405020304" pitchFamily="18" charset="0"/>
              </a:rPr>
              <a:t>り、</a:t>
            </a:r>
            <a:r>
              <a:rPr lang="en-US" altLang="ja-JP" sz="2400" kern="100" dirty="0">
                <a:effectLst/>
                <a:latin typeface="+mn-ea"/>
                <a:cs typeface="Times New Roman" panose="02020603050405020304" pitchFamily="18" charset="0"/>
              </a:rPr>
              <a:t>Dr</a:t>
            </a:r>
            <a:r>
              <a:rPr lang="ja-JP" altLang="ja-JP" sz="2400" kern="100" dirty="0">
                <a:effectLst/>
                <a:latin typeface="+mn-ea"/>
                <a:cs typeface="Times New Roman" panose="02020603050405020304" pitchFamily="18" charset="0"/>
              </a:rPr>
              <a:t>より説明があるとの事で処置室へ</a:t>
            </a:r>
            <a:r>
              <a:rPr lang="ja-JP" altLang="en-US" sz="2400" kern="100" dirty="0">
                <a:latin typeface="+mn-ea"/>
                <a:cs typeface="Times New Roman" panose="02020603050405020304" pitchFamily="18" charset="0"/>
              </a:rPr>
              <a:t>。</a:t>
            </a:r>
            <a:r>
              <a:rPr lang="ja-JP" altLang="ja-JP" sz="2400" kern="100" dirty="0">
                <a:effectLst/>
                <a:latin typeface="+mn-ea"/>
                <a:cs typeface="Times New Roman" panose="02020603050405020304" pitchFamily="18" charset="0"/>
              </a:rPr>
              <a:t>「足や腕、内臓、</a:t>
            </a:r>
            <a:endParaRPr lang="en-US" altLang="ja-JP" sz="2400" kern="100" dirty="0">
              <a:effectLst/>
              <a:latin typeface="+mn-ea"/>
              <a:cs typeface="Times New Roman" panose="02020603050405020304" pitchFamily="18" charset="0"/>
            </a:endParaRPr>
          </a:p>
          <a:p>
            <a:pPr algn="just"/>
            <a:r>
              <a:rPr lang="ja-JP" altLang="en-US" sz="2400" kern="100" dirty="0">
                <a:latin typeface="+mn-ea"/>
                <a:cs typeface="Times New Roman" panose="02020603050405020304" pitchFamily="18" charset="0"/>
              </a:rPr>
              <a:t>　</a:t>
            </a:r>
            <a:r>
              <a:rPr lang="ja-JP" altLang="ja-JP" sz="2400" kern="100" dirty="0">
                <a:effectLst/>
                <a:latin typeface="+mn-ea"/>
                <a:cs typeface="Times New Roman" panose="02020603050405020304" pitchFamily="18" charset="0"/>
              </a:rPr>
              <a:t>全身に水が溜まっている状態で、息苦しかったのはそのせいだ</a:t>
            </a:r>
            <a:endParaRPr lang="en-US" altLang="ja-JP" sz="2400" kern="100" dirty="0">
              <a:effectLst/>
              <a:latin typeface="+mn-ea"/>
              <a:cs typeface="Times New Roman" panose="02020603050405020304" pitchFamily="18" charset="0"/>
            </a:endParaRPr>
          </a:p>
          <a:p>
            <a:pPr algn="just"/>
            <a:r>
              <a:rPr lang="ja-JP" altLang="en-US" sz="2400" kern="100" dirty="0">
                <a:latin typeface="+mn-ea"/>
                <a:cs typeface="Times New Roman" panose="02020603050405020304" pitchFamily="18" charset="0"/>
              </a:rPr>
              <a:t>　</a:t>
            </a:r>
            <a:r>
              <a:rPr lang="ja-JP" altLang="ja-JP" sz="2400" kern="100" dirty="0">
                <a:effectLst/>
                <a:latin typeface="+mn-ea"/>
                <a:cs typeface="Times New Roman" panose="02020603050405020304" pitchFamily="18" charset="0"/>
              </a:rPr>
              <a:t>ろう。」との事。来るのが遅すぎとのお叱りを受ける。</a:t>
            </a:r>
            <a:endParaRPr lang="en-US" altLang="ja-JP" sz="2400" kern="100" dirty="0">
              <a:effectLst/>
              <a:latin typeface="+mn-ea"/>
              <a:cs typeface="Times New Roman" panose="02020603050405020304" pitchFamily="18" charset="0"/>
            </a:endParaRPr>
          </a:p>
          <a:p>
            <a:pPr algn="just"/>
            <a:r>
              <a:rPr lang="ja-JP" altLang="en-US" sz="2400" kern="100" dirty="0">
                <a:latin typeface="+mn-ea"/>
                <a:cs typeface="Times New Roman" panose="02020603050405020304" pitchFamily="18" charset="0"/>
              </a:rPr>
              <a:t>　</a:t>
            </a:r>
            <a:r>
              <a:rPr lang="ja-JP" altLang="ja-JP" sz="2400" kern="100" dirty="0">
                <a:effectLst/>
                <a:latin typeface="+mn-ea"/>
                <a:cs typeface="Times New Roman" panose="02020603050405020304" pitchFamily="18" charset="0"/>
              </a:rPr>
              <a:t>「入院し、首の横から頸静脈へカテーテルを通しまず水を抜く。</a:t>
            </a:r>
            <a:r>
              <a:rPr lang="ja-JP" altLang="en-US" sz="2400" kern="100" dirty="0">
                <a:effectLst/>
                <a:latin typeface="+mn-ea"/>
                <a:cs typeface="Times New Roman" panose="02020603050405020304" pitchFamily="18" charset="0"/>
              </a:rPr>
              <a:t>　　　</a:t>
            </a:r>
            <a:endParaRPr lang="en-US" altLang="ja-JP" sz="2400" kern="100" dirty="0">
              <a:effectLst/>
              <a:latin typeface="+mn-ea"/>
              <a:cs typeface="Times New Roman" panose="02020603050405020304" pitchFamily="18" charset="0"/>
            </a:endParaRPr>
          </a:p>
          <a:p>
            <a:pPr algn="just"/>
            <a:r>
              <a:rPr lang="ja-JP" altLang="en-US" sz="2400" kern="100" dirty="0">
                <a:latin typeface="+mn-ea"/>
                <a:cs typeface="Times New Roman" panose="02020603050405020304" pitchFamily="18" charset="0"/>
              </a:rPr>
              <a:t>　</a:t>
            </a:r>
            <a:r>
              <a:rPr lang="ja-JP" altLang="ja-JP" sz="2400" kern="100" dirty="0">
                <a:effectLst/>
                <a:latin typeface="+mn-ea"/>
                <a:cs typeface="Times New Roman" panose="02020603050405020304" pitchFamily="18" charset="0"/>
              </a:rPr>
              <a:t>その後様子を見ながら段階的に、シャントの作成、透析と進ん</a:t>
            </a:r>
            <a:endParaRPr lang="en-US" altLang="ja-JP" sz="2400" kern="100" dirty="0">
              <a:effectLst/>
              <a:latin typeface="+mn-ea"/>
              <a:cs typeface="Times New Roman" panose="02020603050405020304" pitchFamily="18" charset="0"/>
            </a:endParaRPr>
          </a:p>
          <a:p>
            <a:pPr algn="just"/>
            <a:r>
              <a:rPr lang="ja-JP" altLang="en-US" sz="2400" kern="100" dirty="0">
                <a:latin typeface="+mn-ea"/>
                <a:cs typeface="Times New Roman" panose="02020603050405020304" pitchFamily="18" charset="0"/>
              </a:rPr>
              <a:t>　</a:t>
            </a:r>
            <a:r>
              <a:rPr lang="ja-JP" altLang="ja-JP" sz="2400" kern="100" dirty="0">
                <a:effectLst/>
                <a:latin typeface="+mn-ea"/>
                <a:cs typeface="Times New Roman" panose="02020603050405020304" pitchFamily="18" charset="0"/>
              </a:rPr>
              <a:t>でいく</a:t>
            </a:r>
            <a:r>
              <a:rPr lang="ja-JP" altLang="en-US" sz="2400" kern="100" dirty="0">
                <a:effectLst/>
                <a:latin typeface="+mn-ea"/>
                <a:cs typeface="Times New Roman" panose="02020603050405020304" pitchFamily="18" charset="0"/>
              </a:rPr>
              <a:t>。</a:t>
            </a:r>
            <a:r>
              <a:rPr lang="ja-JP" altLang="ja-JP" sz="2400" kern="100" dirty="0">
                <a:effectLst/>
                <a:latin typeface="+mn-ea"/>
                <a:cs typeface="Times New Roman" panose="02020603050405020304" pitchFamily="18" charset="0"/>
              </a:rPr>
              <a:t>ご本人さんも了承された。」との説明を受ける。</a:t>
            </a:r>
            <a:endParaRPr lang="en-US" altLang="ja-JP" sz="2400" kern="100" dirty="0">
              <a:effectLst/>
              <a:latin typeface="+mn-ea"/>
              <a:cs typeface="Times New Roman" panose="02020603050405020304" pitchFamily="18" charset="0"/>
            </a:endParaRPr>
          </a:p>
          <a:p>
            <a:pPr algn="just"/>
            <a:r>
              <a:rPr lang="ja-JP" altLang="en-US" sz="2400" kern="100" dirty="0">
                <a:latin typeface="+mn-ea"/>
                <a:cs typeface="Times New Roman" panose="02020603050405020304" pitchFamily="18" charset="0"/>
              </a:rPr>
              <a:t>　ここでようやく入院となり、本格的な治療が開始となる。</a:t>
            </a:r>
            <a:endParaRPr lang="en-US" altLang="ja-JP" sz="2400" kern="100" dirty="0">
              <a:latin typeface="+mn-ea"/>
              <a:cs typeface="Times New Roman" panose="02020603050405020304" pitchFamily="18" charset="0"/>
            </a:endParaRPr>
          </a:p>
        </p:txBody>
      </p:sp>
      <p:pic>
        <p:nvPicPr>
          <p:cNvPr id="5" name="オーディオ 4">
            <a:hlinkClick r:id="" action="ppaction://media"/>
            <a:extLst>
              <a:ext uri="{FF2B5EF4-FFF2-40B4-BE49-F238E27FC236}">
                <a16:creationId xmlns:a16="http://schemas.microsoft.com/office/drawing/2014/main" id="{B0063011-F409-451E-A809-C3E88593A1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87786030"/>
      </p:ext>
    </p:extLst>
  </p:cSld>
  <p:clrMapOvr>
    <a:masterClrMapping/>
  </p:clrMapOvr>
  <mc:AlternateContent xmlns:mc="http://schemas.openxmlformats.org/markup-compatibility/2006" xmlns:p14="http://schemas.microsoft.com/office/powerpoint/2010/main">
    <mc:Choice Requires="p14">
      <p:transition spd="slow" p14:dur="2000" advTm="87201"/>
    </mc:Choice>
    <mc:Fallback xmlns="">
      <p:transition spd="slow" advTm="87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703D07-3F76-4440-9E8B-4E5F1EC21AB2}"/>
              </a:ext>
            </a:extLst>
          </p:cNvPr>
          <p:cNvSpPr>
            <a:spLocks noGrp="1"/>
          </p:cNvSpPr>
          <p:nvPr>
            <p:ph type="title"/>
          </p:nvPr>
        </p:nvSpPr>
        <p:spPr>
          <a:xfrm>
            <a:off x="564793" y="300111"/>
            <a:ext cx="8596668" cy="1320800"/>
          </a:xfrm>
        </p:spPr>
        <p:txBody>
          <a:bodyPr/>
          <a:lstStyle/>
          <a:p>
            <a:r>
              <a:rPr kumimoji="1" lang="ja-JP" altLang="en-US" dirty="0"/>
              <a:t>入院そして現在</a:t>
            </a:r>
          </a:p>
        </p:txBody>
      </p:sp>
      <p:sp>
        <p:nvSpPr>
          <p:cNvPr id="3" name="コンテンツ プレースホルダー 2">
            <a:extLst>
              <a:ext uri="{FF2B5EF4-FFF2-40B4-BE49-F238E27FC236}">
                <a16:creationId xmlns:a16="http://schemas.microsoft.com/office/drawing/2014/main" id="{11138407-B71F-4C7F-8F27-B3C5537DC709}"/>
              </a:ext>
            </a:extLst>
          </p:cNvPr>
          <p:cNvSpPr>
            <a:spLocks noGrp="1"/>
          </p:cNvSpPr>
          <p:nvPr>
            <p:ph idx="1"/>
          </p:nvPr>
        </p:nvSpPr>
        <p:spPr>
          <a:xfrm>
            <a:off x="339710" y="1169818"/>
            <a:ext cx="9718690" cy="5472282"/>
          </a:xfrm>
        </p:spPr>
        <p:txBody>
          <a:bodyPr>
            <a:normAutofit/>
          </a:bodyPr>
          <a:lstStyle/>
          <a:p>
            <a:r>
              <a:rPr kumimoji="1" lang="ja-JP" altLang="en-US" sz="2400" dirty="0"/>
              <a:t>令和３年９月に地元の大きな病院へ入院、しばらく様子をみていた。</a:t>
            </a:r>
            <a:endParaRPr kumimoji="1" lang="en-US" altLang="ja-JP" sz="2400" dirty="0"/>
          </a:p>
          <a:p>
            <a:r>
              <a:rPr lang="ja-JP" altLang="en-US" sz="2400" dirty="0"/>
              <a:t>体調不良などもあり、透析を行うための手術が出来ず、日にちだけ</a:t>
            </a:r>
            <a:endParaRPr lang="en-US" altLang="ja-JP" sz="2400" dirty="0"/>
          </a:p>
          <a:p>
            <a:pPr marL="0" indent="0">
              <a:buNone/>
            </a:pPr>
            <a:r>
              <a:rPr lang="ja-JP" altLang="en-US" sz="2400" dirty="0"/>
              <a:t>　 が過ぎていった。</a:t>
            </a:r>
            <a:endParaRPr kumimoji="1" lang="en-US" altLang="ja-JP" sz="2400" dirty="0"/>
          </a:p>
          <a:p>
            <a:r>
              <a:rPr lang="ja-JP" altLang="en-US" sz="2400" dirty="0"/>
              <a:t>令和３年</a:t>
            </a:r>
            <a:r>
              <a:rPr lang="en-US" altLang="ja-JP" sz="2400" dirty="0"/>
              <a:t>10</a:t>
            </a:r>
            <a:r>
              <a:rPr lang="ja-JP" altLang="en-US" sz="2400" dirty="0"/>
              <a:t>月にようやく、体調が整い、透析の為の準備が完了。</a:t>
            </a:r>
            <a:endParaRPr lang="en-US" altLang="ja-JP" sz="2400" dirty="0"/>
          </a:p>
          <a:p>
            <a:r>
              <a:rPr lang="ja-JP" altLang="en-US" sz="2400" dirty="0"/>
              <a:t>令和３年</a:t>
            </a:r>
            <a:r>
              <a:rPr lang="en-US" altLang="ja-JP" sz="2400" dirty="0"/>
              <a:t>11</a:t>
            </a:r>
            <a:r>
              <a:rPr lang="ja-JP" altLang="en-US" sz="2400" dirty="0"/>
              <a:t>月透析開始。透析開始後も発熱や体調不良があり、</a:t>
            </a:r>
            <a:endParaRPr lang="en-US" altLang="ja-JP" sz="2400" dirty="0"/>
          </a:p>
          <a:p>
            <a:pPr marL="0" indent="0">
              <a:buNone/>
            </a:pPr>
            <a:r>
              <a:rPr lang="ja-JP" altLang="en-US" sz="2400" dirty="0"/>
              <a:t>　 透析も上手くいかない日があった。この頃から、次の段階として、</a:t>
            </a:r>
            <a:endParaRPr lang="en-US" altLang="ja-JP" sz="2400" dirty="0"/>
          </a:p>
          <a:p>
            <a:pPr marL="0" indent="0">
              <a:buNone/>
            </a:pPr>
            <a:r>
              <a:rPr lang="ja-JP" altLang="en-US" sz="2400" dirty="0"/>
              <a:t>　 地域の病院へ転院して、さらに様子を見ていこうという話し</a:t>
            </a:r>
            <a:endParaRPr lang="en-US" altLang="ja-JP" sz="2400" dirty="0"/>
          </a:p>
          <a:p>
            <a:pPr marL="0" indent="0">
              <a:buNone/>
            </a:pPr>
            <a:r>
              <a:rPr lang="ja-JP" altLang="en-US" sz="2400" dirty="0"/>
              <a:t>　 になっていく。</a:t>
            </a:r>
            <a:endParaRPr lang="en-US" altLang="ja-JP" sz="2400" dirty="0"/>
          </a:p>
          <a:p>
            <a:pPr marL="0" indent="0">
              <a:buNone/>
            </a:pPr>
            <a:r>
              <a:rPr lang="ja-JP" altLang="en-US" sz="2400" dirty="0"/>
              <a:t>　 令和３年１２月ようやく病状が安定し転院になるも、転院先で</a:t>
            </a:r>
            <a:endParaRPr lang="en-US" altLang="ja-JP" sz="2400" dirty="0"/>
          </a:p>
          <a:p>
            <a:pPr marL="0" indent="0">
              <a:buNone/>
            </a:pPr>
            <a:r>
              <a:rPr lang="ja-JP" altLang="en-US" sz="2400" dirty="0"/>
              <a:t>　 透析時の体調不良が続き、透析が上手くいかない日もある。</a:t>
            </a:r>
            <a:endParaRPr lang="en-US" altLang="ja-JP" sz="2400" dirty="0"/>
          </a:p>
          <a:p>
            <a:pPr marL="0" indent="0">
              <a:buNone/>
            </a:pPr>
            <a:endParaRPr lang="en-US" altLang="ja-JP" sz="1100" dirty="0"/>
          </a:p>
        </p:txBody>
      </p:sp>
      <p:sp>
        <p:nvSpPr>
          <p:cNvPr id="4" name="スライド番号プレースホルダー 3">
            <a:extLst>
              <a:ext uri="{FF2B5EF4-FFF2-40B4-BE49-F238E27FC236}">
                <a16:creationId xmlns:a16="http://schemas.microsoft.com/office/drawing/2014/main" id="{FE915CDF-E1E6-4574-9B5A-BBAD23515066}"/>
              </a:ext>
            </a:extLst>
          </p:cNvPr>
          <p:cNvSpPr>
            <a:spLocks noGrp="1"/>
          </p:cNvSpPr>
          <p:nvPr>
            <p:ph type="sldNum" sz="quarter" idx="12"/>
          </p:nvPr>
        </p:nvSpPr>
        <p:spPr/>
        <p:txBody>
          <a:bodyPr/>
          <a:lstStyle/>
          <a:p>
            <a:fld id="{D5BAD135-B320-4757-8049-08ABB371D038}" type="slidenum">
              <a:rPr kumimoji="1" lang="ja-JP" altLang="en-US" smtClean="0"/>
              <a:t>17</a:t>
            </a:fld>
            <a:endParaRPr kumimoji="1" lang="ja-JP" altLang="en-US"/>
          </a:p>
        </p:txBody>
      </p:sp>
      <p:pic>
        <p:nvPicPr>
          <p:cNvPr id="6" name="オーディオ 5">
            <a:hlinkClick r:id="" action="ppaction://media"/>
            <a:extLst>
              <a:ext uri="{FF2B5EF4-FFF2-40B4-BE49-F238E27FC236}">
                <a16:creationId xmlns:a16="http://schemas.microsoft.com/office/drawing/2014/main" id="{5FE01658-C93F-48A2-8C10-8B840F892D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36893830"/>
      </p:ext>
    </p:extLst>
  </p:cSld>
  <p:clrMapOvr>
    <a:masterClrMapping/>
  </p:clrMapOvr>
  <mc:AlternateContent xmlns:mc="http://schemas.openxmlformats.org/markup-compatibility/2006" xmlns:p14="http://schemas.microsoft.com/office/powerpoint/2010/main">
    <mc:Choice Requires="p14">
      <p:transition spd="slow" p14:dur="2000" advTm="68079"/>
    </mc:Choice>
    <mc:Fallback xmlns="">
      <p:transition spd="slow" advTm="68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659541-5065-4593-BF24-FB3FE40E3711}"/>
              </a:ext>
            </a:extLst>
          </p:cNvPr>
          <p:cNvSpPr>
            <a:spLocks noGrp="1"/>
          </p:cNvSpPr>
          <p:nvPr>
            <p:ph type="title"/>
          </p:nvPr>
        </p:nvSpPr>
        <p:spPr/>
        <p:txBody>
          <a:bodyPr>
            <a:normAutofit/>
          </a:bodyPr>
          <a:lstStyle/>
          <a:p>
            <a:r>
              <a:rPr kumimoji="1" lang="ja-JP" altLang="en-US" sz="4800" dirty="0"/>
              <a:t>今後の展開</a:t>
            </a:r>
          </a:p>
        </p:txBody>
      </p:sp>
      <p:sp>
        <p:nvSpPr>
          <p:cNvPr id="3" name="コンテンツ プレースホルダー 2">
            <a:extLst>
              <a:ext uri="{FF2B5EF4-FFF2-40B4-BE49-F238E27FC236}">
                <a16:creationId xmlns:a16="http://schemas.microsoft.com/office/drawing/2014/main" id="{5092107C-99ED-4382-BECA-FC438D29B636}"/>
              </a:ext>
            </a:extLst>
          </p:cNvPr>
          <p:cNvSpPr>
            <a:spLocks noGrp="1"/>
          </p:cNvSpPr>
          <p:nvPr>
            <p:ph idx="1"/>
          </p:nvPr>
        </p:nvSpPr>
        <p:spPr>
          <a:xfrm>
            <a:off x="508522" y="1747520"/>
            <a:ext cx="9915638" cy="3880773"/>
          </a:xfrm>
        </p:spPr>
        <p:txBody>
          <a:bodyPr>
            <a:normAutofit fontScale="92500"/>
          </a:bodyPr>
          <a:lstStyle/>
          <a:p>
            <a:r>
              <a:rPr kumimoji="1" lang="ja-JP" altLang="en-US" sz="3600" dirty="0"/>
              <a:t>ご本人のニーズ</a:t>
            </a:r>
            <a:r>
              <a:rPr kumimoji="1" lang="en-US" altLang="ja-JP" sz="3600" dirty="0"/>
              <a:t>+</a:t>
            </a:r>
            <a:r>
              <a:rPr kumimoji="1" lang="ja-JP" altLang="en-US" sz="3600" dirty="0"/>
              <a:t>現状の身体状況</a:t>
            </a:r>
            <a:r>
              <a:rPr kumimoji="1" lang="en-US" altLang="ja-JP" sz="3600" dirty="0"/>
              <a:t>+</a:t>
            </a:r>
            <a:r>
              <a:rPr kumimoji="1" lang="ja-JP" altLang="en-US" sz="3600" dirty="0"/>
              <a:t>ご本人の心境</a:t>
            </a:r>
            <a:endParaRPr kumimoji="1" lang="en-US" altLang="ja-JP" sz="3600" dirty="0"/>
          </a:p>
          <a:p>
            <a:pPr marL="0" indent="0">
              <a:buNone/>
            </a:pPr>
            <a:r>
              <a:rPr kumimoji="1" lang="ja-JP" altLang="en-US" sz="3600" dirty="0"/>
              <a:t>  に、あった新たな居住地を探す</a:t>
            </a:r>
            <a:endParaRPr kumimoji="1" lang="en-US" altLang="ja-JP" sz="3600" dirty="0"/>
          </a:p>
          <a:p>
            <a:endParaRPr kumimoji="1" lang="en-US" altLang="ja-JP" sz="3600" dirty="0"/>
          </a:p>
          <a:p>
            <a:r>
              <a:rPr lang="ja-JP" altLang="en-US" sz="3600" dirty="0"/>
              <a:t>障害支援区分の見直しが必要</a:t>
            </a:r>
            <a:endParaRPr lang="en-US" altLang="ja-JP" sz="3600" dirty="0"/>
          </a:p>
          <a:p>
            <a:endParaRPr lang="en-US" altLang="ja-JP" sz="3600" dirty="0"/>
          </a:p>
          <a:p>
            <a:r>
              <a:rPr kumimoji="1" lang="ja-JP" altLang="en-US" sz="3600" dirty="0"/>
              <a:t>介護保険施設への移行も視野</a:t>
            </a:r>
          </a:p>
        </p:txBody>
      </p:sp>
      <p:sp>
        <p:nvSpPr>
          <p:cNvPr id="4" name="スライド番号プレースホルダー 3">
            <a:extLst>
              <a:ext uri="{FF2B5EF4-FFF2-40B4-BE49-F238E27FC236}">
                <a16:creationId xmlns:a16="http://schemas.microsoft.com/office/drawing/2014/main" id="{941E72B2-1F48-4315-AEDD-B617B96D1C06}"/>
              </a:ext>
            </a:extLst>
          </p:cNvPr>
          <p:cNvSpPr>
            <a:spLocks noGrp="1"/>
          </p:cNvSpPr>
          <p:nvPr>
            <p:ph type="sldNum" sz="quarter" idx="12"/>
          </p:nvPr>
        </p:nvSpPr>
        <p:spPr/>
        <p:txBody>
          <a:bodyPr/>
          <a:lstStyle/>
          <a:p>
            <a:fld id="{D5BAD135-B320-4757-8049-08ABB371D038}" type="slidenum">
              <a:rPr kumimoji="1" lang="ja-JP" altLang="en-US" smtClean="0"/>
              <a:t>18</a:t>
            </a:fld>
            <a:endParaRPr kumimoji="1" lang="ja-JP" altLang="en-US"/>
          </a:p>
        </p:txBody>
      </p:sp>
      <p:pic>
        <p:nvPicPr>
          <p:cNvPr id="6" name="オーディオ 5">
            <a:hlinkClick r:id="" action="ppaction://media"/>
            <a:extLst>
              <a:ext uri="{FF2B5EF4-FFF2-40B4-BE49-F238E27FC236}">
                <a16:creationId xmlns:a16="http://schemas.microsoft.com/office/drawing/2014/main" id="{EEAF9D74-619F-426B-8757-5606CB0498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71581245"/>
      </p:ext>
    </p:extLst>
  </p:cSld>
  <p:clrMapOvr>
    <a:masterClrMapping/>
  </p:clrMapOvr>
  <mc:AlternateContent xmlns:mc="http://schemas.openxmlformats.org/markup-compatibility/2006" xmlns:p14="http://schemas.microsoft.com/office/powerpoint/2010/main">
    <mc:Choice Requires="p14">
      <p:transition spd="slow" p14:dur="2000" advTm="46694"/>
    </mc:Choice>
    <mc:Fallback xmlns="">
      <p:transition spd="slow" advTm="46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326A3C-5D3E-401C-AA51-37790A540627}"/>
              </a:ext>
            </a:extLst>
          </p:cNvPr>
          <p:cNvSpPr>
            <a:spLocks noGrp="1"/>
          </p:cNvSpPr>
          <p:nvPr>
            <p:ph type="title"/>
          </p:nvPr>
        </p:nvSpPr>
        <p:spPr>
          <a:xfrm>
            <a:off x="466319" y="338972"/>
            <a:ext cx="8596668" cy="1320800"/>
          </a:xfrm>
        </p:spPr>
        <p:txBody>
          <a:bodyPr/>
          <a:lstStyle/>
          <a:p>
            <a:r>
              <a:rPr kumimoji="1" lang="ja-JP" altLang="en-US" dirty="0"/>
              <a:t>日々の悩み</a:t>
            </a:r>
          </a:p>
        </p:txBody>
      </p:sp>
      <p:sp>
        <p:nvSpPr>
          <p:cNvPr id="3" name="コンテンツ プレースホルダー 2">
            <a:extLst>
              <a:ext uri="{FF2B5EF4-FFF2-40B4-BE49-F238E27FC236}">
                <a16:creationId xmlns:a16="http://schemas.microsoft.com/office/drawing/2014/main" id="{770136AF-59BF-4611-8C86-02276D462A6D}"/>
              </a:ext>
            </a:extLst>
          </p:cNvPr>
          <p:cNvSpPr>
            <a:spLocks noGrp="1"/>
          </p:cNvSpPr>
          <p:nvPr>
            <p:ph idx="1"/>
          </p:nvPr>
        </p:nvSpPr>
        <p:spPr>
          <a:xfrm>
            <a:off x="990484" y="1111348"/>
            <a:ext cx="8596668" cy="5646896"/>
          </a:xfrm>
        </p:spPr>
        <p:txBody>
          <a:bodyPr>
            <a:normAutofit lnSpcReduction="10000"/>
          </a:bodyPr>
          <a:lstStyle/>
          <a:p>
            <a:r>
              <a:rPr lang="ja-JP" altLang="en-US" sz="2400" dirty="0"/>
              <a:t>日常業務において、私自身、専従で相談支援業務を行っておらず、主な業務の８割が施設内での主任生活支援員です。</a:t>
            </a:r>
            <a:endParaRPr lang="en-US" altLang="ja-JP" sz="2400" dirty="0"/>
          </a:p>
          <a:p>
            <a:endParaRPr lang="en-US" altLang="ja-JP" sz="2400" dirty="0"/>
          </a:p>
          <a:p>
            <a:r>
              <a:rPr lang="ja-JP" altLang="en-US" sz="2400" dirty="0"/>
              <a:t>また、施設内での相談支援専門員という事もあり、初めて地域での生活について、相談支援の担当を行う事から、私自身も情報や地域との繋がりも薄く、この方にとってどのようなプランの作成がより、良いものか自分の中での答え合わせが難しく悩む事が多いです。</a:t>
            </a:r>
            <a:endParaRPr lang="en-US" altLang="ja-JP" sz="2400" dirty="0"/>
          </a:p>
          <a:p>
            <a:endParaRPr lang="en-US" altLang="ja-JP" sz="2400" dirty="0"/>
          </a:p>
          <a:p>
            <a:r>
              <a:rPr lang="ja-JP" altLang="en-US" sz="2400" dirty="0"/>
              <a:t>そして、ご本人のニーズと実際に置かれている環境がマッチせず、よりご本人のニーズに近いものを探し情報提供させて頂こうとしていますが、ご本人の頭の中で、障害者支援施設から地域での生活へ移行し、うまく生活できていたという思いが強いため、なかなか退院後の生活について、めどが立たず課題となっています。</a:t>
            </a:r>
            <a:endParaRPr kumimoji="1" lang="ja-JP" altLang="en-US" sz="2400" dirty="0"/>
          </a:p>
        </p:txBody>
      </p:sp>
      <p:sp>
        <p:nvSpPr>
          <p:cNvPr id="4" name="スライド番号プレースホルダー 3">
            <a:extLst>
              <a:ext uri="{FF2B5EF4-FFF2-40B4-BE49-F238E27FC236}">
                <a16:creationId xmlns:a16="http://schemas.microsoft.com/office/drawing/2014/main" id="{97D2A4E6-BC10-4B99-8969-3D4580F5E345}"/>
              </a:ext>
            </a:extLst>
          </p:cNvPr>
          <p:cNvSpPr>
            <a:spLocks noGrp="1"/>
          </p:cNvSpPr>
          <p:nvPr>
            <p:ph type="sldNum" sz="quarter" idx="12"/>
          </p:nvPr>
        </p:nvSpPr>
        <p:spPr/>
        <p:txBody>
          <a:bodyPr/>
          <a:lstStyle/>
          <a:p>
            <a:fld id="{D5BAD135-B320-4757-8049-08ABB371D038}" type="slidenum">
              <a:rPr kumimoji="1" lang="ja-JP" altLang="en-US" smtClean="0"/>
              <a:t>19</a:t>
            </a:fld>
            <a:endParaRPr kumimoji="1" lang="ja-JP" altLang="en-US"/>
          </a:p>
        </p:txBody>
      </p:sp>
      <p:pic>
        <p:nvPicPr>
          <p:cNvPr id="6" name="図 5">
            <a:extLst>
              <a:ext uri="{FF2B5EF4-FFF2-40B4-BE49-F238E27FC236}">
                <a16:creationId xmlns:a16="http://schemas.microsoft.com/office/drawing/2014/main" id="{53E6939F-0978-4320-B515-9AE5648CAB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4002" y="4328195"/>
            <a:ext cx="2547889" cy="2430049"/>
          </a:xfrm>
          <a:prstGeom prst="rect">
            <a:avLst/>
          </a:prstGeom>
        </p:spPr>
      </p:pic>
      <p:pic>
        <p:nvPicPr>
          <p:cNvPr id="5" name="オーディオ 4">
            <a:hlinkClick r:id="" action="ppaction://media"/>
            <a:extLst>
              <a:ext uri="{FF2B5EF4-FFF2-40B4-BE49-F238E27FC236}">
                <a16:creationId xmlns:a16="http://schemas.microsoft.com/office/drawing/2014/main" id="{02A5CC97-5817-4C5C-8091-05F9C9C7F3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61325388"/>
      </p:ext>
    </p:extLst>
  </p:cSld>
  <p:clrMapOvr>
    <a:masterClrMapping/>
  </p:clrMapOvr>
  <mc:AlternateContent xmlns:mc="http://schemas.openxmlformats.org/markup-compatibility/2006" xmlns:p14="http://schemas.microsoft.com/office/powerpoint/2010/main">
    <mc:Choice Requires="p14">
      <p:transition spd="slow" p14:dur="2000" advTm="61292"/>
    </mc:Choice>
    <mc:Fallback xmlns="">
      <p:transition spd="slow" advTm="61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531A1158-931F-4682-A085-AF74D6204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8F1AA72A-F8E9-4F8B-8929-5692F060B5ED}"/>
              </a:ext>
            </a:extLst>
          </p:cNvPr>
          <p:cNvSpPr>
            <a:spLocks noGrp="1"/>
          </p:cNvSpPr>
          <p:nvPr>
            <p:ph type="title"/>
          </p:nvPr>
        </p:nvSpPr>
        <p:spPr>
          <a:xfrm>
            <a:off x="750870" y="290947"/>
            <a:ext cx="6674397" cy="934965"/>
          </a:xfrm>
        </p:spPr>
        <p:txBody>
          <a:bodyPr anchor="b">
            <a:normAutofit fontScale="90000"/>
          </a:bodyPr>
          <a:lstStyle/>
          <a:p>
            <a:pPr>
              <a:lnSpc>
                <a:spcPct val="90000"/>
              </a:lnSpc>
            </a:pPr>
            <a:r>
              <a:rPr kumimoji="1" lang="ja-JP" altLang="en-US" sz="3200" b="1" dirty="0"/>
              <a:t>社会福祉法人広賀会</a:t>
            </a:r>
            <a:br>
              <a:rPr kumimoji="1" lang="en-US" altLang="ja-JP" sz="3200" b="1" dirty="0"/>
            </a:br>
            <a:r>
              <a:rPr kumimoji="1" lang="ja-JP" altLang="en-US" sz="3200" b="1" dirty="0"/>
              <a:t>障害者支援施設　広賀園・松籟園</a:t>
            </a:r>
          </a:p>
        </p:txBody>
      </p:sp>
      <p:pic>
        <p:nvPicPr>
          <p:cNvPr id="13" name="図 12" descr="電車, 跡, 地域, 雪 が含まれている画像&#10;&#10;自動的に生成された説明">
            <a:extLst>
              <a:ext uri="{FF2B5EF4-FFF2-40B4-BE49-F238E27FC236}">
                <a16:creationId xmlns:a16="http://schemas.microsoft.com/office/drawing/2014/main" id="{A2BC4587-C654-4222-BD60-91E383FB46CE}"/>
              </a:ext>
            </a:extLst>
          </p:cNvPr>
          <p:cNvPicPr>
            <a:picLocks noChangeAspect="1"/>
          </p:cNvPicPr>
          <p:nvPr/>
        </p:nvPicPr>
        <p:blipFill rotWithShape="1">
          <a:blip r:embed="rId5">
            <a:extLst>
              <a:ext uri="{28A0092B-C50C-407E-A947-70E740481C1C}">
                <a14:useLocalDpi xmlns:a14="http://schemas.microsoft.com/office/drawing/2010/main" val="0"/>
              </a:ext>
            </a:extLst>
          </a:blip>
          <a:srcRect l="15089" r="9044" b="1"/>
          <a:stretch/>
        </p:blipFill>
        <p:spPr>
          <a:xfrm>
            <a:off x="-28229" y="3224401"/>
            <a:ext cx="4900854" cy="3633600"/>
          </a:xfrm>
          <a:custGeom>
            <a:avLst/>
            <a:gdLst/>
            <a:ahLst/>
            <a:cxnLst/>
            <a:rect l="l" t="t" r="r" b="b"/>
            <a:pathLst>
              <a:path w="5717617" h="4239166">
                <a:moveTo>
                  <a:pt x="440944" y="0"/>
                </a:moveTo>
                <a:lnTo>
                  <a:pt x="5717617" y="0"/>
                </a:lnTo>
                <a:lnTo>
                  <a:pt x="5084413" y="4239166"/>
                </a:lnTo>
                <a:lnTo>
                  <a:pt x="0" y="4239166"/>
                </a:lnTo>
                <a:lnTo>
                  <a:pt x="0" y="2965186"/>
                </a:lnTo>
                <a:close/>
              </a:path>
            </a:pathLst>
          </a:custGeom>
        </p:spPr>
      </p:pic>
      <p:sp>
        <p:nvSpPr>
          <p:cNvPr id="35" name="Content Placeholder 34">
            <a:extLst>
              <a:ext uri="{FF2B5EF4-FFF2-40B4-BE49-F238E27FC236}">
                <a16:creationId xmlns:a16="http://schemas.microsoft.com/office/drawing/2014/main" id="{4E0CD08B-DA2E-4ECC-B785-9B51BF633177}"/>
              </a:ext>
            </a:extLst>
          </p:cNvPr>
          <p:cNvSpPr>
            <a:spLocks noGrp="1"/>
          </p:cNvSpPr>
          <p:nvPr>
            <p:ph idx="1"/>
          </p:nvPr>
        </p:nvSpPr>
        <p:spPr>
          <a:xfrm>
            <a:off x="375436" y="1366987"/>
            <a:ext cx="4446739" cy="1235454"/>
          </a:xfrm>
        </p:spPr>
        <p:txBody>
          <a:bodyPr>
            <a:normAutofit/>
          </a:bodyPr>
          <a:lstStyle/>
          <a:p>
            <a:pPr marL="0" indent="0">
              <a:buNone/>
            </a:pPr>
            <a:r>
              <a:rPr lang="ja-JP" altLang="en-US" dirty="0"/>
              <a:t>　</a:t>
            </a:r>
            <a:r>
              <a:rPr lang="ja-JP" altLang="en-US" b="1" dirty="0"/>
              <a:t>・社会福祉法人 広賀会 </a:t>
            </a:r>
            <a:endParaRPr lang="en-US" altLang="ja-JP" b="1" dirty="0"/>
          </a:p>
          <a:p>
            <a:pPr marL="0" indent="0">
              <a:buNone/>
            </a:pPr>
            <a:r>
              <a:rPr lang="ja-JP" altLang="en-US" b="1" dirty="0"/>
              <a:t>　　　法人登記　昭和３４年７月２３日</a:t>
            </a:r>
            <a:endParaRPr lang="en-US" altLang="ja-JP" b="1" dirty="0"/>
          </a:p>
          <a:p>
            <a:pPr marL="0" indent="0">
              <a:buNone/>
            </a:pPr>
            <a:r>
              <a:rPr lang="ja-JP" altLang="en-US" b="1" dirty="0"/>
              <a:t>　</a:t>
            </a:r>
            <a:endParaRPr lang="en-US" altLang="ja-JP" b="1" dirty="0"/>
          </a:p>
          <a:p>
            <a:pPr marL="0" indent="0">
              <a:buNone/>
            </a:pPr>
            <a:endParaRPr lang="en-US" sz="1600" dirty="0"/>
          </a:p>
        </p:txBody>
      </p:sp>
      <p:sp>
        <p:nvSpPr>
          <p:cNvPr id="4" name="スライド番号プレースホルダー 3">
            <a:extLst>
              <a:ext uri="{FF2B5EF4-FFF2-40B4-BE49-F238E27FC236}">
                <a16:creationId xmlns:a16="http://schemas.microsoft.com/office/drawing/2014/main" id="{4D477186-62DF-4764-BC94-43EC3DF33FC2}"/>
              </a:ext>
            </a:extLst>
          </p:cNvPr>
          <p:cNvSpPr>
            <a:spLocks noGrp="1"/>
          </p:cNvSpPr>
          <p:nvPr>
            <p:ph type="sldNum" sz="quarter" idx="12"/>
          </p:nvPr>
        </p:nvSpPr>
        <p:spPr>
          <a:xfrm>
            <a:off x="8590663" y="6041362"/>
            <a:ext cx="683339" cy="365125"/>
          </a:xfrm>
        </p:spPr>
        <p:txBody>
          <a:bodyPr>
            <a:normAutofit/>
          </a:bodyPr>
          <a:lstStyle/>
          <a:p>
            <a:pPr>
              <a:spcAft>
                <a:spcPts val="600"/>
              </a:spcAft>
            </a:pPr>
            <a:fld id="{D5BAD135-B320-4757-8049-08ABB371D038}" type="slidenum">
              <a:rPr kumimoji="1" lang="ja-JP" altLang="en-US"/>
              <a:pPr>
                <a:spcAft>
                  <a:spcPts val="600"/>
                </a:spcAft>
              </a:pPr>
              <a:t>2</a:t>
            </a:fld>
            <a:endParaRPr kumimoji="1" lang="ja-JP" altLang="en-US"/>
          </a:p>
        </p:txBody>
      </p:sp>
      <p:grpSp>
        <p:nvGrpSpPr>
          <p:cNvPr id="40" name="Group 39">
            <a:extLst>
              <a:ext uri="{FF2B5EF4-FFF2-40B4-BE49-F238E27FC236}">
                <a16:creationId xmlns:a16="http://schemas.microsoft.com/office/drawing/2014/main" id="{68CC4534-BAAC-4D5F-9F61-089745A30A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1" name="Straight Connector 40">
              <a:extLst>
                <a:ext uri="{FF2B5EF4-FFF2-40B4-BE49-F238E27FC236}">
                  <a16:creationId xmlns:a16="http://schemas.microsoft.com/office/drawing/2014/main" id="{99868E2D-9742-407F-951A-CBC2D02BB60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0260601E-0F58-44EA-8496-D4CCBA9DF7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3" name="Rectangle 23">
              <a:extLst>
                <a:ext uri="{FF2B5EF4-FFF2-40B4-BE49-F238E27FC236}">
                  <a16:creationId xmlns:a16="http://schemas.microsoft.com/office/drawing/2014/main" id="{E7685DF3-C544-4461-BCFF-BFC22FD087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5">
              <a:extLst>
                <a:ext uri="{FF2B5EF4-FFF2-40B4-BE49-F238E27FC236}">
                  <a16:creationId xmlns:a16="http://schemas.microsoft.com/office/drawing/2014/main" id="{BF702000-D597-4B33-97F1-3EA2CA978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Isosceles Triangle 44">
              <a:extLst>
                <a:ext uri="{FF2B5EF4-FFF2-40B4-BE49-F238E27FC236}">
                  <a16:creationId xmlns:a16="http://schemas.microsoft.com/office/drawing/2014/main" id="{7940EC63-7135-4958-A6DA-2B7B3F549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7">
              <a:extLst>
                <a:ext uri="{FF2B5EF4-FFF2-40B4-BE49-F238E27FC236}">
                  <a16:creationId xmlns:a16="http://schemas.microsoft.com/office/drawing/2014/main" id="{0EDEC1C3-D953-4DF1-914A-FE4A7DB612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8">
              <a:extLst>
                <a:ext uri="{FF2B5EF4-FFF2-40B4-BE49-F238E27FC236}">
                  <a16:creationId xmlns:a16="http://schemas.microsoft.com/office/drawing/2014/main" id="{58EFEF71-11D2-41FA-B797-4781045CEA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9">
              <a:extLst>
                <a:ext uri="{FF2B5EF4-FFF2-40B4-BE49-F238E27FC236}">
                  <a16:creationId xmlns:a16="http://schemas.microsoft.com/office/drawing/2014/main" id="{08B9320D-2631-415E-9956-83E6C6F1D7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48">
              <a:extLst>
                <a:ext uri="{FF2B5EF4-FFF2-40B4-BE49-F238E27FC236}">
                  <a16:creationId xmlns:a16="http://schemas.microsoft.com/office/drawing/2014/main" id="{164EAB87-65E0-4E1F-B08C-D636A9585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Isosceles Triangle 49">
              <a:extLst>
                <a:ext uri="{FF2B5EF4-FFF2-40B4-BE49-F238E27FC236}">
                  <a16:creationId xmlns:a16="http://schemas.microsoft.com/office/drawing/2014/main" id="{A3C46668-C714-4110-8DCB-DB0056366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9" name="テキスト ボックス 18">
            <a:extLst>
              <a:ext uri="{FF2B5EF4-FFF2-40B4-BE49-F238E27FC236}">
                <a16:creationId xmlns:a16="http://schemas.microsoft.com/office/drawing/2014/main" id="{5AE7DCFC-6415-4679-9D82-7C52080CCD6B}"/>
              </a:ext>
            </a:extLst>
          </p:cNvPr>
          <p:cNvSpPr txBox="1"/>
          <p:nvPr/>
        </p:nvSpPr>
        <p:spPr>
          <a:xfrm>
            <a:off x="4872625" y="1699609"/>
            <a:ext cx="6118964" cy="4524315"/>
          </a:xfrm>
          <a:prstGeom prst="rect">
            <a:avLst/>
          </a:prstGeom>
          <a:noFill/>
        </p:spPr>
        <p:txBody>
          <a:bodyPr wrap="square">
            <a:spAutoFit/>
          </a:bodyPr>
          <a:lstStyle/>
          <a:p>
            <a:pPr marL="0" indent="0">
              <a:buNone/>
            </a:pPr>
            <a:r>
              <a:rPr lang="ja-JP" altLang="en-US" b="1" dirty="0"/>
              <a:t>・施設の種類及び利用定員</a:t>
            </a:r>
            <a:endParaRPr lang="en-US" altLang="ja-JP" b="1" dirty="0"/>
          </a:p>
          <a:p>
            <a:pPr marL="0" indent="0">
              <a:buNone/>
            </a:pPr>
            <a:r>
              <a:rPr lang="ja-JP" altLang="en-US" b="1" dirty="0"/>
              <a:t>　　 指定障害者支援施設 広賀園３０名（入所）</a:t>
            </a:r>
            <a:endParaRPr lang="en-US" altLang="ja-JP" b="1" dirty="0"/>
          </a:p>
          <a:p>
            <a:pPr marL="0" indent="0">
              <a:buNone/>
            </a:pPr>
            <a:r>
              <a:rPr lang="ja-JP" altLang="en-US" b="1" dirty="0"/>
              <a:t>　　 指定障害者支援施設 松籟園３０名（入所）</a:t>
            </a:r>
            <a:endParaRPr lang="en-US" altLang="ja-JP" b="1" dirty="0"/>
          </a:p>
          <a:p>
            <a:pPr marL="0" indent="0">
              <a:buNone/>
            </a:pPr>
            <a:r>
              <a:rPr lang="ja-JP" altLang="en-US" b="1" dirty="0"/>
              <a:t>　　 指定障害者短期入所事業所 広賀園（空床型）</a:t>
            </a:r>
            <a:endParaRPr lang="en-US" altLang="ja-JP" b="1" dirty="0"/>
          </a:p>
          <a:p>
            <a:pPr marL="0" indent="0">
              <a:buNone/>
            </a:pPr>
            <a:r>
              <a:rPr lang="en-US" altLang="ja-JP" b="1" dirty="0"/>
              <a:t>        </a:t>
            </a:r>
            <a:r>
              <a:rPr lang="ja-JP" altLang="en-US" b="1" dirty="0"/>
              <a:t>障害者日中一時支援事業所 広賀園（空床型）</a:t>
            </a:r>
            <a:endParaRPr lang="en-US" altLang="ja-JP" b="1" dirty="0"/>
          </a:p>
          <a:p>
            <a:pPr marL="0" indent="0">
              <a:buNone/>
            </a:pPr>
            <a:r>
              <a:rPr lang="ja-JP" altLang="en-US" b="1" dirty="0"/>
              <a:t>　　 障害者相談支援事業所 広賀園</a:t>
            </a:r>
            <a:r>
              <a:rPr lang="en-US" altLang="ja-JP" b="1" dirty="0"/>
              <a:t>  </a:t>
            </a:r>
          </a:p>
          <a:p>
            <a:pPr marL="0" indent="0">
              <a:buNone/>
            </a:pPr>
            <a:endParaRPr lang="en-US" altLang="ja-JP" b="1" dirty="0"/>
          </a:p>
          <a:p>
            <a:pPr marL="0" indent="0">
              <a:buNone/>
            </a:pPr>
            <a:r>
              <a:rPr lang="ja-JP" altLang="en-US" b="1" dirty="0"/>
              <a:t>・広賀園　生活介護事業（定員３０名）</a:t>
            </a:r>
            <a:endParaRPr lang="en-US" altLang="ja-JP" b="1" dirty="0"/>
          </a:p>
          <a:p>
            <a:pPr marL="0" indent="0">
              <a:buNone/>
            </a:pPr>
            <a:r>
              <a:rPr lang="ja-JP" altLang="en-US" b="1" dirty="0"/>
              <a:t>　　　　　施設入所支援（定員３０名）</a:t>
            </a:r>
            <a:endParaRPr lang="en-US" altLang="ja-JP" b="1" dirty="0"/>
          </a:p>
          <a:p>
            <a:pPr marL="0" indent="0">
              <a:buNone/>
            </a:pPr>
            <a:endParaRPr lang="en-US" altLang="ja-JP" b="1" dirty="0"/>
          </a:p>
          <a:p>
            <a:pPr marL="0" indent="0">
              <a:buNone/>
            </a:pPr>
            <a:r>
              <a:rPr lang="ja-JP" altLang="en-US" b="1" dirty="0"/>
              <a:t>・松籟園　生活介護事業（定員３０名）</a:t>
            </a:r>
            <a:endParaRPr lang="en-US" altLang="ja-JP" b="1" dirty="0"/>
          </a:p>
          <a:p>
            <a:pPr marL="0" indent="0">
              <a:buNone/>
            </a:pPr>
            <a:r>
              <a:rPr lang="ja-JP" altLang="en-US" b="1" dirty="0"/>
              <a:t>　　　　　施設入所支援（定員３０名）</a:t>
            </a:r>
            <a:endParaRPr lang="en-US" altLang="ja-JP" b="1" dirty="0"/>
          </a:p>
          <a:p>
            <a:pPr marL="0" indent="0">
              <a:buNone/>
            </a:pPr>
            <a:endParaRPr lang="en-US" altLang="ja-JP" b="1" dirty="0"/>
          </a:p>
          <a:p>
            <a:pPr marL="0" indent="0">
              <a:buNone/>
            </a:pPr>
            <a:r>
              <a:rPr lang="ja-JP" altLang="en-US" b="1" dirty="0"/>
              <a:t>広賀園 主な対象者：身体に障害のある方</a:t>
            </a:r>
            <a:endParaRPr lang="en-US" altLang="ja-JP" b="1" dirty="0"/>
          </a:p>
          <a:p>
            <a:pPr marL="0" indent="0">
              <a:buNone/>
            </a:pPr>
            <a:r>
              <a:rPr lang="ja-JP" altLang="en-US" b="1" dirty="0"/>
              <a:t>松籟園 主な対象者：身体に障害のある方のうち、</a:t>
            </a:r>
            <a:endParaRPr lang="en-US" altLang="ja-JP" b="1" dirty="0"/>
          </a:p>
          <a:p>
            <a:pPr marL="0" indent="0">
              <a:buNone/>
            </a:pPr>
            <a:r>
              <a:rPr lang="ja-JP" altLang="en-US" b="1" dirty="0"/>
              <a:t>　　　　　　　　　 内部障害・肢体不自由の方</a:t>
            </a:r>
            <a:endParaRPr lang="en-US" altLang="ja-JP" b="1" dirty="0"/>
          </a:p>
        </p:txBody>
      </p:sp>
      <p:pic>
        <p:nvPicPr>
          <p:cNvPr id="3" name="オーディオ 2">
            <a:hlinkClick r:id="" action="ppaction://media"/>
            <a:extLst>
              <a:ext uri="{FF2B5EF4-FFF2-40B4-BE49-F238E27FC236}">
                <a16:creationId xmlns:a16="http://schemas.microsoft.com/office/drawing/2014/main" id="{4471DE95-972A-4BED-A82E-AF45FBEBF6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50853280"/>
      </p:ext>
    </p:extLst>
  </p:cSld>
  <p:clrMapOvr>
    <a:masterClrMapping/>
  </p:clrMapOvr>
  <mc:AlternateContent xmlns:mc="http://schemas.openxmlformats.org/markup-compatibility/2006" xmlns:p14="http://schemas.microsoft.com/office/powerpoint/2010/main">
    <mc:Choice Requires="p14">
      <p:transition spd="slow" p14:dur="2000" advTm="88361"/>
    </mc:Choice>
    <mc:Fallback xmlns="">
      <p:transition spd="slow" advTm="88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73DE9E-7128-4DFB-A7C3-80765D4EE562}"/>
              </a:ext>
            </a:extLst>
          </p:cNvPr>
          <p:cNvSpPr>
            <a:spLocks noGrp="1"/>
          </p:cNvSpPr>
          <p:nvPr>
            <p:ph type="title"/>
          </p:nvPr>
        </p:nvSpPr>
        <p:spPr>
          <a:xfrm>
            <a:off x="677334" y="713119"/>
            <a:ext cx="8596668" cy="5431762"/>
          </a:xfrm>
        </p:spPr>
        <p:txBody>
          <a:bodyPr>
            <a:normAutofit fontScale="90000"/>
          </a:bodyPr>
          <a:lstStyle/>
          <a:p>
            <a:r>
              <a:rPr kumimoji="1" lang="ja-JP" altLang="en-US" dirty="0">
                <a:solidFill>
                  <a:schemeClr val="accent2">
                    <a:lumMod val="75000"/>
                  </a:schemeClr>
                </a:solidFill>
              </a:rPr>
              <a:t>その方が笑って過ごせる毎日を送っていただくには・・・</a:t>
            </a:r>
            <a:br>
              <a:rPr kumimoji="1" lang="en-US" altLang="ja-JP" dirty="0">
                <a:solidFill>
                  <a:schemeClr val="accent2">
                    <a:lumMod val="75000"/>
                  </a:schemeClr>
                </a:solidFill>
              </a:rPr>
            </a:br>
            <a:br>
              <a:rPr kumimoji="1" lang="en-US" altLang="ja-JP" dirty="0">
                <a:solidFill>
                  <a:schemeClr val="accent2">
                    <a:lumMod val="75000"/>
                  </a:schemeClr>
                </a:solidFill>
              </a:rPr>
            </a:br>
            <a:r>
              <a:rPr kumimoji="1" lang="ja-JP" altLang="en-US" dirty="0">
                <a:solidFill>
                  <a:schemeClr val="accent2">
                    <a:lumMod val="75000"/>
                  </a:schemeClr>
                </a:solidFill>
              </a:rPr>
              <a:t>安心、安全に生活できる環境、</a:t>
            </a:r>
            <a:br>
              <a:rPr kumimoji="1" lang="en-US" altLang="ja-JP" dirty="0">
                <a:solidFill>
                  <a:schemeClr val="accent2">
                    <a:lumMod val="75000"/>
                  </a:schemeClr>
                </a:solidFill>
              </a:rPr>
            </a:br>
            <a:r>
              <a:rPr kumimoji="1" lang="ja-JP" altLang="en-US" dirty="0">
                <a:solidFill>
                  <a:schemeClr val="accent2">
                    <a:lumMod val="75000"/>
                  </a:schemeClr>
                </a:solidFill>
              </a:rPr>
              <a:t>人との関係、</a:t>
            </a:r>
            <a:br>
              <a:rPr kumimoji="1" lang="en-US" altLang="ja-JP" dirty="0">
                <a:solidFill>
                  <a:schemeClr val="accent2">
                    <a:lumMod val="75000"/>
                  </a:schemeClr>
                </a:solidFill>
              </a:rPr>
            </a:br>
            <a:r>
              <a:rPr kumimoji="1" lang="ja-JP" altLang="en-US" dirty="0">
                <a:solidFill>
                  <a:schemeClr val="accent2">
                    <a:lumMod val="75000"/>
                  </a:schemeClr>
                </a:solidFill>
              </a:rPr>
              <a:t>それらを繋げる架け橋となるには・・・</a:t>
            </a:r>
            <a:br>
              <a:rPr kumimoji="1" lang="en-US" altLang="ja-JP" dirty="0">
                <a:solidFill>
                  <a:schemeClr val="accent2">
                    <a:lumMod val="75000"/>
                  </a:schemeClr>
                </a:solidFill>
              </a:rPr>
            </a:br>
            <a:br>
              <a:rPr kumimoji="1" lang="en-US" altLang="ja-JP" dirty="0">
                <a:solidFill>
                  <a:schemeClr val="accent2">
                    <a:lumMod val="75000"/>
                  </a:schemeClr>
                </a:solidFill>
              </a:rPr>
            </a:br>
            <a:r>
              <a:rPr kumimoji="1" lang="ja-JP" altLang="en-US" dirty="0">
                <a:solidFill>
                  <a:schemeClr val="accent2">
                    <a:lumMod val="75000"/>
                  </a:schemeClr>
                </a:solidFill>
              </a:rPr>
              <a:t>その方の人生の一行に刻まれる自分の存在。</a:t>
            </a:r>
            <a:br>
              <a:rPr kumimoji="1" lang="en-US" altLang="ja-JP" dirty="0">
                <a:solidFill>
                  <a:schemeClr val="accent2">
                    <a:lumMod val="75000"/>
                  </a:schemeClr>
                </a:solidFill>
              </a:rPr>
            </a:br>
            <a:br>
              <a:rPr kumimoji="1" lang="en-US" altLang="ja-JP" dirty="0">
                <a:solidFill>
                  <a:schemeClr val="accent2">
                    <a:lumMod val="75000"/>
                  </a:schemeClr>
                </a:solidFill>
              </a:rPr>
            </a:br>
            <a:r>
              <a:rPr kumimoji="1" lang="ja-JP" altLang="en-US" dirty="0">
                <a:solidFill>
                  <a:schemeClr val="accent2">
                    <a:lumMod val="75000"/>
                  </a:schemeClr>
                </a:solidFill>
              </a:rPr>
              <a:t>大切な一行として考え、温めていきたい</a:t>
            </a:r>
            <a:br>
              <a:rPr kumimoji="1" lang="en-US" altLang="ja-JP" dirty="0">
                <a:solidFill>
                  <a:schemeClr val="accent2">
                    <a:lumMod val="75000"/>
                  </a:schemeClr>
                </a:solidFill>
              </a:rPr>
            </a:br>
            <a:r>
              <a:rPr kumimoji="1" lang="ja-JP" altLang="en-US" dirty="0">
                <a:solidFill>
                  <a:schemeClr val="accent2">
                    <a:lumMod val="75000"/>
                  </a:schemeClr>
                </a:solidFill>
              </a:rPr>
              <a:t>と思っています。</a:t>
            </a:r>
          </a:p>
        </p:txBody>
      </p:sp>
      <p:sp>
        <p:nvSpPr>
          <p:cNvPr id="4" name="スライド番号プレースホルダー 3">
            <a:extLst>
              <a:ext uri="{FF2B5EF4-FFF2-40B4-BE49-F238E27FC236}">
                <a16:creationId xmlns:a16="http://schemas.microsoft.com/office/drawing/2014/main" id="{E583EC01-71AA-4CE0-A955-F80E42FA0272}"/>
              </a:ext>
            </a:extLst>
          </p:cNvPr>
          <p:cNvSpPr>
            <a:spLocks noGrp="1"/>
          </p:cNvSpPr>
          <p:nvPr>
            <p:ph type="sldNum" sz="quarter" idx="12"/>
          </p:nvPr>
        </p:nvSpPr>
        <p:spPr/>
        <p:txBody>
          <a:bodyPr/>
          <a:lstStyle/>
          <a:p>
            <a:fld id="{D5BAD135-B320-4757-8049-08ABB371D038}" type="slidenum">
              <a:rPr kumimoji="1" lang="ja-JP" altLang="en-US" smtClean="0"/>
              <a:t>20</a:t>
            </a:fld>
            <a:endParaRPr kumimoji="1" lang="ja-JP" altLang="en-US"/>
          </a:p>
        </p:txBody>
      </p:sp>
      <p:pic>
        <p:nvPicPr>
          <p:cNvPr id="5" name="オーディオ 4">
            <a:hlinkClick r:id="" action="ppaction://media"/>
            <a:extLst>
              <a:ext uri="{FF2B5EF4-FFF2-40B4-BE49-F238E27FC236}">
                <a16:creationId xmlns:a16="http://schemas.microsoft.com/office/drawing/2014/main" id="{CAD44DB0-8C40-489F-A4EE-13AE58F953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68526373"/>
      </p:ext>
    </p:extLst>
  </p:cSld>
  <p:clrMapOvr>
    <a:masterClrMapping/>
  </p:clrMapOvr>
  <mc:AlternateContent xmlns:mc="http://schemas.openxmlformats.org/markup-compatibility/2006" xmlns:p14="http://schemas.microsoft.com/office/powerpoint/2010/main">
    <mc:Choice Requires="p14">
      <p:transition spd="slow" p14:dur="2000" advTm="24098"/>
    </mc:Choice>
    <mc:Fallback xmlns="">
      <p:transition spd="slow" advTm="24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屋外, 道路, 建物, 家 が含まれている画像&#10;&#10;自動的に生成された説明">
            <a:extLst>
              <a:ext uri="{FF2B5EF4-FFF2-40B4-BE49-F238E27FC236}">
                <a16:creationId xmlns:a16="http://schemas.microsoft.com/office/drawing/2014/main" id="{A3A80D8A-FCBB-4047-8359-1A8EBAD38B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86001"/>
            <a:ext cx="6096000" cy="4571999"/>
          </a:xfrm>
          <a:prstGeom prst="rect">
            <a:avLst/>
          </a:prstGeom>
        </p:spPr>
      </p:pic>
      <p:sp>
        <p:nvSpPr>
          <p:cNvPr id="2" name="タイトル 1">
            <a:extLst>
              <a:ext uri="{FF2B5EF4-FFF2-40B4-BE49-F238E27FC236}">
                <a16:creationId xmlns:a16="http://schemas.microsoft.com/office/drawing/2014/main" id="{48290FD1-2882-4954-B444-ED0842E49BCA}"/>
              </a:ext>
            </a:extLst>
          </p:cNvPr>
          <p:cNvSpPr>
            <a:spLocks noGrp="1"/>
          </p:cNvSpPr>
          <p:nvPr>
            <p:ph type="title"/>
          </p:nvPr>
        </p:nvSpPr>
        <p:spPr>
          <a:xfrm>
            <a:off x="838883" y="2158950"/>
            <a:ext cx="8668372" cy="1270050"/>
          </a:xfrm>
        </p:spPr>
        <p:txBody>
          <a:bodyPr>
            <a:noAutofit/>
          </a:bodyPr>
          <a:lstStyle/>
          <a:p>
            <a:pPr algn="ctr"/>
            <a:r>
              <a:rPr kumimoji="1" lang="ja-JP" altLang="en-US" sz="4400" b="1" dirty="0"/>
              <a:t>ご清聴ありがとうございました。</a:t>
            </a:r>
          </a:p>
        </p:txBody>
      </p:sp>
      <p:sp>
        <p:nvSpPr>
          <p:cNvPr id="4" name="スライド番号プレースホルダー 3">
            <a:extLst>
              <a:ext uri="{FF2B5EF4-FFF2-40B4-BE49-F238E27FC236}">
                <a16:creationId xmlns:a16="http://schemas.microsoft.com/office/drawing/2014/main" id="{9B923FA7-8DA1-4A84-BBBE-882F6D3694EA}"/>
              </a:ext>
            </a:extLst>
          </p:cNvPr>
          <p:cNvSpPr>
            <a:spLocks noGrp="1"/>
          </p:cNvSpPr>
          <p:nvPr>
            <p:ph type="sldNum" sz="quarter" idx="12"/>
          </p:nvPr>
        </p:nvSpPr>
        <p:spPr/>
        <p:txBody>
          <a:bodyPr/>
          <a:lstStyle/>
          <a:p>
            <a:fld id="{D5BAD135-B320-4757-8049-08ABB371D038}" type="slidenum">
              <a:rPr kumimoji="1" lang="ja-JP" altLang="en-US" smtClean="0"/>
              <a:t>21</a:t>
            </a:fld>
            <a:endParaRPr kumimoji="1" lang="ja-JP" altLang="en-US"/>
          </a:p>
        </p:txBody>
      </p:sp>
      <p:pic>
        <p:nvPicPr>
          <p:cNvPr id="3" name="オーディオ 2">
            <a:hlinkClick r:id="" action="ppaction://media"/>
            <a:extLst>
              <a:ext uri="{FF2B5EF4-FFF2-40B4-BE49-F238E27FC236}">
                <a16:creationId xmlns:a16="http://schemas.microsoft.com/office/drawing/2014/main" id="{DE620E9F-2BEC-4188-B8A8-5FA956C895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22761476"/>
      </p:ext>
    </p:extLst>
  </p:cSld>
  <p:clrMapOvr>
    <a:masterClrMapping/>
  </p:clrMapOvr>
  <mc:AlternateContent xmlns:mc="http://schemas.openxmlformats.org/markup-compatibility/2006" xmlns:p14="http://schemas.microsoft.com/office/powerpoint/2010/main">
    <mc:Choice Requires="p14">
      <p:transition spd="slow" p14:dur="2000" advTm="6230"/>
    </mc:Choice>
    <mc:Fallback xmlns="">
      <p:transition spd="slow" advTm="6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E89228-1A58-4C9F-BDEE-C42FCC42EAF4}"/>
              </a:ext>
            </a:extLst>
          </p:cNvPr>
          <p:cNvSpPr>
            <a:spLocks noGrp="1"/>
          </p:cNvSpPr>
          <p:nvPr>
            <p:ph type="title"/>
          </p:nvPr>
        </p:nvSpPr>
        <p:spPr>
          <a:xfrm>
            <a:off x="883723" y="1899292"/>
            <a:ext cx="9406119" cy="3557045"/>
          </a:xfrm>
        </p:spPr>
        <p:txBody>
          <a:bodyPr>
            <a:normAutofit/>
          </a:bodyPr>
          <a:lstStyle/>
          <a:p>
            <a:r>
              <a:rPr kumimoji="1" lang="ja-JP" altLang="en-US" sz="4400" b="1" dirty="0"/>
              <a:t>障害支援区分３</a:t>
            </a:r>
            <a:br>
              <a:rPr kumimoji="1" lang="en-US" altLang="ja-JP" sz="4400" b="1" dirty="0"/>
            </a:br>
            <a:r>
              <a:rPr kumimoji="1" lang="ja-JP" altLang="en-US" sz="4400" b="1" dirty="0"/>
              <a:t>→介護保険での在宅での生活</a:t>
            </a:r>
            <a:br>
              <a:rPr lang="en-US" altLang="ja-JP" sz="4400" b="1" dirty="0"/>
            </a:br>
            <a:r>
              <a:rPr kumimoji="1" lang="ja-JP" altLang="en-US" sz="4400" b="1" dirty="0"/>
              <a:t>→障害者支援施設</a:t>
            </a:r>
            <a:br>
              <a:rPr kumimoji="1" lang="en-US" altLang="ja-JP" sz="4400" b="1" dirty="0"/>
            </a:br>
            <a:r>
              <a:rPr kumimoji="1" lang="ja-JP" altLang="en-US" sz="4400" b="1" dirty="0"/>
              <a:t>→障害者福祉サービスでの在宅生活</a:t>
            </a:r>
            <a:br>
              <a:rPr kumimoji="1" lang="en-US" altLang="ja-JP" sz="4400" b="1" dirty="0"/>
            </a:br>
            <a:r>
              <a:rPr kumimoji="1" lang="ja-JP" altLang="en-US" sz="4400" b="1" dirty="0"/>
              <a:t>５０代男性の事例</a:t>
            </a:r>
          </a:p>
        </p:txBody>
      </p:sp>
      <p:sp>
        <p:nvSpPr>
          <p:cNvPr id="4" name="スライド番号プレースホルダー 3">
            <a:extLst>
              <a:ext uri="{FF2B5EF4-FFF2-40B4-BE49-F238E27FC236}">
                <a16:creationId xmlns:a16="http://schemas.microsoft.com/office/drawing/2014/main" id="{A43ADF82-84A8-4936-B49F-E11657695A2D}"/>
              </a:ext>
            </a:extLst>
          </p:cNvPr>
          <p:cNvSpPr>
            <a:spLocks noGrp="1"/>
          </p:cNvSpPr>
          <p:nvPr>
            <p:ph type="sldNum" sz="quarter" idx="12"/>
          </p:nvPr>
        </p:nvSpPr>
        <p:spPr/>
        <p:txBody>
          <a:bodyPr/>
          <a:lstStyle/>
          <a:p>
            <a:fld id="{D5BAD135-B320-4757-8049-08ABB371D038}" type="slidenum">
              <a:rPr kumimoji="1" lang="ja-JP" altLang="en-US" smtClean="0"/>
              <a:t>3</a:t>
            </a:fld>
            <a:endParaRPr kumimoji="1" lang="ja-JP" altLang="en-US"/>
          </a:p>
        </p:txBody>
      </p:sp>
      <p:pic>
        <p:nvPicPr>
          <p:cNvPr id="3" name="オーディオ 2">
            <a:hlinkClick r:id="" action="ppaction://media"/>
            <a:extLst>
              <a:ext uri="{FF2B5EF4-FFF2-40B4-BE49-F238E27FC236}">
                <a16:creationId xmlns:a16="http://schemas.microsoft.com/office/drawing/2014/main" id="{3455B240-7685-4066-B16B-89FF1F9BEC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50107711"/>
      </p:ext>
    </p:extLst>
  </p:cSld>
  <p:clrMapOvr>
    <a:masterClrMapping/>
  </p:clrMapOvr>
  <mc:AlternateContent xmlns:mc="http://schemas.openxmlformats.org/markup-compatibility/2006" xmlns:p14="http://schemas.microsoft.com/office/powerpoint/2010/main">
    <mc:Choice Requires="p14">
      <p:transition spd="slow" p14:dur="2000" advTm="30071"/>
    </mc:Choice>
    <mc:Fallback xmlns="">
      <p:transition spd="slow" advTm="30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421972-24B1-430D-95FB-B2753F75138A}"/>
              </a:ext>
            </a:extLst>
          </p:cNvPr>
          <p:cNvSpPr>
            <a:spLocks noGrp="1"/>
          </p:cNvSpPr>
          <p:nvPr>
            <p:ph type="title"/>
          </p:nvPr>
        </p:nvSpPr>
        <p:spPr>
          <a:xfrm>
            <a:off x="538619" y="346556"/>
            <a:ext cx="9131473" cy="730685"/>
          </a:xfrm>
        </p:spPr>
        <p:txBody>
          <a:bodyPr>
            <a:normAutofit/>
          </a:bodyPr>
          <a:lstStyle/>
          <a:p>
            <a:r>
              <a:rPr kumimoji="1" lang="ja-JP" altLang="en-US" dirty="0"/>
              <a:t>〇〇　〇〇様</a:t>
            </a:r>
            <a:r>
              <a:rPr kumimoji="1" lang="ja-JP" altLang="en-US" sz="2000" dirty="0"/>
              <a:t>（以下、ご本人から承諾を</a:t>
            </a:r>
            <a:r>
              <a:rPr lang="ja-JP" altLang="en-US" sz="2000" dirty="0"/>
              <a:t>頂い</a:t>
            </a:r>
            <a:r>
              <a:rPr kumimoji="1" lang="ja-JP" altLang="en-US" sz="2000" dirty="0"/>
              <a:t>ている内容）</a:t>
            </a:r>
            <a:endParaRPr kumimoji="1" lang="ja-JP" altLang="en-US" dirty="0"/>
          </a:p>
        </p:txBody>
      </p:sp>
      <p:sp>
        <p:nvSpPr>
          <p:cNvPr id="3" name="コンテンツ プレースホルダー 2">
            <a:extLst>
              <a:ext uri="{FF2B5EF4-FFF2-40B4-BE49-F238E27FC236}">
                <a16:creationId xmlns:a16="http://schemas.microsoft.com/office/drawing/2014/main" id="{4B4E6D3C-BAFB-4D62-AC8B-8532DA0B5A61}"/>
              </a:ext>
            </a:extLst>
          </p:cNvPr>
          <p:cNvSpPr>
            <a:spLocks noGrp="1"/>
          </p:cNvSpPr>
          <p:nvPr>
            <p:ph idx="1"/>
          </p:nvPr>
        </p:nvSpPr>
        <p:spPr>
          <a:xfrm>
            <a:off x="714911" y="1033249"/>
            <a:ext cx="9131473" cy="5478195"/>
          </a:xfrm>
        </p:spPr>
        <p:txBody>
          <a:bodyPr>
            <a:normAutofit lnSpcReduction="10000"/>
          </a:bodyPr>
          <a:lstStyle/>
          <a:p>
            <a:r>
              <a:rPr kumimoji="1" lang="ja-JP" altLang="en-US" dirty="0"/>
              <a:t>５０代男性　</a:t>
            </a:r>
            <a:r>
              <a:rPr lang="ja-JP" altLang="en-US" dirty="0"/>
              <a:t>障害支援区分３</a:t>
            </a:r>
            <a:endParaRPr lang="en-US" altLang="ja-JP" dirty="0"/>
          </a:p>
          <a:p>
            <a:r>
              <a:rPr kumimoji="1" lang="ja-JP" altLang="en-US" dirty="0"/>
              <a:t>障害者手帳　</a:t>
            </a:r>
            <a:r>
              <a:rPr kumimoji="1" lang="en-US" altLang="ja-JP" dirty="0"/>
              <a:t>1</a:t>
            </a:r>
            <a:r>
              <a:rPr kumimoji="1" lang="ja-JP" altLang="en-US" dirty="0"/>
              <a:t>種４級 糖尿病網膜症による視力低下　</a:t>
            </a:r>
            <a:endParaRPr kumimoji="1" lang="en-US" altLang="ja-JP" dirty="0"/>
          </a:p>
          <a:p>
            <a:pPr marL="0" indent="0">
              <a:buNone/>
            </a:pPr>
            <a:r>
              <a:rPr lang="ja-JP" altLang="en-US" dirty="0"/>
              <a:t>　　　　　　　 </a:t>
            </a:r>
            <a:r>
              <a:rPr kumimoji="1" lang="ja-JP" altLang="en-US" dirty="0"/>
              <a:t>現在、人工透析・脳梗塞による麻痺と糖尿病による末梢神経障害に</a:t>
            </a:r>
            <a:endParaRPr kumimoji="1" lang="en-US" altLang="ja-JP" dirty="0"/>
          </a:p>
          <a:p>
            <a:pPr marL="0" indent="0">
              <a:buNone/>
            </a:pPr>
            <a:r>
              <a:rPr kumimoji="1" lang="ja-JP" altLang="en-US" dirty="0"/>
              <a:t>　　　　　　　 ついて、更新申請中。</a:t>
            </a:r>
            <a:endParaRPr kumimoji="1" lang="en-US" altLang="ja-JP" dirty="0"/>
          </a:p>
          <a:p>
            <a:r>
              <a:rPr lang="ja-JP" altLang="en-US" dirty="0"/>
              <a:t>既往歴　</a:t>
            </a:r>
            <a:endParaRPr lang="en-US" altLang="ja-JP" dirty="0"/>
          </a:p>
          <a:p>
            <a:pPr marL="0" indent="0">
              <a:buNone/>
            </a:pPr>
            <a:r>
              <a:rPr lang="en-US" altLang="ja-JP" dirty="0"/>
              <a:t>H01</a:t>
            </a:r>
            <a:r>
              <a:rPr lang="ja-JP" altLang="en-US" dirty="0"/>
              <a:t>　 ：神経サルコイドーシス</a:t>
            </a:r>
            <a:endParaRPr lang="en-US" altLang="ja-JP" dirty="0"/>
          </a:p>
          <a:p>
            <a:pPr marL="0" indent="0">
              <a:buNone/>
            </a:pPr>
            <a:r>
              <a:rPr lang="en-US" altLang="ja-JP" dirty="0"/>
              <a:t>H28</a:t>
            </a:r>
            <a:r>
              <a:rPr lang="ja-JP" altLang="en-US" dirty="0"/>
              <a:t>　 ：２型糖尿病、高血圧症、糖尿病性網膜症</a:t>
            </a:r>
          </a:p>
          <a:p>
            <a:pPr marL="0" indent="0">
              <a:buNone/>
            </a:pPr>
            <a:r>
              <a:rPr lang="en-US" altLang="ja-JP" dirty="0"/>
              <a:t>H30.03</a:t>
            </a:r>
            <a:r>
              <a:rPr lang="ja-JP" altLang="en-US" dirty="0"/>
              <a:t>：多発性脳梗塞　四肢筋力の低下、感覚障害（主に深部覚低下）で</a:t>
            </a:r>
            <a:endParaRPr lang="en-US" altLang="ja-JP" dirty="0"/>
          </a:p>
          <a:p>
            <a:pPr marL="0" indent="0">
              <a:buNone/>
            </a:pPr>
            <a:r>
              <a:rPr lang="ja-JP" altLang="en-US" dirty="0"/>
              <a:t>　　　　自立歩行が不能な状態</a:t>
            </a:r>
          </a:p>
          <a:p>
            <a:pPr marL="0" indent="0">
              <a:buNone/>
            </a:pPr>
            <a:r>
              <a:rPr lang="en-US" altLang="ja-JP" dirty="0"/>
              <a:t>H30.06</a:t>
            </a:r>
            <a:r>
              <a:rPr lang="ja-JP" altLang="en-US" dirty="0"/>
              <a:t>：抹消神経障害　強い吐き気が起こりはじめ入院。</a:t>
            </a:r>
            <a:endParaRPr lang="en-US" altLang="ja-JP" dirty="0"/>
          </a:p>
          <a:p>
            <a:pPr marL="0" indent="0">
              <a:buNone/>
            </a:pPr>
            <a:r>
              <a:rPr lang="en-US" altLang="ja-JP" dirty="0"/>
              <a:t>H30.10</a:t>
            </a:r>
            <a:r>
              <a:rPr lang="ja-JP" altLang="en-US" dirty="0"/>
              <a:t>：発熱性好中球減少症のため、入院。</a:t>
            </a:r>
            <a:endParaRPr lang="en-US" altLang="ja-JP" dirty="0"/>
          </a:p>
          <a:p>
            <a:pPr marL="0" indent="0">
              <a:buNone/>
            </a:pPr>
            <a:r>
              <a:rPr lang="en-US" altLang="ja-JP" dirty="0"/>
              <a:t>R01.03</a:t>
            </a:r>
            <a:r>
              <a:rPr lang="ja-JP" altLang="en-US" dirty="0"/>
              <a:t>：軽度の脳梗塞のため入院。</a:t>
            </a:r>
            <a:endParaRPr lang="en-US" altLang="ja-JP" dirty="0"/>
          </a:p>
          <a:p>
            <a:pPr marL="0" indent="0">
              <a:buNone/>
            </a:pPr>
            <a:r>
              <a:rPr lang="en-US" altLang="ja-JP" dirty="0"/>
              <a:t>R03.01</a:t>
            </a:r>
            <a:r>
              <a:rPr lang="ja-JP" altLang="en-US" dirty="0"/>
              <a:t>：手足のしびれがあり、救急搬送により入院。</a:t>
            </a:r>
            <a:endParaRPr lang="en-US" altLang="ja-JP" dirty="0"/>
          </a:p>
          <a:p>
            <a:pPr marL="0" indent="0">
              <a:buNone/>
            </a:pPr>
            <a:r>
              <a:rPr lang="en-US" altLang="ja-JP" dirty="0"/>
              <a:t>R03.09</a:t>
            </a:r>
            <a:r>
              <a:rPr lang="ja-JP" altLang="en-US" dirty="0"/>
              <a:t>：救急搬送により入院。令和３年１１月現在入院中。</a:t>
            </a:r>
            <a:endParaRPr lang="en-US" altLang="ja-JP" dirty="0"/>
          </a:p>
        </p:txBody>
      </p:sp>
      <p:sp>
        <p:nvSpPr>
          <p:cNvPr id="4" name="スライド番号プレースホルダー 3">
            <a:extLst>
              <a:ext uri="{FF2B5EF4-FFF2-40B4-BE49-F238E27FC236}">
                <a16:creationId xmlns:a16="http://schemas.microsoft.com/office/drawing/2014/main" id="{D7E1A2AF-0176-470C-8D07-BAC3165975AD}"/>
              </a:ext>
            </a:extLst>
          </p:cNvPr>
          <p:cNvSpPr>
            <a:spLocks noGrp="1"/>
          </p:cNvSpPr>
          <p:nvPr>
            <p:ph type="sldNum" sz="quarter" idx="12"/>
          </p:nvPr>
        </p:nvSpPr>
        <p:spPr/>
        <p:txBody>
          <a:bodyPr/>
          <a:lstStyle/>
          <a:p>
            <a:fld id="{D5BAD135-B320-4757-8049-08ABB371D038}" type="slidenum">
              <a:rPr kumimoji="1" lang="ja-JP" altLang="en-US" smtClean="0"/>
              <a:t>4</a:t>
            </a:fld>
            <a:endParaRPr kumimoji="1" lang="ja-JP" altLang="en-US"/>
          </a:p>
        </p:txBody>
      </p:sp>
      <p:pic>
        <p:nvPicPr>
          <p:cNvPr id="5" name="オーディオ 4">
            <a:hlinkClick r:id="" action="ppaction://media"/>
            <a:extLst>
              <a:ext uri="{FF2B5EF4-FFF2-40B4-BE49-F238E27FC236}">
                <a16:creationId xmlns:a16="http://schemas.microsoft.com/office/drawing/2014/main" id="{C783FFD3-6FFF-4361-ACEB-732C80B5BB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92799984"/>
      </p:ext>
    </p:extLst>
  </p:cSld>
  <p:clrMapOvr>
    <a:masterClrMapping/>
  </p:clrMapOvr>
  <mc:AlternateContent xmlns:mc="http://schemas.openxmlformats.org/markup-compatibility/2006" xmlns:p14="http://schemas.microsoft.com/office/powerpoint/2010/main">
    <mc:Choice Requires="p14">
      <p:transition spd="slow" p14:dur="2000" advTm="39785"/>
    </mc:Choice>
    <mc:Fallback xmlns="">
      <p:transition spd="slow" advTm="39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176546-7CB1-4C56-88C6-D5CC87813868}"/>
              </a:ext>
            </a:extLst>
          </p:cNvPr>
          <p:cNvSpPr>
            <a:spLocks noGrp="1"/>
          </p:cNvSpPr>
          <p:nvPr>
            <p:ph type="title"/>
          </p:nvPr>
        </p:nvSpPr>
        <p:spPr>
          <a:xfrm>
            <a:off x="335664" y="451513"/>
            <a:ext cx="8596668" cy="1320800"/>
          </a:xfrm>
        </p:spPr>
        <p:txBody>
          <a:bodyPr>
            <a:normAutofit/>
          </a:bodyPr>
          <a:lstStyle/>
          <a:p>
            <a:r>
              <a:rPr lang="ja-JP" altLang="en-US" sz="4000" dirty="0"/>
              <a:t>障害者支援施設を退所、</a:t>
            </a:r>
            <a:br>
              <a:rPr lang="en-US" altLang="ja-JP" sz="4000" dirty="0"/>
            </a:br>
            <a:r>
              <a:rPr lang="ja-JP" altLang="en-US" sz="4000" dirty="0"/>
              <a:t>地域での暮らしまで</a:t>
            </a:r>
            <a:endParaRPr kumimoji="1" lang="ja-JP" altLang="en-US" sz="4000" dirty="0"/>
          </a:p>
        </p:txBody>
      </p:sp>
      <p:sp>
        <p:nvSpPr>
          <p:cNvPr id="3" name="コンテンツ プレースホルダー 2">
            <a:extLst>
              <a:ext uri="{FF2B5EF4-FFF2-40B4-BE49-F238E27FC236}">
                <a16:creationId xmlns:a16="http://schemas.microsoft.com/office/drawing/2014/main" id="{1FBC6EC4-9B0D-42BC-97DA-723D117BD167}"/>
              </a:ext>
            </a:extLst>
          </p:cNvPr>
          <p:cNvSpPr>
            <a:spLocks noGrp="1"/>
          </p:cNvSpPr>
          <p:nvPr>
            <p:ph idx="1"/>
          </p:nvPr>
        </p:nvSpPr>
        <p:spPr>
          <a:xfrm>
            <a:off x="618405" y="1831932"/>
            <a:ext cx="8967707" cy="4839502"/>
          </a:xfrm>
        </p:spPr>
        <p:txBody>
          <a:bodyPr>
            <a:normAutofit fontScale="92500" lnSpcReduction="20000"/>
          </a:bodyPr>
          <a:lstStyle/>
          <a:p>
            <a:r>
              <a:rPr lang="ja-JP" altLang="en-US" sz="2400" dirty="0"/>
              <a:t>平成</a:t>
            </a:r>
            <a:r>
              <a:rPr lang="en-US" altLang="ja-JP" sz="2400" dirty="0"/>
              <a:t>30</a:t>
            </a:r>
            <a:r>
              <a:rPr lang="ja-JP" altLang="en-US" sz="2400" dirty="0"/>
              <a:t>年</a:t>
            </a:r>
            <a:r>
              <a:rPr lang="en-US" altLang="ja-JP" sz="2400" dirty="0"/>
              <a:t>4</a:t>
            </a:r>
            <a:r>
              <a:rPr lang="ja-JP" altLang="en-US" sz="2400" dirty="0"/>
              <a:t>月～平成</a:t>
            </a:r>
            <a:r>
              <a:rPr lang="en-US" altLang="ja-JP" sz="2400" dirty="0"/>
              <a:t>30</a:t>
            </a:r>
            <a:r>
              <a:rPr lang="ja-JP" altLang="en-US" sz="2400" dirty="0"/>
              <a:t>年</a:t>
            </a:r>
            <a:r>
              <a:rPr lang="en-US" altLang="ja-JP" sz="2400" dirty="0"/>
              <a:t>9</a:t>
            </a:r>
            <a:r>
              <a:rPr lang="ja-JP" altLang="en-US" sz="2400" dirty="0"/>
              <a:t>月ごろまでは、</a:t>
            </a:r>
            <a:r>
              <a:rPr kumimoji="1" lang="ja-JP" altLang="en-US" sz="2400" dirty="0"/>
              <a:t>２号被保険者として介護保険（要支援１）で、在宅サービスを利用しながら、一人暮らしをされていたが、平成</a:t>
            </a:r>
            <a:r>
              <a:rPr kumimoji="1" lang="en-US" altLang="ja-JP" sz="2400" dirty="0"/>
              <a:t>30</a:t>
            </a:r>
            <a:r>
              <a:rPr kumimoji="1" lang="ja-JP" altLang="en-US" sz="2400" dirty="0"/>
              <a:t>年</a:t>
            </a:r>
            <a:r>
              <a:rPr lang="en-US" altLang="ja-JP" sz="2400" dirty="0"/>
              <a:t>6</a:t>
            </a:r>
            <a:r>
              <a:rPr kumimoji="1" lang="ja-JP" altLang="en-US" sz="2400" dirty="0"/>
              <a:t>月病状の悪化により入院。在宅での生活が困難に。</a:t>
            </a:r>
            <a:endParaRPr kumimoji="1" lang="en-US" altLang="ja-JP" sz="2400" dirty="0"/>
          </a:p>
          <a:p>
            <a:endParaRPr lang="en-US" altLang="ja-JP" sz="2400" dirty="0"/>
          </a:p>
          <a:p>
            <a:r>
              <a:rPr lang="ja-JP" altLang="en-US" sz="2400" dirty="0"/>
              <a:t>平成</a:t>
            </a:r>
            <a:r>
              <a:rPr lang="en-US" altLang="ja-JP" sz="2400" dirty="0"/>
              <a:t>30</a:t>
            </a:r>
            <a:r>
              <a:rPr lang="ja-JP" altLang="en-US" sz="2400" dirty="0"/>
              <a:t>年</a:t>
            </a:r>
            <a:r>
              <a:rPr lang="en-US" altLang="ja-JP" sz="2400" dirty="0"/>
              <a:t>9</a:t>
            </a:r>
            <a:r>
              <a:rPr lang="ja-JP" altLang="en-US" sz="2400" dirty="0"/>
              <a:t>月の退院後より、障害者支援施設へ入所される。施設で、栄養管理、リハビリを行っていき、障害支援区分も４から３へ。施設で生活していくうちに、だんだんとご本人の中では、調子が良くなっている事に対する喜びと同時に、施設入所前のような生活に戻れるのではないか？という思いが芽生えはじめられた。</a:t>
            </a:r>
            <a:endParaRPr lang="en-US" altLang="ja-JP" sz="2400" dirty="0"/>
          </a:p>
          <a:p>
            <a:pPr marL="0" indent="0">
              <a:buNone/>
            </a:pPr>
            <a:endParaRPr lang="en-US" altLang="ja-JP" sz="2400" dirty="0"/>
          </a:p>
          <a:p>
            <a:r>
              <a:rPr kumimoji="1" lang="ja-JP" altLang="en-US" sz="2400" dirty="0"/>
              <a:t>施設での生活の中で、集団生活の不自由さを感じられ</a:t>
            </a:r>
            <a:r>
              <a:rPr lang="ja-JP" altLang="en-US" sz="2400" dirty="0"/>
              <a:t>てい</a:t>
            </a:r>
            <a:r>
              <a:rPr kumimoji="1" lang="ja-JP" altLang="en-US" sz="2400" dirty="0"/>
              <a:t>たり、地域での生活をすることにより、「自分らしさ」をもう一度取り戻したい。という熱い思いが積もっていき、入所生活されていた障害者支援施設を退所。地域の福祉ホームでの一人暮らしが始まる。</a:t>
            </a:r>
          </a:p>
        </p:txBody>
      </p:sp>
      <p:sp>
        <p:nvSpPr>
          <p:cNvPr id="4" name="スライド番号プレースホルダー 3">
            <a:extLst>
              <a:ext uri="{FF2B5EF4-FFF2-40B4-BE49-F238E27FC236}">
                <a16:creationId xmlns:a16="http://schemas.microsoft.com/office/drawing/2014/main" id="{8A0174DA-95B0-426D-BEEF-249408C080BC}"/>
              </a:ext>
            </a:extLst>
          </p:cNvPr>
          <p:cNvSpPr>
            <a:spLocks noGrp="1"/>
          </p:cNvSpPr>
          <p:nvPr>
            <p:ph type="sldNum" sz="quarter" idx="12"/>
          </p:nvPr>
        </p:nvSpPr>
        <p:spPr/>
        <p:txBody>
          <a:bodyPr/>
          <a:lstStyle/>
          <a:p>
            <a:fld id="{D5BAD135-B320-4757-8049-08ABB371D038}" type="slidenum">
              <a:rPr kumimoji="1" lang="ja-JP" altLang="en-US" smtClean="0"/>
              <a:t>5</a:t>
            </a:fld>
            <a:endParaRPr kumimoji="1" lang="ja-JP" altLang="en-US"/>
          </a:p>
        </p:txBody>
      </p:sp>
      <p:pic>
        <p:nvPicPr>
          <p:cNvPr id="6" name="図 5">
            <a:extLst>
              <a:ext uri="{FF2B5EF4-FFF2-40B4-BE49-F238E27FC236}">
                <a16:creationId xmlns:a16="http://schemas.microsoft.com/office/drawing/2014/main" id="{13D1D4B5-41D9-4358-8423-599D8CB8F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712" y="5035462"/>
            <a:ext cx="1884080" cy="1709803"/>
          </a:xfrm>
          <a:prstGeom prst="rect">
            <a:avLst/>
          </a:prstGeom>
        </p:spPr>
      </p:pic>
      <p:pic>
        <p:nvPicPr>
          <p:cNvPr id="12" name="オーディオ 11">
            <a:hlinkClick r:id="" action="ppaction://media"/>
            <a:extLst>
              <a:ext uri="{FF2B5EF4-FFF2-40B4-BE49-F238E27FC236}">
                <a16:creationId xmlns:a16="http://schemas.microsoft.com/office/drawing/2014/main" id="{9DB41805-6203-4BEA-A967-F1B507987E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36542818"/>
      </p:ext>
    </p:extLst>
  </p:cSld>
  <p:clrMapOvr>
    <a:masterClrMapping/>
  </p:clrMapOvr>
  <mc:AlternateContent xmlns:mc="http://schemas.openxmlformats.org/markup-compatibility/2006" xmlns:p14="http://schemas.microsoft.com/office/powerpoint/2010/main">
    <mc:Choice Requires="p14">
      <p:transition spd="slow" p14:dur="2000" advTm="94290"/>
    </mc:Choice>
    <mc:Fallback xmlns="">
      <p:transition spd="slow" advTm="94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63BFC4-513C-4BC5-87B9-D58A6FBAF3A8}"/>
              </a:ext>
            </a:extLst>
          </p:cNvPr>
          <p:cNvSpPr>
            <a:spLocks noGrp="1"/>
          </p:cNvSpPr>
          <p:nvPr>
            <p:ph type="title"/>
          </p:nvPr>
        </p:nvSpPr>
        <p:spPr>
          <a:xfrm>
            <a:off x="438184" y="314179"/>
            <a:ext cx="8596668" cy="1320800"/>
          </a:xfrm>
        </p:spPr>
        <p:txBody>
          <a:bodyPr>
            <a:normAutofit/>
          </a:bodyPr>
          <a:lstStyle/>
          <a:p>
            <a:r>
              <a:rPr lang="ja-JP" altLang="en-US" sz="4000" dirty="0"/>
              <a:t>地域での生活</a:t>
            </a:r>
            <a:endParaRPr kumimoji="1" lang="ja-JP" altLang="en-US" sz="4000" dirty="0"/>
          </a:p>
        </p:txBody>
      </p:sp>
      <p:sp>
        <p:nvSpPr>
          <p:cNvPr id="3" name="コンテンツ プレースホルダー 2">
            <a:extLst>
              <a:ext uri="{FF2B5EF4-FFF2-40B4-BE49-F238E27FC236}">
                <a16:creationId xmlns:a16="http://schemas.microsoft.com/office/drawing/2014/main" id="{9448540C-C104-4BED-ABF9-48BBEDE5058D}"/>
              </a:ext>
            </a:extLst>
          </p:cNvPr>
          <p:cNvSpPr>
            <a:spLocks noGrp="1"/>
          </p:cNvSpPr>
          <p:nvPr>
            <p:ph idx="1"/>
          </p:nvPr>
        </p:nvSpPr>
        <p:spPr>
          <a:xfrm>
            <a:off x="677333" y="1283369"/>
            <a:ext cx="8867499" cy="5123118"/>
          </a:xfrm>
        </p:spPr>
        <p:txBody>
          <a:bodyPr>
            <a:normAutofit lnSpcReduction="10000"/>
          </a:bodyPr>
          <a:lstStyle/>
          <a:p>
            <a:r>
              <a:rPr kumimoji="1" lang="ja-JP" altLang="en-US" kern="1800" dirty="0">
                <a:solidFill>
                  <a:srgbClr val="333333"/>
                </a:solidFill>
                <a:latin typeface="+mn-ea"/>
              </a:rPr>
              <a:t>令和２</a:t>
            </a:r>
            <a:r>
              <a:rPr kumimoji="1" lang="ja-JP" altLang="en-US" dirty="0">
                <a:latin typeface="+mn-ea"/>
              </a:rPr>
              <a:t>年</a:t>
            </a:r>
            <a:r>
              <a:rPr kumimoji="1" lang="ja-JP" altLang="en-US" dirty="0"/>
              <a:t>１１月より福祉ホームに入居され、しばらくは特に目立った問題もなく、お一人での生活を満喫されていた。</a:t>
            </a:r>
            <a:endParaRPr kumimoji="1" lang="en-US" altLang="ja-JP" dirty="0"/>
          </a:p>
          <a:p>
            <a:pPr marL="0" indent="0">
              <a:buNone/>
            </a:pPr>
            <a:endParaRPr kumimoji="1" lang="en-US" altLang="ja-JP" dirty="0"/>
          </a:p>
          <a:p>
            <a:r>
              <a:rPr lang="ja-JP" altLang="en-US" dirty="0"/>
              <a:t>在宅での生活が始まり、施設入所の時のような時間のしばりや、規則等がなくなったが、特に生活のリズムは変わらず、ベッド上での生活が続いていった。</a:t>
            </a:r>
            <a:endParaRPr kumimoji="1" lang="en-US" altLang="ja-JP" dirty="0"/>
          </a:p>
          <a:p>
            <a:pPr marL="0" indent="0">
              <a:buNone/>
            </a:pPr>
            <a:endParaRPr lang="en-US" altLang="ja-JP" dirty="0"/>
          </a:p>
          <a:p>
            <a:r>
              <a:rPr kumimoji="1" lang="ja-JP" altLang="en-US" dirty="0"/>
              <a:t>施設入所時も見られていたが、福祉ホームでも、多少の転倒が</a:t>
            </a:r>
            <a:r>
              <a:rPr lang="ja-JP" altLang="en-US" dirty="0"/>
              <a:t>発生し</a:t>
            </a:r>
            <a:r>
              <a:rPr kumimoji="1" lang="ja-JP" altLang="en-US" dirty="0"/>
              <a:t>ていた。</a:t>
            </a:r>
            <a:endParaRPr kumimoji="1" lang="en-US" altLang="ja-JP" dirty="0"/>
          </a:p>
          <a:p>
            <a:endParaRPr lang="en-US" altLang="ja-JP" dirty="0"/>
          </a:p>
          <a:p>
            <a:r>
              <a:rPr kumimoji="1" lang="ja-JP" altLang="en-US" dirty="0"/>
              <a:t>福祉ホームでは、夜間の宿直の方はおられるが、緊急時の対応をとって頂ける体制にはなっておらず、契約時にそのことについての説明が福祉ホームからされてはいたが、これまでの施設生活の流れから、「そうは言っても、最終的には何とかしてもらえるだろう。」といった思いを強く持たれていた。</a:t>
            </a:r>
            <a:endParaRPr kumimoji="1" lang="en-US" altLang="ja-JP" dirty="0"/>
          </a:p>
          <a:p>
            <a:endParaRPr kumimoji="1" lang="en-US" altLang="ja-JP" dirty="0"/>
          </a:p>
          <a:p>
            <a:r>
              <a:rPr lang="ja-JP" altLang="en-US" dirty="0"/>
              <a:t>その後も、居室の緊急ブザーを押されては、宿直の方を呼ばれたり、緊急ブザーが近くにない時などは、大きな声を出され、隣室の方より宿直の方を呼んで頂く事が何度かあった。</a:t>
            </a:r>
            <a:endParaRPr lang="en-US" altLang="ja-JP" dirty="0"/>
          </a:p>
        </p:txBody>
      </p:sp>
      <p:sp>
        <p:nvSpPr>
          <p:cNvPr id="4" name="スライド番号プレースホルダー 3">
            <a:extLst>
              <a:ext uri="{FF2B5EF4-FFF2-40B4-BE49-F238E27FC236}">
                <a16:creationId xmlns:a16="http://schemas.microsoft.com/office/drawing/2014/main" id="{C63CB980-72B9-4286-A736-FFE47CAE4F42}"/>
              </a:ext>
            </a:extLst>
          </p:cNvPr>
          <p:cNvSpPr>
            <a:spLocks noGrp="1"/>
          </p:cNvSpPr>
          <p:nvPr>
            <p:ph type="sldNum" sz="quarter" idx="12"/>
          </p:nvPr>
        </p:nvSpPr>
        <p:spPr/>
        <p:txBody>
          <a:bodyPr/>
          <a:lstStyle/>
          <a:p>
            <a:fld id="{D5BAD135-B320-4757-8049-08ABB371D038}" type="slidenum">
              <a:rPr kumimoji="1" lang="ja-JP" altLang="en-US" smtClean="0"/>
              <a:t>6</a:t>
            </a:fld>
            <a:endParaRPr kumimoji="1" lang="ja-JP" altLang="en-US"/>
          </a:p>
        </p:txBody>
      </p:sp>
      <p:pic>
        <p:nvPicPr>
          <p:cNvPr id="6" name="図 5" descr="部屋 が含まれている画像&#10;&#10;自動的に生成された説明">
            <a:extLst>
              <a:ext uri="{FF2B5EF4-FFF2-40B4-BE49-F238E27FC236}">
                <a16:creationId xmlns:a16="http://schemas.microsoft.com/office/drawing/2014/main" id="{7EEFE60C-285F-4237-B26E-AB0FD083C9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976854" y="4334933"/>
            <a:ext cx="2062023" cy="2397806"/>
          </a:xfrm>
          <a:prstGeom prst="rect">
            <a:avLst/>
          </a:prstGeom>
        </p:spPr>
      </p:pic>
      <p:pic>
        <p:nvPicPr>
          <p:cNvPr id="7" name="オーディオ 6">
            <a:hlinkClick r:id="" action="ppaction://media"/>
            <a:extLst>
              <a:ext uri="{FF2B5EF4-FFF2-40B4-BE49-F238E27FC236}">
                <a16:creationId xmlns:a16="http://schemas.microsoft.com/office/drawing/2014/main" id="{77210792-48FF-424B-AAC5-F571DAD5BE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01040183"/>
      </p:ext>
    </p:extLst>
  </p:cSld>
  <p:clrMapOvr>
    <a:masterClrMapping/>
  </p:clrMapOvr>
  <mc:AlternateContent xmlns:mc="http://schemas.openxmlformats.org/markup-compatibility/2006" xmlns:p14="http://schemas.microsoft.com/office/powerpoint/2010/main">
    <mc:Choice Requires="p14">
      <p:transition spd="slow" p14:dur="2000" advTm="77720"/>
    </mc:Choice>
    <mc:Fallback xmlns="">
      <p:transition spd="slow" advTm="77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B5115A-C819-4921-8B40-F78D5383F17C}"/>
              </a:ext>
            </a:extLst>
          </p:cNvPr>
          <p:cNvSpPr>
            <a:spLocks noGrp="1"/>
          </p:cNvSpPr>
          <p:nvPr>
            <p:ph type="title"/>
          </p:nvPr>
        </p:nvSpPr>
        <p:spPr/>
        <p:txBody>
          <a:bodyPr/>
          <a:lstStyle/>
          <a:p>
            <a:r>
              <a:rPr lang="ja-JP" altLang="en-US" dirty="0"/>
              <a:t>社会資源</a:t>
            </a:r>
            <a:endParaRPr kumimoji="1" lang="ja-JP" altLang="en-US" dirty="0"/>
          </a:p>
        </p:txBody>
      </p:sp>
      <p:sp>
        <p:nvSpPr>
          <p:cNvPr id="3" name="コンテンツ プレースホルダー 2">
            <a:extLst>
              <a:ext uri="{FF2B5EF4-FFF2-40B4-BE49-F238E27FC236}">
                <a16:creationId xmlns:a16="http://schemas.microsoft.com/office/drawing/2014/main" id="{4D7ED523-2AF4-4DF7-99B8-1BA6EC8187DE}"/>
              </a:ext>
            </a:extLst>
          </p:cNvPr>
          <p:cNvSpPr>
            <a:spLocks noGrp="1"/>
          </p:cNvSpPr>
          <p:nvPr>
            <p:ph idx="1"/>
          </p:nvPr>
        </p:nvSpPr>
        <p:spPr>
          <a:xfrm>
            <a:off x="677333" y="1189973"/>
            <a:ext cx="10934293" cy="5398717"/>
          </a:xfrm>
        </p:spPr>
        <p:txBody>
          <a:bodyPr>
            <a:normAutofit lnSpcReduction="10000"/>
          </a:bodyPr>
          <a:lstStyle/>
          <a:p>
            <a:pPr algn="just"/>
            <a:r>
              <a:rPr lang="ja-JP" altLang="en-US" sz="2400" kern="100" dirty="0">
                <a:effectLst/>
                <a:latin typeface="Century" panose="02040604050505020304" pitchFamily="18" charset="0"/>
                <a:ea typeface="ＭＳ 明朝" panose="02020609040205080304" pitchFamily="17" charset="-128"/>
                <a:cs typeface="Times New Roman" panose="02020603050405020304" pitchFamily="18" charset="0"/>
              </a:rPr>
              <a:t>地域の福祉ホームへ令和</a:t>
            </a:r>
            <a:r>
              <a:rPr lang="en-US" altLang="ja-JP" sz="2400" kern="100" dirty="0">
                <a:effectLst/>
                <a:latin typeface="Century" panose="02040604050505020304" pitchFamily="18" charset="0"/>
                <a:ea typeface="ＭＳ 明朝" panose="02020609040205080304" pitchFamily="17" charset="-128"/>
                <a:cs typeface="Times New Roman" panose="02020603050405020304" pitchFamily="18" charset="0"/>
              </a:rPr>
              <a:t>02</a:t>
            </a:r>
            <a:r>
              <a:rPr lang="ja-JP" altLang="en-US" sz="2400" kern="100" dirty="0">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2400" kern="100" dirty="0">
                <a:effectLst/>
                <a:latin typeface="Century" panose="02040604050505020304" pitchFamily="18" charset="0"/>
                <a:ea typeface="ＭＳ 明朝" panose="02020609040205080304" pitchFamily="17" charset="-128"/>
                <a:cs typeface="Times New Roman" panose="02020603050405020304" pitchFamily="18" charset="0"/>
              </a:rPr>
              <a:t>10</a:t>
            </a:r>
            <a:r>
              <a:rPr lang="ja-JP" altLang="en-US" sz="2400" kern="100" dirty="0">
                <a:effectLst/>
                <a:latin typeface="Century" panose="02040604050505020304" pitchFamily="18" charset="0"/>
                <a:ea typeface="ＭＳ 明朝" panose="02020609040205080304" pitchFamily="17" charset="-128"/>
                <a:cs typeface="Times New Roman" panose="02020603050405020304" pitchFamily="18" charset="0"/>
              </a:rPr>
              <a:t>月より入居</a:t>
            </a:r>
            <a:endParaRPr lang="en-US" altLang="ja-JP" sz="24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endParaRPr lang="en-US" altLang="ja-JP" sz="24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2400" kern="100" dirty="0">
                <a:effectLst/>
                <a:latin typeface="Century" panose="02040604050505020304" pitchFamily="18" charset="0"/>
                <a:ea typeface="ＭＳ 明朝" panose="02020609040205080304" pitchFamily="17" charset="-128"/>
                <a:cs typeface="Times New Roman" panose="02020603050405020304" pitchFamily="18" charset="0"/>
              </a:rPr>
              <a:t>A</a:t>
            </a:r>
            <a:r>
              <a:rPr lang="ja-JP" altLang="ja-JP" sz="2400" kern="100" dirty="0">
                <a:effectLst/>
                <a:latin typeface="Century" panose="02040604050505020304" pitchFamily="18" charset="0"/>
                <a:ea typeface="ＭＳ 明朝" panose="02020609040205080304" pitchFamily="17" charset="-128"/>
                <a:cs typeface="Times New Roman" panose="02020603050405020304" pitchFamily="18" charset="0"/>
              </a:rPr>
              <a:t>ヘルパーステーション</a:t>
            </a:r>
            <a:r>
              <a:rPr lang="ja-JP" altLang="en-US" sz="2400" kern="100" dirty="0">
                <a:effectLst/>
                <a:latin typeface="Century" panose="02040604050505020304" pitchFamily="18" charset="0"/>
                <a:ea typeface="ＭＳ 明朝" panose="02020609040205080304" pitchFamily="17" charset="-128"/>
                <a:cs typeface="Times New Roman" panose="02020603050405020304" pitchFamily="18" charset="0"/>
              </a:rPr>
              <a:t>　</a:t>
            </a:r>
            <a:r>
              <a:rPr lang="ja-JP" altLang="ja-JP" sz="2400" kern="100" dirty="0">
                <a:effectLst/>
                <a:latin typeface="Century" panose="02040604050505020304" pitchFamily="18" charset="0"/>
                <a:ea typeface="ＭＳ 明朝" panose="02020609040205080304" pitchFamily="17" charset="-128"/>
                <a:cs typeface="Times New Roman" panose="02020603050405020304" pitchFamily="18" charset="0"/>
              </a:rPr>
              <a:t>月・火・木・金・午前に利用</a:t>
            </a:r>
            <a:endParaRPr lang="en-US" altLang="ja-JP" sz="24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0" indent="0" algn="just">
              <a:buNone/>
            </a:pPr>
            <a:r>
              <a:rPr lang="ja-JP" altLang="en-US" sz="2400" kern="100" dirty="0">
                <a:effectLst/>
                <a:latin typeface="Century" panose="02040604050505020304" pitchFamily="18" charset="0"/>
                <a:ea typeface="ＭＳ 明朝" panose="02020609040205080304" pitchFamily="17" charset="-128"/>
                <a:cs typeface="Times New Roman" panose="02020603050405020304" pitchFamily="18" charset="0"/>
              </a:rPr>
              <a:t>　入浴・買い物・掃除・洗濯・食事の準備・薬チェック</a:t>
            </a:r>
            <a:endParaRPr lang="en-US" altLang="ja-JP" sz="24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0" indent="0" algn="just">
              <a:buNone/>
            </a:pPr>
            <a:r>
              <a:rPr lang="ja-JP" altLang="en-US" sz="2400" kern="100" dirty="0">
                <a:effectLst/>
                <a:latin typeface="Century" panose="02040604050505020304" pitchFamily="18" charset="0"/>
                <a:ea typeface="ＭＳ 明朝" panose="02020609040205080304" pitchFamily="17" charset="-128"/>
                <a:cs typeface="Times New Roman" panose="02020603050405020304" pitchFamily="18" charset="0"/>
              </a:rPr>
              <a:t>　</a:t>
            </a:r>
            <a:r>
              <a:rPr lang="ja-JP" altLang="ja-JP" sz="2400" kern="100" dirty="0">
                <a:effectLst/>
                <a:latin typeface="Century" panose="02040604050505020304" pitchFamily="18" charset="0"/>
                <a:ea typeface="ＭＳ 明朝" panose="02020609040205080304" pitchFamily="17" charset="-128"/>
                <a:cs typeface="Times New Roman" panose="02020603050405020304" pitchFamily="18" charset="0"/>
              </a:rPr>
              <a:t>（日中の緊急時に対応してくださる事もある）</a:t>
            </a:r>
          </a:p>
          <a:p>
            <a:pPr algn="just"/>
            <a:endParaRPr lang="en-US" altLang="ja-JP" sz="24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2400" kern="100" dirty="0">
                <a:latin typeface="Century" panose="02040604050505020304" pitchFamily="18" charset="0"/>
                <a:ea typeface="ＭＳ 明朝" panose="02020609040205080304" pitchFamily="17" charset="-128"/>
                <a:cs typeface="Times New Roman" panose="02020603050405020304" pitchFamily="18" charset="0"/>
              </a:rPr>
              <a:t>B</a:t>
            </a:r>
            <a:r>
              <a:rPr lang="ja-JP" altLang="en-US" sz="2400" kern="100" dirty="0">
                <a:latin typeface="Century" panose="02040604050505020304" pitchFamily="18" charset="0"/>
                <a:ea typeface="ＭＳ 明朝" panose="02020609040205080304" pitchFamily="17" charset="-128"/>
                <a:cs typeface="Times New Roman" panose="02020603050405020304" pitchFamily="18" charset="0"/>
              </a:rPr>
              <a:t>ヘルパーステーション</a:t>
            </a:r>
            <a:r>
              <a:rPr lang="ja-JP" altLang="ja-JP" sz="24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2400" kern="100" dirty="0">
                <a:effectLst/>
                <a:latin typeface="Century" panose="02040604050505020304" pitchFamily="18" charset="0"/>
                <a:ea typeface="ＭＳ 明朝" panose="02020609040205080304" pitchFamily="17" charset="-128"/>
                <a:cs typeface="Times New Roman" panose="02020603050405020304" pitchFamily="18" charset="0"/>
              </a:rPr>
              <a:t>夜間</a:t>
            </a:r>
            <a:r>
              <a:rPr lang="ja-JP" altLang="ja-JP" sz="2400" kern="100" dirty="0">
                <a:effectLst/>
                <a:latin typeface="Century" panose="02040604050505020304" pitchFamily="18" charset="0"/>
                <a:ea typeface="ＭＳ 明朝" panose="02020609040205080304" pitchFamily="17" charset="-128"/>
                <a:cs typeface="Times New Roman" panose="02020603050405020304" pitchFamily="18" charset="0"/>
              </a:rPr>
              <a:t>緊急時</a:t>
            </a:r>
            <a:r>
              <a:rPr lang="ja-JP" altLang="en-US" sz="2400" kern="100" dirty="0">
                <a:effectLst/>
                <a:latin typeface="Century" panose="02040604050505020304" pitchFamily="18" charset="0"/>
                <a:ea typeface="ＭＳ 明朝" panose="02020609040205080304" pitchFamily="17" charset="-128"/>
                <a:cs typeface="Times New Roman" panose="02020603050405020304" pitchFamily="18" charset="0"/>
              </a:rPr>
              <a:t>対応の</a:t>
            </a:r>
            <a:r>
              <a:rPr lang="ja-JP" altLang="ja-JP" sz="2400" kern="100" dirty="0">
                <a:effectLst/>
                <a:latin typeface="Century" panose="02040604050505020304" pitchFamily="18" charset="0"/>
                <a:ea typeface="ＭＳ 明朝" panose="02020609040205080304" pitchFamily="17" charset="-128"/>
                <a:cs typeface="Times New Roman" panose="02020603050405020304" pitchFamily="18" charset="0"/>
              </a:rPr>
              <a:t>ヘルパーステーション）</a:t>
            </a:r>
            <a:endParaRPr lang="en-US" altLang="ja-JP" sz="24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0" indent="0" algn="just">
              <a:buNone/>
            </a:pPr>
            <a:endParaRPr lang="ja-JP" altLang="ja-JP" sz="24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2400" kern="100" dirty="0">
                <a:effectLst/>
                <a:latin typeface="Century" panose="02040604050505020304" pitchFamily="18" charset="0"/>
                <a:ea typeface="ＭＳ 明朝" panose="02020609040205080304" pitchFamily="17" charset="-128"/>
                <a:cs typeface="Times New Roman" panose="02020603050405020304" pitchFamily="18" charset="0"/>
              </a:rPr>
              <a:t>配食</a:t>
            </a:r>
            <a:r>
              <a:rPr lang="en-US" altLang="ja-JP" sz="2400" kern="100" dirty="0">
                <a:latin typeface="Century" panose="02040604050505020304" pitchFamily="18" charset="0"/>
                <a:ea typeface="ＭＳ 明朝" panose="02020609040205080304" pitchFamily="17" charset="-128"/>
                <a:cs typeface="Times New Roman" panose="02020603050405020304" pitchFamily="18" charset="0"/>
              </a:rPr>
              <a:t>C</a:t>
            </a:r>
            <a:r>
              <a:rPr lang="ja-JP" altLang="en-US" sz="2400" kern="100" dirty="0">
                <a:effectLst/>
                <a:latin typeface="Century" panose="02040604050505020304" pitchFamily="18" charset="0"/>
                <a:ea typeface="ＭＳ 明朝" panose="02020609040205080304" pitchFamily="17" charset="-128"/>
                <a:cs typeface="Times New Roman" panose="02020603050405020304" pitchFamily="18" charset="0"/>
              </a:rPr>
              <a:t>　</a:t>
            </a:r>
            <a:r>
              <a:rPr lang="ja-JP" altLang="ja-JP" sz="2400" kern="100" dirty="0">
                <a:effectLst/>
                <a:latin typeface="Century" panose="02040604050505020304" pitchFamily="18" charset="0"/>
                <a:ea typeface="ＭＳ 明朝" panose="02020609040205080304" pitchFamily="17" charset="-128"/>
                <a:cs typeface="Times New Roman" panose="02020603050405020304" pitchFamily="18" charset="0"/>
              </a:rPr>
              <a:t>毎</a:t>
            </a:r>
            <a:r>
              <a:rPr lang="ja-JP" altLang="en-US" sz="2400" kern="100" dirty="0">
                <a:effectLst/>
                <a:latin typeface="Century" panose="02040604050505020304" pitchFamily="18" charset="0"/>
                <a:ea typeface="ＭＳ 明朝" panose="02020609040205080304" pitchFamily="17" charset="-128"/>
                <a:cs typeface="Times New Roman" panose="02020603050405020304" pitchFamily="18" charset="0"/>
              </a:rPr>
              <a:t>日</a:t>
            </a:r>
            <a:r>
              <a:rPr lang="ja-JP" altLang="ja-JP" sz="2400" kern="100" dirty="0">
                <a:effectLst/>
                <a:latin typeface="Century" panose="02040604050505020304" pitchFamily="18" charset="0"/>
                <a:ea typeface="ＭＳ 明朝" panose="02020609040205080304" pitchFamily="17" charset="-128"/>
                <a:cs typeface="Times New Roman" panose="02020603050405020304" pitchFamily="18" charset="0"/>
              </a:rPr>
              <a:t>夕食</a:t>
            </a:r>
            <a:endParaRPr lang="en-US" altLang="ja-JP" sz="24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0" indent="0" algn="just">
              <a:buNone/>
            </a:pP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0" indent="0" algn="just">
              <a:buNone/>
            </a:pP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東広島</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市障害福祉課</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　●東広島市</a:t>
            </a:r>
            <a:r>
              <a:rPr lang="ja-JP" altLang="ja-JP" sz="1800" kern="100" dirty="0">
                <a:solidFill>
                  <a:srgbClr val="333333"/>
                </a:solidFill>
                <a:effectLst/>
                <a:latin typeface="Century" panose="02040604050505020304" pitchFamily="18" charset="0"/>
                <a:ea typeface="ＭＳ 明朝" panose="02020609040205080304" pitchFamily="17" charset="-128"/>
                <a:cs typeface="Times New Roman" panose="02020603050405020304" pitchFamily="18" charset="0"/>
              </a:rPr>
              <a:t>地域共生推進課（生活保護）</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0" indent="0" algn="just">
              <a:buNone/>
            </a:pP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●歩行器</a:t>
            </a:r>
            <a:r>
              <a:rPr lang="ja-JP" altLang="en-US" kern="100" dirty="0">
                <a:latin typeface="Century" panose="02040604050505020304" pitchFamily="18" charset="0"/>
                <a:ea typeface="ＭＳ 明朝" panose="02020609040205080304" pitchFamily="17" charset="-128"/>
                <a:cs typeface="Times New Roman" panose="02020603050405020304" pitchFamily="18" charset="0"/>
              </a:rPr>
              <a:t>購入</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業者</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　●車椅子</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購入業者</a:t>
            </a:r>
            <a:r>
              <a:rPr lang="ja-JP" altLang="en-US" kern="100" dirty="0">
                <a:latin typeface="Century" panose="02040604050505020304" pitchFamily="18" charset="0"/>
                <a:ea typeface="ＭＳ 明朝" panose="02020609040205080304" pitchFamily="17" charset="-128"/>
                <a:cs typeface="Times New Roman" panose="02020603050405020304" pitchFamily="18" charset="0"/>
              </a:rPr>
              <a:t>　</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●よく使われる知り合いの福祉タクシー</a:t>
            </a:r>
          </a:p>
          <a:p>
            <a:endParaRPr kumimoji="1" lang="ja-JP" altLang="en-US" dirty="0"/>
          </a:p>
        </p:txBody>
      </p:sp>
      <p:sp>
        <p:nvSpPr>
          <p:cNvPr id="4" name="スライド番号プレースホルダー 3">
            <a:extLst>
              <a:ext uri="{FF2B5EF4-FFF2-40B4-BE49-F238E27FC236}">
                <a16:creationId xmlns:a16="http://schemas.microsoft.com/office/drawing/2014/main" id="{BB71078E-8333-4EC9-9C3A-2721D6733082}"/>
              </a:ext>
            </a:extLst>
          </p:cNvPr>
          <p:cNvSpPr>
            <a:spLocks noGrp="1"/>
          </p:cNvSpPr>
          <p:nvPr>
            <p:ph type="sldNum" sz="quarter" idx="12"/>
          </p:nvPr>
        </p:nvSpPr>
        <p:spPr/>
        <p:txBody>
          <a:bodyPr/>
          <a:lstStyle/>
          <a:p>
            <a:fld id="{D5BAD135-B320-4757-8049-08ABB371D038}" type="slidenum">
              <a:rPr kumimoji="1" lang="ja-JP" altLang="en-US" smtClean="0"/>
              <a:t>7</a:t>
            </a:fld>
            <a:endParaRPr kumimoji="1" lang="ja-JP" altLang="en-US"/>
          </a:p>
        </p:txBody>
      </p:sp>
      <p:pic>
        <p:nvPicPr>
          <p:cNvPr id="6" name="オーディオ 5">
            <a:hlinkClick r:id="" action="ppaction://media"/>
            <a:extLst>
              <a:ext uri="{FF2B5EF4-FFF2-40B4-BE49-F238E27FC236}">
                <a16:creationId xmlns:a16="http://schemas.microsoft.com/office/drawing/2014/main" id="{E68A2302-1CB4-4DA0-9D66-389D14247D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35453203"/>
      </p:ext>
    </p:extLst>
  </p:cSld>
  <p:clrMapOvr>
    <a:masterClrMapping/>
  </p:clrMapOvr>
  <mc:AlternateContent xmlns:mc="http://schemas.openxmlformats.org/markup-compatibility/2006" xmlns:p14="http://schemas.microsoft.com/office/powerpoint/2010/main">
    <mc:Choice Requires="p14">
      <p:transition spd="slow" p14:dur="2000" advTm="52164"/>
    </mc:Choice>
    <mc:Fallback xmlns="">
      <p:transition spd="slow" advTm="52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4FED4D-DD93-46E3-BBFB-0D53526B476C}"/>
              </a:ext>
            </a:extLst>
          </p:cNvPr>
          <p:cNvSpPr>
            <a:spLocks noGrp="1"/>
          </p:cNvSpPr>
          <p:nvPr>
            <p:ph type="title"/>
          </p:nvPr>
        </p:nvSpPr>
        <p:spPr>
          <a:xfrm>
            <a:off x="322429" y="672230"/>
            <a:ext cx="5535576" cy="893523"/>
          </a:xfrm>
        </p:spPr>
        <p:txBody>
          <a:bodyPr>
            <a:normAutofit/>
          </a:bodyPr>
          <a:lstStyle/>
          <a:p>
            <a:r>
              <a:rPr kumimoji="1" lang="ja-JP" altLang="en-US" sz="4400" dirty="0"/>
              <a:t>サービス利用の内訳</a:t>
            </a:r>
          </a:p>
        </p:txBody>
      </p:sp>
      <p:sp>
        <p:nvSpPr>
          <p:cNvPr id="3" name="コンテンツ プレースホルダー 2">
            <a:extLst>
              <a:ext uri="{FF2B5EF4-FFF2-40B4-BE49-F238E27FC236}">
                <a16:creationId xmlns:a16="http://schemas.microsoft.com/office/drawing/2014/main" id="{9B0C80BB-BC2C-499F-A319-EAF40825B233}"/>
              </a:ext>
            </a:extLst>
          </p:cNvPr>
          <p:cNvSpPr>
            <a:spLocks noGrp="1"/>
          </p:cNvSpPr>
          <p:nvPr>
            <p:ph idx="1"/>
          </p:nvPr>
        </p:nvSpPr>
        <p:spPr>
          <a:xfrm>
            <a:off x="677334" y="1484693"/>
            <a:ext cx="9594008" cy="4726129"/>
          </a:xfrm>
        </p:spPr>
        <p:txBody>
          <a:bodyPr>
            <a:normAutofit/>
          </a:bodyPr>
          <a:lstStyle/>
          <a:p>
            <a:pPr marL="0" indent="0">
              <a:buNone/>
            </a:pPr>
            <a:r>
              <a:rPr lang="en-US" altLang="ja-JP" sz="2800" kern="100" dirty="0">
                <a:latin typeface="Century" panose="02040604050505020304" pitchFamily="18" charset="0"/>
                <a:ea typeface="ＭＳ 明朝" panose="02020609040205080304" pitchFamily="17" charset="-128"/>
                <a:cs typeface="Times New Roman" panose="02020603050405020304" pitchFamily="18" charset="0"/>
              </a:rPr>
              <a:t>A</a:t>
            </a:r>
            <a:r>
              <a:rPr lang="ja-JP" altLang="ja-JP" sz="2800" kern="100" dirty="0">
                <a:effectLst/>
                <a:latin typeface="Century" panose="02040604050505020304" pitchFamily="18" charset="0"/>
                <a:ea typeface="ＭＳ 明朝" panose="02020609040205080304" pitchFamily="17" charset="-128"/>
                <a:cs typeface="Times New Roman" panose="02020603050405020304" pitchFamily="18" charset="0"/>
              </a:rPr>
              <a:t>ヘルパーステーション</a:t>
            </a:r>
            <a:r>
              <a:rPr lang="ja-JP" altLang="en-US" sz="2800" kern="100" dirty="0">
                <a:effectLst/>
                <a:latin typeface="Century" panose="02040604050505020304" pitchFamily="18" charset="0"/>
                <a:ea typeface="ＭＳ 明朝" panose="02020609040205080304" pitchFamily="17" charset="-128"/>
                <a:cs typeface="Times New Roman" panose="02020603050405020304" pitchFamily="18" charset="0"/>
              </a:rPr>
              <a:t>　</a:t>
            </a:r>
            <a:endParaRPr kumimoji="1" lang="en-US" altLang="ja-JP" sz="2800" dirty="0"/>
          </a:p>
          <a:p>
            <a:r>
              <a:rPr kumimoji="1" lang="ja-JP" altLang="en-US" sz="2800" dirty="0"/>
              <a:t>・居宅介護支援を利用して、</a:t>
            </a:r>
            <a:endParaRPr kumimoji="1" lang="en-US" altLang="ja-JP" sz="2800" dirty="0"/>
          </a:p>
          <a:p>
            <a:pPr marL="0" indent="0">
              <a:buNone/>
            </a:pPr>
            <a:r>
              <a:rPr kumimoji="1" lang="ja-JP" altLang="en-US" sz="2800" dirty="0"/>
              <a:t>　　   毎週６時間程度の買い物及び部屋の掃除、洗濯、</a:t>
            </a:r>
            <a:endParaRPr kumimoji="1" lang="en-US" altLang="ja-JP" sz="2800" dirty="0"/>
          </a:p>
          <a:p>
            <a:pPr marL="0" indent="0">
              <a:buNone/>
            </a:pPr>
            <a:r>
              <a:rPr lang="ja-JP" altLang="en-US" sz="2800" dirty="0"/>
              <a:t>　　   </a:t>
            </a:r>
            <a:r>
              <a:rPr kumimoji="1" lang="ja-JP" altLang="en-US" sz="2800" dirty="0"/>
              <a:t>入浴等の支援を受ける。月・火・木・金　週４日</a:t>
            </a:r>
          </a:p>
          <a:p>
            <a:r>
              <a:rPr kumimoji="1" lang="ja-JP" altLang="en-US" sz="2800" dirty="0"/>
              <a:t>・入浴介助支援　 </a:t>
            </a:r>
            <a:r>
              <a:rPr kumimoji="1" lang="en-US" altLang="ja-JP" sz="2800" dirty="0"/>
              <a:t>60</a:t>
            </a:r>
            <a:r>
              <a:rPr kumimoji="1" lang="ja-JP" altLang="en-US" sz="2800" dirty="0"/>
              <a:t>分程度／回</a:t>
            </a:r>
            <a:r>
              <a:rPr kumimoji="1" lang="en-US" altLang="ja-JP" sz="2800" dirty="0"/>
              <a:t>×</a:t>
            </a:r>
            <a:r>
              <a:rPr kumimoji="1" lang="ja-JP" altLang="en-US" sz="2800" dirty="0"/>
              <a:t> 月・木 週２日</a:t>
            </a:r>
          </a:p>
          <a:p>
            <a:r>
              <a:rPr kumimoji="1" lang="ja-JP" altLang="en-US" sz="2800" dirty="0"/>
              <a:t>・洗濯援助支援　 </a:t>
            </a:r>
            <a:r>
              <a:rPr kumimoji="1" lang="en-US" altLang="ja-JP" sz="2800" dirty="0"/>
              <a:t>30</a:t>
            </a:r>
            <a:r>
              <a:rPr kumimoji="1" lang="ja-JP" altLang="en-US" sz="2800" dirty="0"/>
              <a:t>分／月・木　週２日</a:t>
            </a:r>
          </a:p>
          <a:p>
            <a:r>
              <a:rPr kumimoji="1" lang="ja-JP" altLang="en-US" sz="2800" dirty="0"/>
              <a:t>・掃除援助支援　 </a:t>
            </a:r>
            <a:r>
              <a:rPr kumimoji="1" lang="en-US" altLang="ja-JP" sz="2800" dirty="0"/>
              <a:t>30</a:t>
            </a:r>
            <a:r>
              <a:rPr kumimoji="1" lang="ja-JP" altLang="en-US" sz="2800" dirty="0"/>
              <a:t>分／火・金　週２日</a:t>
            </a:r>
          </a:p>
          <a:p>
            <a:r>
              <a:rPr kumimoji="1" lang="ja-JP" altLang="en-US" sz="2800" dirty="0"/>
              <a:t>・買い物援助支援 </a:t>
            </a:r>
            <a:r>
              <a:rPr kumimoji="1" lang="en-US" altLang="ja-JP" sz="2800" dirty="0"/>
              <a:t>60</a:t>
            </a:r>
            <a:r>
              <a:rPr kumimoji="1" lang="ja-JP" altLang="en-US" sz="2800" dirty="0"/>
              <a:t>分／火・金　週２日</a:t>
            </a:r>
            <a:endParaRPr kumimoji="1" lang="en-US" altLang="ja-JP" sz="2800" dirty="0"/>
          </a:p>
        </p:txBody>
      </p:sp>
      <p:sp>
        <p:nvSpPr>
          <p:cNvPr id="4" name="スライド番号プレースホルダー 3">
            <a:extLst>
              <a:ext uri="{FF2B5EF4-FFF2-40B4-BE49-F238E27FC236}">
                <a16:creationId xmlns:a16="http://schemas.microsoft.com/office/drawing/2014/main" id="{BA347A9B-7131-4732-9F40-85BF23F4AC8B}"/>
              </a:ext>
            </a:extLst>
          </p:cNvPr>
          <p:cNvSpPr>
            <a:spLocks noGrp="1"/>
          </p:cNvSpPr>
          <p:nvPr>
            <p:ph type="sldNum" sz="quarter" idx="12"/>
          </p:nvPr>
        </p:nvSpPr>
        <p:spPr/>
        <p:txBody>
          <a:bodyPr/>
          <a:lstStyle/>
          <a:p>
            <a:fld id="{D5BAD135-B320-4757-8049-08ABB371D038}" type="slidenum">
              <a:rPr kumimoji="1" lang="ja-JP" altLang="en-US" smtClean="0"/>
              <a:t>8</a:t>
            </a:fld>
            <a:endParaRPr kumimoji="1" lang="ja-JP" altLang="en-US"/>
          </a:p>
        </p:txBody>
      </p:sp>
      <p:pic>
        <p:nvPicPr>
          <p:cNvPr id="5" name="オーディオ 4">
            <a:hlinkClick r:id="" action="ppaction://media"/>
            <a:extLst>
              <a:ext uri="{FF2B5EF4-FFF2-40B4-BE49-F238E27FC236}">
                <a16:creationId xmlns:a16="http://schemas.microsoft.com/office/drawing/2014/main" id="{3B8CCD25-8A85-4B53-994A-9ADBF24B45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62462844"/>
      </p:ext>
    </p:extLst>
  </p:cSld>
  <p:clrMapOvr>
    <a:masterClrMapping/>
  </p:clrMapOvr>
  <mc:AlternateContent xmlns:mc="http://schemas.openxmlformats.org/markup-compatibility/2006" xmlns:p14="http://schemas.microsoft.com/office/powerpoint/2010/main">
    <mc:Choice Requires="p14">
      <p:transition spd="slow" p14:dur="2000" advTm="50367"/>
    </mc:Choice>
    <mc:Fallback xmlns="">
      <p:transition spd="slow" advTm="50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AB7AF2-E7A9-47FA-9AD1-7A43F8450FE4}"/>
              </a:ext>
            </a:extLst>
          </p:cNvPr>
          <p:cNvSpPr>
            <a:spLocks noGrp="1"/>
          </p:cNvSpPr>
          <p:nvPr>
            <p:ph type="title"/>
          </p:nvPr>
        </p:nvSpPr>
        <p:spPr>
          <a:xfrm>
            <a:off x="627229" y="546970"/>
            <a:ext cx="2103444" cy="818367"/>
          </a:xfrm>
        </p:spPr>
        <p:txBody>
          <a:bodyPr>
            <a:normAutofit/>
          </a:bodyPr>
          <a:lstStyle/>
          <a:p>
            <a:r>
              <a:rPr kumimoji="1" lang="ja-JP" altLang="en-US" sz="4000" dirty="0"/>
              <a:t>その他</a:t>
            </a:r>
          </a:p>
        </p:txBody>
      </p:sp>
      <p:sp>
        <p:nvSpPr>
          <p:cNvPr id="3" name="コンテンツ プレースホルダー 2">
            <a:extLst>
              <a:ext uri="{FF2B5EF4-FFF2-40B4-BE49-F238E27FC236}">
                <a16:creationId xmlns:a16="http://schemas.microsoft.com/office/drawing/2014/main" id="{049D2596-8E65-48AA-A268-8B6174E53153}"/>
              </a:ext>
            </a:extLst>
          </p:cNvPr>
          <p:cNvSpPr>
            <a:spLocks noGrp="1"/>
          </p:cNvSpPr>
          <p:nvPr>
            <p:ph idx="1"/>
          </p:nvPr>
        </p:nvSpPr>
        <p:spPr>
          <a:xfrm>
            <a:off x="280109" y="1532095"/>
            <a:ext cx="10909240" cy="4509267"/>
          </a:xfrm>
        </p:spPr>
        <p:txBody>
          <a:bodyPr>
            <a:normAutofit/>
          </a:bodyPr>
          <a:lstStyle/>
          <a:p>
            <a:r>
              <a:rPr lang="ja-JP" altLang="en-US" sz="2800" dirty="0"/>
              <a:t>・</a:t>
            </a:r>
            <a:r>
              <a:rPr lang="en-US" altLang="ja-JP" sz="2800" dirty="0"/>
              <a:t>B</a:t>
            </a:r>
            <a:r>
              <a:rPr lang="ja-JP" altLang="en-US" sz="2800" dirty="0"/>
              <a:t>ヘルパーステーション</a:t>
            </a:r>
            <a:endParaRPr lang="en-US" altLang="ja-JP" sz="2800" dirty="0"/>
          </a:p>
          <a:p>
            <a:pPr marL="0" indent="0">
              <a:buNone/>
            </a:pPr>
            <a:r>
              <a:rPr lang="ja-JP" altLang="en-US" sz="2800" kern="100" dirty="0">
                <a:effectLst/>
                <a:latin typeface="Century" panose="02040604050505020304" pitchFamily="18" charset="0"/>
                <a:ea typeface="ＭＳ 明朝" panose="02020609040205080304" pitchFamily="17" charset="-128"/>
                <a:cs typeface="Times New Roman" panose="02020603050405020304" pitchFamily="18" charset="0"/>
              </a:rPr>
              <a:t>　</a:t>
            </a:r>
            <a:r>
              <a:rPr lang="ja-JP" altLang="ja-JP" sz="2800" b="1"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2800" b="1" kern="100" dirty="0">
                <a:effectLst/>
                <a:latin typeface="Century" panose="02040604050505020304" pitchFamily="18" charset="0"/>
                <a:ea typeface="ＭＳ 明朝" panose="02020609040205080304" pitchFamily="17" charset="-128"/>
                <a:cs typeface="Times New Roman" panose="02020603050405020304" pitchFamily="18" charset="0"/>
              </a:rPr>
              <a:t>夜間</a:t>
            </a:r>
            <a:r>
              <a:rPr lang="ja-JP" altLang="ja-JP" sz="2800" b="1" kern="100" dirty="0">
                <a:effectLst/>
                <a:latin typeface="Century" panose="02040604050505020304" pitchFamily="18" charset="0"/>
                <a:ea typeface="ＭＳ 明朝" panose="02020609040205080304" pitchFamily="17" charset="-128"/>
                <a:cs typeface="Times New Roman" panose="02020603050405020304" pitchFamily="18" charset="0"/>
              </a:rPr>
              <a:t>緊急時</a:t>
            </a:r>
            <a:r>
              <a:rPr lang="ja-JP" altLang="en-US" sz="2800" b="1" kern="100" dirty="0">
                <a:effectLst/>
                <a:latin typeface="Century" panose="02040604050505020304" pitchFamily="18" charset="0"/>
                <a:ea typeface="ＭＳ 明朝" panose="02020609040205080304" pitchFamily="17" charset="-128"/>
                <a:cs typeface="Times New Roman" panose="02020603050405020304" pitchFamily="18" charset="0"/>
              </a:rPr>
              <a:t>対応の</a:t>
            </a:r>
            <a:r>
              <a:rPr lang="ja-JP" altLang="ja-JP" sz="2800" b="1" kern="100" dirty="0">
                <a:effectLst/>
                <a:latin typeface="Century" panose="02040604050505020304" pitchFamily="18" charset="0"/>
                <a:ea typeface="ＭＳ 明朝" panose="02020609040205080304" pitchFamily="17" charset="-128"/>
                <a:cs typeface="Times New Roman" panose="02020603050405020304" pitchFamily="18" charset="0"/>
              </a:rPr>
              <a:t>ヘルパーステーション）</a:t>
            </a:r>
            <a:endParaRPr lang="en-US" altLang="ja-JP" sz="2800" b="1" kern="100" dirty="0">
              <a:effectLst/>
              <a:latin typeface="Century" panose="02040604050505020304" pitchFamily="18" charset="0"/>
              <a:ea typeface="ＭＳ 明朝" panose="02020609040205080304" pitchFamily="17" charset="-128"/>
              <a:cs typeface="Times New Roman" panose="02020603050405020304" pitchFamily="18" charset="0"/>
            </a:endParaRPr>
          </a:p>
          <a:p>
            <a:endParaRPr lang="en-US" altLang="ja-JP" sz="2800" dirty="0"/>
          </a:p>
          <a:p>
            <a:r>
              <a:rPr lang="ja-JP" altLang="en-US" sz="2800" dirty="0"/>
              <a:t>・</a:t>
            </a:r>
            <a:r>
              <a:rPr kumimoji="1" lang="ja-JP" altLang="en-US" sz="2800" dirty="0"/>
              <a:t>配食　毎夕食</a:t>
            </a:r>
            <a:endParaRPr kumimoji="1" lang="en-US" altLang="ja-JP" sz="2800" dirty="0"/>
          </a:p>
          <a:p>
            <a:endParaRPr kumimoji="1" lang="en-US" altLang="ja-JP" sz="2800" dirty="0"/>
          </a:p>
          <a:p>
            <a:r>
              <a:rPr kumimoji="1" lang="ja-JP" altLang="en-US" sz="2800" dirty="0"/>
              <a:t>・福祉タクシー</a:t>
            </a:r>
            <a:endParaRPr kumimoji="1" lang="en-US" altLang="ja-JP" sz="2800" dirty="0"/>
          </a:p>
          <a:p>
            <a:pPr marL="0" indent="0">
              <a:buNone/>
            </a:pPr>
            <a:r>
              <a:rPr kumimoji="1" lang="ja-JP" altLang="en-US" sz="2800" dirty="0"/>
              <a:t>　　２回程度／月　病院受診が主な利用。通院に関しては、</a:t>
            </a:r>
            <a:endParaRPr kumimoji="1" lang="en-US" altLang="ja-JP" sz="2800" dirty="0"/>
          </a:p>
          <a:p>
            <a:pPr marL="0" indent="0">
              <a:buNone/>
            </a:pPr>
            <a:r>
              <a:rPr lang="ja-JP" altLang="en-US" sz="2800" dirty="0"/>
              <a:t>　　</a:t>
            </a:r>
            <a:r>
              <a:rPr kumimoji="1" lang="ja-JP" altLang="en-US" sz="2800" dirty="0"/>
              <a:t>居宅介護事業所の同行援護（月２回程度）を利用</a:t>
            </a:r>
            <a:r>
              <a:rPr lang="ja-JP" altLang="en-US" sz="2800" dirty="0"/>
              <a:t>。</a:t>
            </a:r>
            <a:endParaRPr lang="en-US" altLang="ja-JP" sz="2800" dirty="0"/>
          </a:p>
          <a:p>
            <a:pPr marL="0" indent="0">
              <a:buNone/>
            </a:pPr>
            <a:endParaRPr lang="en-US" altLang="ja-JP" sz="2800" dirty="0"/>
          </a:p>
          <a:p>
            <a:pPr marL="0" indent="0">
              <a:buNone/>
            </a:pPr>
            <a:endParaRPr kumimoji="1" lang="en-US" altLang="ja-JP" sz="2800" dirty="0"/>
          </a:p>
          <a:p>
            <a:pPr marL="0" indent="0">
              <a:buNone/>
            </a:pPr>
            <a:endParaRPr lang="en-US" altLang="ja-JP" sz="2800" dirty="0"/>
          </a:p>
          <a:p>
            <a:pPr marL="0" indent="0">
              <a:buNone/>
            </a:pPr>
            <a:endParaRPr kumimoji="1" lang="ja-JP" altLang="en-US" sz="2800" dirty="0"/>
          </a:p>
          <a:p>
            <a:endParaRPr kumimoji="1" lang="ja-JP" altLang="en-US" dirty="0"/>
          </a:p>
        </p:txBody>
      </p:sp>
      <p:sp>
        <p:nvSpPr>
          <p:cNvPr id="4" name="スライド番号プレースホルダー 3">
            <a:extLst>
              <a:ext uri="{FF2B5EF4-FFF2-40B4-BE49-F238E27FC236}">
                <a16:creationId xmlns:a16="http://schemas.microsoft.com/office/drawing/2014/main" id="{34C90B80-DF8C-4657-A0A1-83FAB015D5C1}"/>
              </a:ext>
            </a:extLst>
          </p:cNvPr>
          <p:cNvSpPr>
            <a:spLocks noGrp="1"/>
          </p:cNvSpPr>
          <p:nvPr>
            <p:ph type="sldNum" sz="quarter" idx="12"/>
          </p:nvPr>
        </p:nvSpPr>
        <p:spPr/>
        <p:txBody>
          <a:bodyPr/>
          <a:lstStyle/>
          <a:p>
            <a:fld id="{D5BAD135-B320-4757-8049-08ABB371D038}" type="slidenum">
              <a:rPr kumimoji="1" lang="ja-JP" altLang="en-US" smtClean="0"/>
              <a:t>9</a:t>
            </a:fld>
            <a:endParaRPr kumimoji="1" lang="ja-JP" altLang="en-US"/>
          </a:p>
        </p:txBody>
      </p:sp>
      <p:pic>
        <p:nvPicPr>
          <p:cNvPr id="6" name="オーディオ 5">
            <a:hlinkClick r:id="" action="ppaction://media"/>
            <a:extLst>
              <a:ext uri="{FF2B5EF4-FFF2-40B4-BE49-F238E27FC236}">
                <a16:creationId xmlns:a16="http://schemas.microsoft.com/office/drawing/2014/main" id="{38E80347-58E4-4079-A0A6-178E8E420B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00239245"/>
      </p:ext>
    </p:extLst>
  </p:cSld>
  <p:clrMapOvr>
    <a:masterClrMapping/>
  </p:clrMapOvr>
  <mc:AlternateContent xmlns:mc="http://schemas.openxmlformats.org/markup-compatibility/2006" xmlns:p14="http://schemas.microsoft.com/office/powerpoint/2010/main">
    <mc:Choice Requires="p14">
      <p:transition spd="slow" p14:dur="2000" advTm="50372"/>
    </mc:Choice>
    <mc:Fallback xmlns="">
      <p:transition spd="slow" advTm="50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ファセット">
  <a:themeElements>
    <a:clrScheme name="ファセット">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ファセット">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ファセット">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1762</TotalTime>
  <Words>5678</Words>
  <Application>Microsoft Office PowerPoint</Application>
  <PresentationFormat>ワイド画面</PresentationFormat>
  <Paragraphs>446</Paragraphs>
  <Slides>21</Slides>
  <Notes>21</Notes>
  <HiddenSlides>0</HiddenSlides>
  <MMClips>21</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21</vt:i4>
      </vt:variant>
    </vt:vector>
  </HeadingPairs>
  <TitlesOfParts>
    <vt:vector size="30" baseType="lpstr">
      <vt:lpstr>HG創英角ｺﾞｼｯｸUB</vt:lpstr>
      <vt:lpstr>Meiryo UI</vt:lpstr>
      <vt:lpstr>メイリオ</vt:lpstr>
      <vt:lpstr>游ゴシック</vt:lpstr>
      <vt:lpstr>Arial</vt:lpstr>
      <vt:lpstr>Century</vt:lpstr>
      <vt:lpstr>Trebuchet MS</vt:lpstr>
      <vt:lpstr>Wingdings 3</vt:lpstr>
      <vt:lpstr>ファセット</vt:lpstr>
      <vt:lpstr>地域から施設、そして地域へ</vt:lpstr>
      <vt:lpstr>社会福祉法人広賀会 障害者支援施設　広賀園・松籟園</vt:lpstr>
      <vt:lpstr>障害支援区分３ →介護保険での在宅での生活 →障害者支援施設 →障害者福祉サービスでの在宅生活 ５０代男性の事例</vt:lpstr>
      <vt:lpstr>〇〇　〇〇様（以下、ご本人から承諾を頂いている内容）</vt:lpstr>
      <vt:lpstr>障害者支援施設を退所、 地域での暮らしまで</vt:lpstr>
      <vt:lpstr>地域での生活</vt:lpstr>
      <vt:lpstr>社会資源</vt:lpstr>
      <vt:lpstr>サービス利用の内訳</vt:lpstr>
      <vt:lpstr>その他</vt:lpstr>
      <vt:lpstr>PowerPoint プレゼンテーション</vt:lpstr>
      <vt:lpstr>徐々に表れだした、現実問題</vt:lpstr>
      <vt:lpstr>一人暮らしをすることで見えてきた、 ご本人の悩みや不安</vt:lpstr>
      <vt:lpstr>透析に対する不安と、 今後の生活に対しての不安</vt:lpstr>
      <vt:lpstr>それらの不安や状況が基になり、 どんどん悪化していく体調・状況。。。</vt:lpstr>
      <vt:lpstr>救急搬送から入院の流れ</vt:lpstr>
      <vt:lpstr>PowerPoint プレゼンテーション</vt:lpstr>
      <vt:lpstr>入院そして現在</vt:lpstr>
      <vt:lpstr>今後の展開</vt:lpstr>
      <vt:lpstr>日々の悩み</vt:lpstr>
      <vt:lpstr>その方が笑って過ごせる毎日を送っていただくには・・・  安心、安全に生活できる環境、 人との関係、 それらを繋げる架け橋となるには・・・  その方の人生の一行に刻まれる自分の存在。  大切な一行として考え、温めていきたい と思っています。</vt:lpstr>
      <vt:lpstr>ご清聴ありがとうございました。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在宅から施設、そして在宅へ</dc:title>
  <dc:creator>杉谷 剛志</dc:creator>
  <cp:lastModifiedBy>片山 将弘</cp:lastModifiedBy>
  <cp:revision>100</cp:revision>
  <dcterms:created xsi:type="dcterms:W3CDTF">2021-11-23T09:08:04Z</dcterms:created>
  <dcterms:modified xsi:type="dcterms:W3CDTF">2021-12-17T01:55:46Z</dcterms:modified>
</cp:coreProperties>
</file>