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5"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1" initials="f" lastIdx="1" clrIdx="0">
    <p:extLst>
      <p:ext uri="{19B8F6BF-5375-455C-9EA6-DF929625EA0E}">
        <p15:presenceInfo xmlns:p15="http://schemas.microsoft.com/office/powerpoint/2012/main" userId="f1"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7F7F"/>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8" d="100"/>
          <a:sy n="68" d="100"/>
        </p:scale>
        <p:origin x="77" y="197"/>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140798840204127"/>
          <c:y val="0.18052868221145899"/>
          <c:w val="0.25099771577674923"/>
          <c:h val="0.72904307436303806"/>
        </c:manualLayout>
      </c:layout>
      <c:pieChart>
        <c:varyColors val="1"/>
        <c:dLbls>
          <c:dLblPos val="ctr"/>
          <c:showLegendKey val="0"/>
          <c:showVal val="0"/>
          <c:showCatName val="0"/>
          <c:showSerName val="0"/>
          <c:showPercent val="1"/>
          <c:showBubbleSize val="0"/>
          <c:showLeaderLines val="0"/>
        </c:dLbls>
        <c:firstSliceAng val="0"/>
      </c:pieChart>
      <c:spPr>
        <a:noFill/>
        <a:ln>
          <a:noFill/>
        </a:ln>
        <a:effectLst/>
      </c:spPr>
    </c:plotArea>
    <c:legend>
      <c:legendPos val="l"/>
      <c:layout>
        <c:manualLayout>
          <c:xMode val="edge"/>
          <c:yMode val="edge"/>
          <c:x val="0.11660700026483332"/>
          <c:y val="0.36719842320412366"/>
          <c:w val="0.12425933465721301"/>
          <c:h val="0.20915380565907485"/>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v>フィールド2</c:v>
          </c:tx>
          <c:dPt>
            <c:idx val="0"/>
            <c:bubble3D val="0"/>
            <c:spPr>
              <a:gradFill rotWithShape="1">
                <a:gsLst>
                  <a:gs pos="0">
                    <a:schemeClr val="accent1">
                      <a:tint val="65000"/>
                      <a:lumMod val="110000"/>
                    </a:schemeClr>
                  </a:gs>
                  <a:gs pos="88000">
                    <a:schemeClr val="accent1">
                      <a:tint val="90000"/>
                    </a:schemeClr>
                  </a:gs>
                </a:gsLst>
                <a:lin ang="5400000" scaled="0"/>
              </a:gradFill>
              <a:ln w="9525" cap="flat" cmpd="sng" algn="ctr">
                <a:solidFill>
                  <a:schemeClr val="accent1">
                    <a:shade val="95000"/>
                  </a:schemeClr>
                </a:solidFill>
                <a:round/>
              </a:ln>
              <a:effectLst/>
            </c:spPr>
            <c:extLst>
              <c:ext xmlns:c16="http://schemas.microsoft.com/office/drawing/2014/chart" uri="{C3380CC4-5D6E-409C-BE32-E72D297353CC}">
                <c16:uniqueId val="{00000001-EC71-498A-A5C0-836B9A03C8F1}"/>
              </c:ext>
            </c:extLst>
          </c:dPt>
          <c:dPt>
            <c:idx val="1"/>
            <c:bubble3D val="0"/>
            <c:spPr>
              <a:gradFill rotWithShape="1">
                <a:gsLst>
                  <a:gs pos="0">
                    <a:schemeClr val="accent2">
                      <a:tint val="65000"/>
                      <a:lumMod val="110000"/>
                    </a:schemeClr>
                  </a:gs>
                  <a:gs pos="88000">
                    <a:schemeClr val="accent2">
                      <a:tint val="90000"/>
                    </a:schemeClr>
                  </a:gs>
                </a:gsLst>
                <a:lin ang="5400000" scaled="0"/>
              </a:gradFill>
              <a:ln w="9525" cap="flat" cmpd="sng" algn="ctr">
                <a:solidFill>
                  <a:schemeClr val="accent2">
                    <a:shade val="95000"/>
                  </a:schemeClr>
                </a:solidFill>
                <a:round/>
              </a:ln>
              <a:effectLst/>
            </c:spPr>
            <c:extLst>
              <c:ext xmlns:c16="http://schemas.microsoft.com/office/drawing/2014/chart" uri="{C3380CC4-5D6E-409C-BE32-E72D297353CC}">
                <c16:uniqueId val="{00000003-EC71-498A-A5C0-836B9A03C8F1}"/>
              </c:ext>
            </c:extLst>
          </c:dPt>
          <c:dPt>
            <c:idx val="2"/>
            <c:bubble3D val="0"/>
            <c:spPr>
              <a:gradFill rotWithShape="1">
                <a:gsLst>
                  <a:gs pos="0">
                    <a:schemeClr val="accent3">
                      <a:tint val="65000"/>
                      <a:lumMod val="110000"/>
                    </a:schemeClr>
                  </a:gs>
                  <a:gs pos="88000">
                    <a:schemeClr val="accent3">
                      <a:tint val="90000"/>
                    </a:schemeClr>
                  </a:gs>
                </a:gsLst>
                <a:lin ang="5400000" scaled="0"/>
              </a:gradFill>
              <a:ln w="9525" cap="flat" cmpd="sng" algn="ctr">
                <a:solidFill>
                  <a:schemeClr val="accent3">
                    <a:shade val="95000"/>
                  </a:schemeClr>
                </a:solidFill>
                <a:round/>
              </a:ln>
              <a:effectLst/>
            </c:spPr>
            <c:extLst>
              <c:ext xmlns:c16="http://schemas.microsoft.com/office/drawing/2014/chart" uri="{C3380CC4-5D6E-409C-BE32-E72D297353CC}">
                <c16:uniqueId val="{00000005-EC71-498A-A5C0-836B9A03C8F1}"/>
              </c:ext>
            </c:extLst>
          </c:dPt>
          <c:dPt>
            <c:idx val="3"/>
            <c:bubble3D val="0"/>
            <c:spPr>
              <a:gradFill rotWithShape="1">
                <a:gsLst>
                  <a:gs pos="0">
                    <a:schemeClr val="accent4">
                      <a:tint val="65000"/>
                      <a:lumMod val="110000"/>
                    </a:schemeClr>
                  </a:gs>
                  <a:gs pos="88000">
                    <a:schemeClr val="accent4">
                      <a:tint val="90000"/>
                    </a:schemeClr>
                  </a:gs>
                </a:gsLst>
                <a:lin ang="5400000" scaled="0"/>
              </a:gradFill>
              <a:ln w="9525" cap="flat" cmpd="sng" algn="ctr">
                <a:solidFill>
                  <a:schemeClr val="accent4">
                    <a:shade val="95000"/>
                  </a:schemeClr>
                </a:solidFill>
                <a:round/>
              </a:ln>
              <a:effectLst/>
            </c:spPr>
            <c:extLst>
              <c:ext xmlns:c16="http://schemas.microsoft.com/office/drawing/2014/chart" uri="{C3380CC4-5D6E-409C-BE32-E72D297353CC}">
                <c16:uniqueId val="{00000007-EC71-498A-A5C0-836B9A03C8F1}"/>
              </c:ext>
            </c:extLst>
          </c:dPt>
          <c:dLbls>
            <c:dLbl>
              <c:idx val="0"/>
              <c:layout>
                <c:manualLayout>
                  <c:x val="-8.3986724121592957E-2"/>
                  <c:y val="0.18946488666101138"/>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C71-498A-A5C0-836B9A03C8F1}"/>
                </c:ext>
              </c:extLst>
            </c:dLbl>
            <c:dLbl>
              <c:idx val="1"/>
              <c:layout>
                <c:manualLayout>
                  <c:x val="-9.4266521756655619E-2"/>
                  <c:y val="-0.13676207689872444"/>
                </c:manualLayout>
              </c:layout>
              <c:tx>
                <c:rich>
                  <a:bodyPr/>
                  <a:lstStyle/>
                  <a:p>
                    <a:r>
                      <a:rPr lang="en-US" altLang="ja-JP" dirty="0"/>
                      <a:t>18.7</a:t>
                    </a:r>
                    <a:r>
                      <a:rPr lang="ja-JP" altLang="en-US" dirty="0"/>
                      <a:t>％</a:t>
                    </a:r>
                    <a:endParaRPr lang="en-US" altLang="ja-JP" dirty="0"/>
                  </a:p>
                </c:rich>
              </c:tx>
              <c:dLblPos val="bestFit"/>
              <c:showLegendKey val="0"/>
              <c:showVal val="1"/>
              <c:showCatName val="0"/>
              <c:showSerName val="0"/>
              <c:showPercent val="0"/>
              <c:showBubbleSize val="0"/>
              <c:extLst>
                <c:ext xmlns:c15="http://schemas.microsoft.com/office/drawing/2012/chart" uri="{CE6537A1-D6FC-4f65-9D91-7224C49458BB}">
                  <c15:layout>
                    <c:manualLayout>
                      <c:w val="7.4395883614104458E-2"/>
                      <c:h val="7.6574625807075886E-2"/>
                    </c:manualLayout>
                  </c15:layout>
                  <c15:showDataLabelsRange val="0"/>
                </c:ext>
                <c:ext xmlns:c16="http://schemas.microsoft.com/office/drawing/2014/chart" uri="{C3380CC4-5D6E-409C-BE32-E72D297353CC}">
                  <c16:uniqueId val="{00000003-EC71-498A-A5C0-836B9A03C8F1}"/>
                </c:ext>
              </c:extLst>
            </c:dLbl>
            <c:dLbl>
              <c:idx val="2"/>
              <c:layout>
                <c:manualLayout>
                  <c:x val="1.9759392518061678E-2"/>
                  <c:y val="-0.1674368313118664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C71-498A-A5C0-836B9A03C8F1}"/>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65000"/>
                        <a:lumOff val="35000"/>
                      </a:schemeClr>
                    </a:solidFill>
                    <a:latin typeface="+mn-lt"/>
                    <a:ea typeface="+mn-ea"/>
                    <a:cs typeface="+mn-cs"/>
                  </a:defRPr>
                </a:pPr>
                <a:endParaRPr lang="ja-JP"/>
              </a:p>
            </c:txPr>
            <c:dLblPos val="ctr"/>
            <c:showLegendKey val="0"/>
            <c:showVal val="1"/>
            <c:showCatName val="0"/>
            <c:showSerName val="0"/>
            <c:showPercent val="0"/>
            <c:showBubbleSize val="0"/>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Sheet1!$A$2:$A$5</c:f>
              <c:strCache>
                <c:ptCount val="4"/>
                <c:pt idx="0">
                  <c:v>暴力関係</c:v>
                </c:pt>
                <c:pt idx="1">
                  <c:v>売春・転落防止関係</c:v>
                </c:pt>
                <c:pt idx="2">
                  <c:v>帰住先なし</c:v>
                </c:pt>
                <c:pt idx="3">
                  <c:v>その他</c:v>
                </c:pt>
              </c:strCache>
            </c:strRef>
          </c:cat>
          <c:val>
            <c:numRef>
              <c:f>Sheet1!$B$2:$B$5</c:f>
              <c:numCache>
                <c:formatCode>0.0%</c:formatCode>
                <c:ptCount val="4"/>
                <c:pt idx="0">
                  <c:v>0.254</c:v>
                </c:pt>
                <c:pt idx="1">
                  <c:v>0.187</c:v>
                </c:pt>
                <c:pt idx="2">
                  <c:v>0.154</c:v>
                </c:pt>
                <c:pt idx="3">
                  <c:v>0.40500000000000003</c:v>
                </c:pt>
              </c:numCache>
            </c:numRef>
          </c:val>
          <c:extLst>
            <c:ext xmlns:c16="http://schemas.microsoft.com/office/drawing/2014/chart" uri="{C3380CC4-5D6E-409C-BE32-E72D297353CC}">
              <c16:uniqueId val="{00000008-EC71-498A-A5C0-836B9A03C8F1}"/>
            </c:ext>
          </c:extLst>
        </c:ser>
        <c:dLbls>
          <c:dLblPos val="ctr"/>
          <c:showLegendKey val="0"/>
          <c:showVal val="1"/>
          <c:showCatName val="0"/>
          <c:showSerName val="0"/>
          <c:showPercent val="0"/>
          <c:showBubbleSize val="0"/>
          <c:showLeaderLines val="1"/>
        </c:dLbls>
        <c:firstSliceAng val="0"/>
      </c:pieChart>
      <c:spPr>
        <a:noFill/>
        <a:ln>
          <a:noFill/>
        </a:ln>
        <a:effectLst/>
      </c:spPr>
    </c:plotArea>
    <c:legend>
      <c:legendPos val="r"/>
      <c:layout>
        <c:manualLayout>
          <c:xMode val="edge"/>
          <c:yMode val="edge"/>
          <c:x val="5.5412977046709451E-2"/>
          <c:y val="0.36271106722994056"/>
          <c:w val="0.17051082693254441"/>
          <c:h val="0.31434616794943931"/>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cap="none" spc="20" baseline="0">
                <a:solidFill>
                  <a:schemeClr val="tx1">
                    <a:lumMod val="50000"/>
                    <a:lumOff val="50000"/>
                  </a:schemeClr>
                </a:solidFill>
                <a:latin typeface="+mn-lt"/>
                <a:ea typeface="+mn-ea"/>
                <a:cs typeface="+mn-cs"/>
              </a:defRPr>
            </a:pPr>
            <a:r>
              <a:rPr lang="ja-JP" altLang="en-US" dirty="0"/>
              <a:t>入所理由</a:t>
            </a:r>
            <a:endParaRPr lang="en-US" altLang="ja-JP" dirty="0"/>
          </a:p>
        </c:rich>
      </c:tx>
      <c:layout>
        <c:manualLayout>
          <c:xMode val="edge"/>
          <c:yMode val="edge"/>
          <c:x val="3.3243000874890627E-2"/>
          <c:y val="3.2407407407407406E-2"/>
        </c:manualLayout>
      </c:layout>
      <c:overlay val="1"/>
      <c:spPr>
        <a:noFill/>
        <a:ln>
          <a:noFill/>
        </a:ln>
        <a:effectLst/>
      </c:spPr>
      <c:txPr>
        <a:bodyPr rot="0" spcFirstLastPara="1" vertOverflow="ellipsis" vert="horz" wrap="square" anchor="ctr" anchorCtr="1"/>
        <a:lstStyle/>
        <a:p>
          <a:pPr>
            <a:defRPr sz="1862" b="0" i="0" u="none" strike="noStrike" kern="1200" cap="none" spc="20" baseline="0">
              <a:solidFill>
                <a:schemeClr val="tx1">
                  <a:lumMod val="50000"/>
                  <a:lumOff val="50000"/>
                </a:schemeClr>
              </a:solidFill>
              <a:latin typeface="+mn-lt"/>
              <a:ea typeface="+mn-ea"/>
              <a:cs typeface="+mn-cs"/>
            </a:defRPr>
          </a:pPr>
          <a:endParaRPr lang="ja-JP"/>
        </a:p>
      </c:txPr>
    </c:title>
    <c:autoTitleDeleted val="0"/>
    <c:plotArea>
      <c:layout/>
      <c:pieChart>
        <c:varyColors val="1"/>
        <c:ser>
          <c:idx val="0"/>
          <c:order val="0"/>
          <c:tx>
            <c:v>フィールド2</c:v>
          </c:tx>
          <c:dPt>
            <c:idx val="0"/>
            <c:bubble3D val="0"/>
            <c:spPr>
              <a:gradFill rotWithShape="1">
                <a:gsLst>
                  <a:gs pos="0">
                    <a:schemeClr val="accent1">
                      <a:tint val="65000"/>
                      <a:lumMod val="110000"/>
                    </a:schemeClr>
                  </a:gs>
                  <a:gs pos="88000">
                    <a:schemeClr val="accent1">
                      <a:tint val="90000"/>
                    </a:schemeClr>
                  </a:gs>
                </a:gsLst>
                <a:lin ang="5400000" scaled="0"/>
              </a:gradFill>
              <a:ln w="9525" cap="flat" cmpd="sng" algn="ctr">
                <a:solidFill>
                  <a:schemeClr val="accent1">
                    <a:shade val="95000"/>
                  </a:schemeClr>
                </a:solidFill>
                <a:round/>
              </a:ln>
              <a:effectLst/>
            </c:spPr>
            <c:extLst>
              <c:ext xmlns:c16="http://schemas.microsoft.com/office/drawing/2014/chart" uri="{C3380CC4-5D6E-409C-BE32-E72D297353CC}">
                <c16:uniqueId val="{00000001-78D7-42B4-9590-293905166386}"/>
              </c:ext>
            </c:extLst>
          </c:dPt>
          <c:dPt>
            <c:idx val="1"/>
            <c:bubble3D val="0"/>
            <c:spPr>
              <a:gradFill rotWithShape="1">
                <a:gsLst>
                  <a:gs pos="0">
                    <a:schemeClr val="accent2">
                      <a:tint val="65000"/>
                      <a:lumMod val="110000"/>
                    </a:schemeClr>
                  </a:gs>
                  <a:gs pos="88000">
                    <a:schemeClr val="accent2">
                      <a:tint val="90000"/>
                    </a:schemeClr>
                  </a:gs>
                </a:gsLst>
                <a:lin ang="5400000" scaled="0"/>
              </a:gradFill>
              <a:ln w="9525" cap="flat" cmpd="sng" algn="ctr">
                <a:solidFill>
                  <a:schemeClr val="accent2">
                    <a:shade val="95000"/>
                  </a:schemeClr>
                </a:solidFill>
                <a:round/>
              </a:ln>
              <a:effectLst/>
            </c:spPr>
            <c:extLst>
              <c:ext xmlns:c16="http://schemas.microsoft.com/office/drawing/2014/chart" uri="{C3380CC4-5D6E-409C-BE32-E72D297353CC}">
                <c16:uniqueId val="{00000003-78D7-42B4-9590-293905166386}"/>
              </c:ext>
            </c:extLst>
          </c:dPt>
          <c:dPt>
            <c:idx val="2"/>
            <c:bubble3D val="0"/>
            <c:spPr>
              <a:gradFill rotWithShape="1">
                <a:gsLst>
                  <a:gs pos="0">
                    <a:schemeClr val="accent3">
                      <a:tint val="65000"/>
                      <a:lumMod val="110000"/>
                    </a:schemeClr>
                  </a:gs>
                  <a:gs pos="88000">
                    <a:schemeClr val="accent3">
                      <a:tint val="90000"/>
                    </a:schemeClr>
                  </a:gs>
                </a:gsLst>
                <a:lin ang="5400000" scaled="0"/>
              </a:gradFill>
              <a:ln w="9525" cap="flat" cmpd="sng" algn="ctr">
                <a:solidFill>
                  <a:schemeClr val="accent3">
                    <a:shade val="95000"/>
                  </a:schemeClr>
                </a:solidFill>
                <a:round/>
              </a:ln>
              <a:effectLst/>
            </c:spPr>
            <c:extLst>
              <c:ext xmlns:c16="http://schemas.microsoft.com/office/drawing/2014/chart" uri="{C3380CC4-5D6E-409C-BE32-E72D297353CC}">
                <c16:uniqueId val="{00000005-78D7-42B4-9590-293905166386}"/>
              </c:ext>
            </c:extLst>
          </c:dPt>
          <c:dPt>
            <c:idx val="3"/>
            <c:bubble3D val="0"/>
            <c:spPr>
              <a:gradFill rotWithShape="1">
                <a:gsLst>
                  <a:gs pos="0">
                    <a:schemeClr val="accent4">
                      <a:tint val="65000"/>
                      <a:lumMod val="110000"/>
                    </a:schemeClr>
                  </a:gs>
                  <a:gs pos="88000">
                    <a:schemeClr val="accent4">
                      <a:tint val="90000"/>
                    </a:schemeClr>
                  </a:gs>
                </a:gsLst>
                <a:lin ang="5400000" scaled="0"/>
              </a:gradFill>
              <a:ln w="9525" cap="flat" cmpd="sng" algn="ctr">
                <a:solidFill>
                  <a:schemeClr val="accent4">
                    <a:shade val="95000"/>
                  </a:schemeClr>
                </a:solidFill>
                <a:round/>
              </a:ln>
              <a:effectLst/>
            </c:spPr>
            <c:extLst>
              <c:ext xmlns:c16="http://schemas.microsoft.com/office/drawing/2014/chart" uri="{C3380CC4-5D6E-409C-BE32-E72D297353CC}">
                <c16:uniqueId val="{00000007-78D7-42B4-9590-293905166386}"/>
              </c:ext>
            </c:extLst>
          </c:dPt>
          <c:dLbls>
            <c:dLbl>
              <c:idx val="1"/>
              <c:layout>
                <c:manualLayout>
                  <c:x val="0.17429511117584334"/>
                  <c:y val="-1.0331397937367325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8D7-42B4-9590-293905166386}"/>
                </c:ext>
              </c:extLst>
            </c:dLbl>
            <c:dLbl>
              <c:idx val="2"/>
              <c:layout>
                <c:manualLayout>
                  <c:x val="0.12556904781956313"/>
                  <c:y val="0.2156738201859621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8D7-42B4-9590-293905166386}"/>
                </c:ext>
              </c:extLst>
            </c:dLbl>
            <c:dLbl>
              <c:idx val="3"/>
              <c:layout>
                <c:manualLayout>
                  <c:x val="3.8378155354662075E-2"/>
                  <c:y val="0.156873441514927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8D7-42B4-9590-293905166386}"/>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65000"/>
                        <a:lumOff val="35000"/>
                      </a:schemeClr>
                    </a:solidFill>
                    <a:effectLst/>
                    <a:latin typeface="+mn-lt"/>
                    <a:ea typeface="+mn-ea"/>
                    <a:cs typeface="+mn-cs"/>
                  </a:defRPr>
                </a:pPr>
                <a:endParaRPr lang="ja-JP"/>
              </a:p>
            </c:txPr>
            <c:dLblPos val="ctr"/>
            <c:showLegendKey val="0"/>
            <c:showVal val="1"/>
            <c:showCatName val="0"/>
            <c:showSerName val="0"/>
            <c:showPercent val="0"/>
            <c:showBubbleSize val="0"/>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Sheet1!$A$15:$A$18</c:f>
              <c:strCache>
                <c:ptCount val="4"/>
                <c:pt idx="0">
                  <c:v>暴力関係</c:v>
                </c:pt>
                <c:pt idx="1">
                  <c:v>帰住先なし</c:v>
                </c:pt>
                <c:pt idx="2">
                  <c:v>ストーカー被害</c:v>
                </c:pt>
                <c:pt idx="3">
                  <c:v>その他</c:v>
                </c:pt>
              </c:strCache>
            </c:strRef>
          </c:cat>
          <c:val>
            <c:numRef>
              <c:f>Sheet1!$B$15:$B$18</c:f>
              <c:numCache>
                <c:formatCode>0.0%</c:formatCode>
                <c:ptCount val="4"/>
                <c:pt idx="0">
                  <c:v>0.63100000000000001</c:v>
                </c:pt>
                <c:pt idx="1">
                  <c:v>0.21</c:v>
                </c:pt>
                <c:pt idx="2">
                  <c:v>0.105</c:v>
                </c:pt>
                <c:pt idx="3">
                  <c:v>5.3999999999999999E-2</c:v>
                </c:pt>
              </c:numCache>
            </c:numRef>
          </c:val>
          <c:extLst>
            <c:ext xmlns:c16="http://schemas.microsoft.com/office/drawing/2014/chart" uri="{C3380CC4-5D6E-409C-BE32-E72D297353CC}">
              <c16:uniqueId val="{00000008-78D7-42B4-9590-293905166386}"/>
            </c:ext>
          </c:extLst>
        </c:ser>
        <c:dLbls>
          <c:dLblPos val="ctr"/>
          <c:showLegendKey val="0"/>
          <c:showVal val="1"/>
          <c:showCatName val="0"/>
          <c:showSerName val="0"/>
          <c:showPercent val="0"/>
          <c:showBubbleSize val="0"/>
          <c:showLeaderLines val="1"/>
        </c:dLbls>
        <c:firstSliceAng val="0"/>
      </c:pieChart>
      <c:spPr>
        <a:noFill/>
        <a:ln>
          <a:noFill/>
        </a:ln>
        <a:effectLst/>
      </c:spPr>
    </c:plotArea>
    <c:legend>
      <c:legendPos val="l"/>
      <c:layout>
        <c:manualLayout>
          <c:xMode val="edge"/>
          <c:yMode val="edge"/>
          <c:x val="6.456970346753943E-2"/>
          <c:y val="0.23428005598900228"/>
          <c:w val="0.29822443970871926"/>
          <c:h val="0.39227314255078199"/>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50000"/>
                  <a:lumOff val="50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cap="none" spc="20" baseline="0">
                <a:solidFill>
                  <a:schemeClr val="tx1">
                    <a:lumMod val="50000"/>
                    <a:lumOff val="50000"/>
                  </a:schemeClr>
                </a:solidFill>
                <a:latin typeface="+mn-lt"/>
                <a:ea typeface="+mn-ea"/>
                <a:cs typeface="+mn-cs"/>
              </a:defRPr>
            </a:pPr>
            <a:r>
              <a:rPr lang="ja-JP"/>
              <a:t>年齢別</a:t>
            </a:r>
            <a:endParaRPr lang="en-US"/>
          </a:p>
        </c:rich>
      </c:tx>
      <c:layout>
        <c:manualLayout>
          <c:xMode val="edge"/>
          <c:yMode val="edge"/>
          <c:x val="3.3333333333333333E-2"/>
          <c:y val="2.7777777777777776E-2"/>
        </c:manualLayout>
      </c:layout>
      <c:overlay val="1"/>
      <c:spPr>
        <a:noFill/>
        <a:ln>
          <a:noFill/>
        </a:ln>
        <a:effectLst/>
      </c:spPr>
      <c:txPr>
        <a:bodyPr rot="0" spcFirstLastPara="1" vertOverflow="ellipsis" vert="horz" wrap="square" anchor="ctr" anchorCtr="1"/>
        <a:lstStyle/>
        <a:p>
          <a:pPr>
            <a:defRPr sz="1862" b="0" i="0" u="none" strike="noStrike" kern="1200" cap="none" spc="20" baseline="0">
              <a:solidFill>
                <a:schemeClr val="tx1">
                  <a:lumMod val="50000"/>
                  <a:lumOff val="50000"/>
                </a:schemeClr>
              </a:solidFill>
              <a:latin typeface="+mn-lt"/>
              <a:ea typeface="+mn-ea"/>
              <a:cs typeface="+mn-cs"/>
            </a:defRPr>
          </a:pPr>
          <a:endParaRPr lang="ja-JP"/>
        </a:p>
      </c:txPr>
    </c:title>
    <c:autoTitleDeleted val="0"/>
    <c:plotArea>
      <c:layout>
        <c:manualLayout>
          <c:layoutTarget val="inner"/>
          <c:xMode val="edge"/>
          <c:yMode val="edge"/>
          <c:x val="0.34754055807916939"/>
          <c:y val="6.4515523974687725E-2"/>
          <c:w val="0.50022266738142929"/>
          <c:h val="0.86600621943718703"/>
        </c:manualLayout>
      </c:layout>
      <c:pieChart>
        <c:varyColors val="1"/>
        <c:ser>
          <c:idx val="0"/>
          <c:order val="0"/>
          <c:tx>
            <c:v>フィールド2</c:v>
          </c:tx>
          <c:dPt>
            <c:idx val="0"/>
            <c:bubble3D val="0"/>
            <c:spPr>
              <a:gradFill rotWithShape="1">
                <a:gsLst>
                  <a:gs pos="0">
                    <a:schemeClr val="accent1">
                      <a:tint val="65000"/>
                      <a:lumMod val="110000"/>
                    </a:schemeClr>
                  </a:gs>
                  <a:gs pos="88000">
                    <a:schemeClr val="accent1">
                      <a:tint val="90000"/>
                    </a:schemeClr>
                  </a:gs>
                </a:gsLst>
                <a:lin ang="5400000" scaled="0"/>
              </a:gradFill>
              <a:ln w="9525" cap="flat" cmpd="sng" algn="ctr">
                <a:solidFill>
                  <a:schemeClr val="accent1">
                    <a:shade val="95000"/>
                  </a:schemeClr>
                </a:solidFill>
                <a:round/>
              </a:ln>
              <a:effectLst/>
            </c:spPr>
            <c:extLst>
              <c:ext xmlns:c16="http://schemas.microsoft.com/office/drawing/2014/chart" uri="{C3380CC4-5D6E-409C-BE32-E72D297353CC}">
                <c16:uniqueId val="{00000001-885D-47FA-94E5-2C4D2F3EFAD3}"/>
              </c:ext>
            </c:extLst>
          </c:dPt>
          <c:dPt>
            <c:idx val="1"/>
            <c:bubble3D val="0"/>
            <c:spPr>
              <a:gradFill rotWithShape="1">
                <a:gsLst>
                  <a:gs pos="0">
                    <a:schemeClr val="accent2">
                      <a:tint val="65000"/>
                      <a:lumMod val="110000"/>
                    </a:schemeClr>
                  </a:gs>
                  <a:gs pos="88000">
                    <a:schemeClr val="accent2">
                      <a:tint val="90000"/>
                    </a:schemeClr>
                  </a:gs>
                </a:gsLst>
                <a:lin ang="5400000" scaled="0"/>
              </a:gradFill>
              <a:ln w="9525" cap="flat" cmpd="sng" algn="ctr">
                <a:solidFill>
                  <a:schemeClr val="accent2">
                    <a:shade val="95000"/>
                  </a:schemeClr>
                </a:solidFill>
                <a:round/>
              </a:ln>
              <a:effectLst/>
            </c:spPr>
            <c:extLst>
              <c:ext xmlns:c16="http://schemas.microsoft.com/office/drawing/2014/chart" uri="{C3380CC4-5D6E-409C-BE32-E72D297353CC}">
                <c16:uniqueId val="{00000003-885D-47FA-94E5-2C4D2F3EFAD3}"/>
              </c:ext>
            </c:extLst>
          </c:dPt>
          <c:dPt>
            <c:idx val="2"/>
            <c:bubble3D val="0"/>
            <c:spPr>
              <a:gradFill rotWithShape="1">
                <a:gsLst>
                  <a:gs pos="0">
                    <a:schemeClr val="accent3">
                      <a:tint val="65000"/>
                      <a:lumMod val="110000"/>
                    </a:schemeClr>
                  </a:gs>
                  <a:gs pos="88000">
                    <a:schemeClr val="accent3">
                      <a:tint val="90000"/>
                    </a:schemeClr>
                  </a:gs>
                </a:gsLst>
                <a:lin ang="5400000" scaled="0"/>
              </a:gradFill>
              <a:ln w="9525" cap="flat" cmpd="sng" algn="ctr">
                <a:solidFill>
                  <a:schemeClr val="accent3">
                    <a:shade val="95000"/>
                  </a:schemeClr>
                </a:solidFill>
                <a:round/>
              </a:ln>
              <a:effectLst/>
            </c:spPr>
            <c:extLst>
              <c:ext xmlns:c16="http://schemas.microsoft.com/office/drawing/2014/chart" uri="{C3380CC4-5D6E-409C-BE32-E72D297353CC}">
                <c16:uniqueId val="{00000005-885D-47FA-94E5-2C4D2F3EFAD3}"/>
              </c:ext>
            </c:extLst>
          </c:dPt>
          <c:dPt>
            <c:idx val="3"/>
            <c:bubble3D val="0"/>
            <c:spPr>
              <a:gradFill rotWithShape="1">
                <a:gsLst>
                  <a:gs pos="0">
                    <a:schemeClr val="accent4">
                      <a:tint val="65000"/>
                      <a:lumMod val="110000"/>
                    </a:schemeClr>
                  </a:gs>
                  <a:gs pos="88000">
                    <a:schemeClr val="accent4">
                      <a:tint val="90000"/>
                    </a:schemeClr>
                  </a:gs>
                </a:gsLst>
                <a:lin ang="5400000" scaled="0"/>
              </a:gradFill>
              <a:ln w="9525" cap="flat" cmpd="sng" algn="ctr">
                <a:solidFill>
                  <a:schemeClr val="accent4">
                    <a:shade val="95000"/>
                  </a:schemeClr>
                </a:solidFill>
                <a:round/>
              </a:ln>
              <a:effectLst/>
            </c:spPr>
            <c:extLst>
              <c:ext xmlns:c16="http://schemas.microsoft.com/office/drawing/2014/chart" uri="{C3380CC4-5D6E-409C-BE32-E72D297353CC}">
                <c16:uniqueId val="{00000007-885D-47FA-94E5-2C4D2F3EFAD3}"/>
              </c:ext>
            </c:extLst>
          </c:dPt>
          <c:dPt>
            <c:idx val="4"/>
            <c:bubble3D val="0"/>
            <c:spPr>
              <a:gradFill rotWithShape="1">
                <a:gsLst>
                  <a:gs pos="0">
                    <a:schemeClr val="accent5">
                      <a:tint val="65000"/>
                      <a:lumMod val="110000"/>
                    </a:schemeClr>
                  </a:gs>
                  <a:gs pos="88000">
                    <a:schemeClr val="accent5">
                      <a:tint val="90000"/>
                    </a:schemeClr>
                  </a:gs>
                </a:gsLst>
                <a:lin ang="5400000" scaled="0"/>
              </a:gradFill>
              <a:ln w="9525" cap="flat" cmpd="sng" algn="ctr">
                <a:solidFill>
                  <a:schemeClr val="accent5">
                    <a:shade val="95000"/>
                  </a:schemeClr>
                </a:solidFill>
                <a:round/>
              </a:ln>
              <a:effectLst/>
            </c:spPr>
            <c:extLst>
              <c:ext xmlns:c16="http://schemas.microsoft.com/office/drawing/2014/chart" uri="{C3380CC4-5D6E-409C-BE32-E72D297353CC}">
                <c16:uniqueId val="{00000009-885D-47FA-94E5-2C4D2F3EFAD3}"/>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65000"/>
                        <a:lumOff val="35000"/>
                      </a:schemeClr>
                    </a:solidFill>
                    <a:latin typeface="+mn-lt"/>
                    <a:ea typeface="+mn-ea"/>
                    <a:cs typeface="+mn-cs"/>
                  </a:defRPr>
                </a:pPr>
                <a:endParaRPr lang="ja-JP"/>
              </a:p>
            </c:txPr>
            <c:dLblPos val="ctr"/>
            <c:showLegendKey val="0"/>
            <c:showVal val="1"/>
            <c:showCatName val="0"/>
            <c:showSerName val="0"/>
            <c:showPercent val="0"/>
            <c:showBubbleSize val="0"/>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Sheet1!$K$2:$K$6</c:f>
              <c:strCache>
                <c:ptCount val="5"/>
                <c:pt idx="0">
                  <c:v>20歳代</c:v>
                </c:pt>
                <c:pt idx="1">
                  <c:v>20歳未満</c:v>
                </c:pt>
                <c:pt idx="2">
                  <c:v>30歳代</c:v>
                </c:pt>
                <c:pt idx="3">
                  <c:v>40歳代</c:v>
                </c:pt>
                <c:pt idx="4">
                  <c:v>その他</c:v>
                </c:pt>
              </c:strCache>
            </c:strRef>
          </c:cat>
          <c:val>
            <c:numRef>
              <c:f>Sheet1!$L$2:$L$6</c:f>
              <c:numCache>
                <c:formatCode>0.0%</c:formatCode>
                <c:ptCount val="5"/>
                <c:pt idx="0">
                  <c:v>0.316</c:v>
                </c:pt>
                <c:pt idx="1">
                  <c:v>0.158</c:v>
                </c:pt>
                <c:pt idx="2">
                  <c:v>0.158</c:v>
                </c:pt>
                <c:pt idx="3">
                  <c:v>0.158</c:v>
                </c:pt>
                <c:pt idx="4">
                  <c:v>0.21</c:v>
                </c:pt>
              </c:numCache>
            </c:numRef>
          </c:val>
          <c:extLst>
            <c:ext xmlns:c16="http://schemas.microsoft.com/office/drawing/2014/chart" uri="{C3380CC4-5D6E-409C-BE32-E72D297353CC}">
              <c16:uniqueId val="{0000000A-885D-47FA-94E5-2C4D2F3EFAD3}"/>
            </c:ext>
          </c:extLst>
        </c:ser>
        <c:dLbls>
          <c:dLblPos val="ctr"/>
          <c:showLegendKey val="0"/>
          <c:showVal val="1"/>
          <c:showCatName val="0"/>
          <c:showSerName val="0"/>
          <c:showPercent val="0"/>
          <c:showBubbleSize val="0"/>
          <c:showLeaderLines val="1"/>
        </c:dLbls>
        <c:firstSliceAng val="0"/>
      </c:pieChart>
      <c:spPr>
        <a:noFill/>
        <a:ln>
          <a:noFill/>
        </a:ln>
        <a:effectLst/>
      </c:spPr>
    </c:plotArea>
    <c:legend>
      <c:legendPos val="l"/>
      <c:layout>
        <c:manualLayout>
          <c:xMode val="edge"/>
          <c:yMode val="edge"/>
          <c:x val="6.1850971983184268E-2"/>
          <c:y val="0.22164267231037477"/>
          <c:w val="0.19243743475439437"/>
          <c:h val="0.49120111415301004"/>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50000"/>
                  <a:lumOff val="50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cap="none" spc="20" baseline="0">
                <a:solidFill>
                  <a:schemeClr val="tx1">
                    <a:lumMod val="50000"/>
                    <a:lumOff val="50000"/>
                  </a:schemeClr>
                </a:solidFill>
                <a:latin typeface="+mn-lt"/>
                <a:ea typeface="+mn-ea"/>
                <a:cs typeface="+mn-cs"/>
              </a:defRPr>
            </a:pPr>
            <a:r>
              <a:rPr lang="ja-JP"/>
              <a:t>退所状況</a:t>
            </a:r>
            <a:endParaRPr lang="en-US"/>
          </a:p>
        </c:rich>
      </c:tx>
      <c:layout>
        <c:manualLayout>
          <c:xMode val="edge"/>
          <c:yMode val="edge"/>
          <c:x val="3.7730749722835591E-2"/>
          <c:y val="1.6318402672216591E-3"/>
        </c:manualLayout>
      </c:layout>
      <c:overlay val="1"/>
      <c:spPr>
        <a:noFill/>
        <a:ln>
          <a:noFill/>
        </a:ln>
        <a:effectLst/>
      </c:spPr>
      <c:txPr>
        <a:bodyPr rot="0" spcFirstLastPara="1" vertOverflow="ellipsis" vert="horz" wrap="square" anchor="ctr" anchorCtr="1"/>
        <a:lstStyle/>
        <a:p>
          <a:pPr>
            <a:defRPr sz="1862" b="0" i="0" u="none" strike="noStrike" kern="1200" cap="none" spc="20" baseline="0">
              <a:solidFill>
                <a:schemeClr val="tx1">
                  <a:lumMod val="50000"/>
                  <a:lumOff val="50000"/>
                </a:schemeClr>
              </a:solidFill>
              <a:latin typeface="+mn-lt"/>
              <a:ea typeface="+mn-ea"/>
              <a:cs typeface="+mn-cs"/>
            </a:defRPr>
          </a:pPr>
          <a:endParaRPr lang="ja-JP"/>
        </a:p>
      </c:txPr>
    </c:title>
    <c:autoTitleDeleted val="0"/>
    <c:plotArea>
      <c:layout/>
      <c:pieChart>
        <c:varyColors val="1"/>
        <c:ser>
          <c:idx val="0"/>
          <c:order val="0"/>
          <c:tx>
            <c:v>フィールド2</c:v>
          </c:tx>
          <c:dPt>
            <c:idx val="0"/>
            <c:bubble3D val="0"/>
            <c:spPr>
              <a:gradFill rotWithShape="1">
                <a:gsLst>
                  <a:gs pos="0">
                    <a:schemeClr val="accent1">
                      <a:tint val="65000"/>
                      <a:lumMod val="110000"/>
                    </a:schemeClr>
                  </a:gs>
                  <a:gs pos="88000">
                    <a:schemeClr val="accent1">
                      <a:tint val="90000"/>
                    </a:schemeClr>
                  </a:gs>
                </a:gsLst>
                <a:lin ang="5400000" scaled="0"/>
              </a:gradFill>
              <a:ln w="9525" cap="flat" cmpd="sng" algn="ctr">
                <a:solidFill>
                  <a:schemeClr val="accent1">
                    <a:shade val="95000"/>
                  </a:schemeClr>
                </a:solidFill>
                <a:round/>
              </a:ln>
              <a:effectLst/>
            </c:spPr>
            <c:extLst>
              <c:ext xmlns:c16="http://schemas.microsoft.com/office/drawing/2014/chart" uri="{C3380CC4-5D6E-409C-BE32-E72D297353CC}">
                <c16:uniqueId val="{00000001-93A6-4CC9-84E7-41CFEE5F90BA}"/>
              </c:ext>
            </c:extLst>
          </c:dPt>
          <c:dPt>
            <c:idx val="1"/>
            <c:bubble3D val="0"/>
            <c:spPr>
              <a:gradFill rotWithShape="1">
                <a:gsLst>
                  <a:gs pos="0">
                    <a:schemeClr val="accent2">
                      <a:tint val="65000"/>
                      <a:lumMod val="110000"/>
                    </a:schemeClr>
                  </a:gs>
                  <a:gs pos="88000">
                    <a:schemeClr val="accent2">
                      <a:tint val="90000"/>
                    </a:schemeClr>
                  </a:gs>
                </a:gsLst>
                <a:lin ang="5400000" scaled="0"/>
              </a:gradFill>
              <a:ln w="9525" cap="flat" cmpd="sng" algn="ctr">
                <a:solidFill>
                  <a:schemeClr val="accent2">
                    <a:shade val="95000"/>
                  </a:schemeClr>
                </a:solidFill>
                <a:round/>
              </a:ln>
              <a:effectLst/>
            </c:spPr>
            <c:extLst>
              <c:ext xmlns:c16="http://schemas.microsoft.com/office/drawing/2014/chart" uri="{C3380CC4-5D6E-409C-BE32-E72D297353CC}">
                <c16:uniqueId val="{00000003-93A6-4CC9-84E7-41CFEE5F90BA}"/>
              </c:ext>
            </c:extLst>
          </c:dPt>
          <c:dPt>
            <c:idx val="2"/>
            <c:bubble3D val="0"/>
            <c:spPr>
              <a:gradFill rotWithShape="1">
                <a:gsLst>
                  <a:gs pos="0">
                    <a:schemeClr val="accent3">
                      <a:tint val="65000"/>
                      <a:lumMod val="110000"/>
                    </a:schemeClr>
                  </a:gs>
                  <a:gs pos="88000">
                    <a:schemeClr val="accent3">
                      <a:tint val="90000"/>
                    </a:schemeClr>
                  </a:gs>
                </a:gsLst>
                <a:lin ang="5400000" scaled="0"/>
              </a:gradFill>
              <a:ln w="9525" cap="flat" cmpd="sng" algn="ctr">
                <a:solidFill>
                  <a:schemeClr val="accent3">
                    <a:shade val="95000"/>
                  </a:schemeClr>
                </a:solidFill>
                <a:round/>
              </a:ln>
              <a:effectLst/>
            </c:spPr>
            <c:extLst>
              <c:ext xmlns:c16="http://schemas.microsoft.com/office/drawing/2014/chart" uri="{C3380CC4-5D6E-409C-BE32-E72D297353CC}">
                <c16:uniqueId val="{00000005-93A6-4CC9-84E7-41CFEE5F90BA}"/>
              </c:ext>
            </c:extLst>
          </c:dPt>
          <c:dPt>
            <c:idx val="3"/>
            <c:bubble3D val="0"/>
            <c:spPr>
              <a:gradFill rotWithShape="1">
                <a:gsLst>
                  <a:gs pos="0">
                    <a:schemeClr val="accent4">
                      <a:tint val="65000"/>
                      <a:lumMod val="110000"/>
                    </a:schemeClr>
                  </a:gs>
                  <a:gs pos="88000">
                    <a:schemeClr val="accent4">
                      <a:tint val="90000"/>
                    </a:schemeClr>
                  </a:gs>
                </a:gsLst>
                <a:lin ang="5400000" scaled="0"/>
              </a:gradFill>
              <a:ln w="9525" cap="flat" cmpd="sng" algn="ctr">
                <a:solidFill>
                  <a:schemeClr val="accent4">
                    <a:shade val="95000"/>
                  </a:schemeClr>
                </a:solidFill>
                <a:round/>
              </a:ln>
              <a:effectLst/>
            </c:spPr>
            <c:extLst>
              <c:ext xmlns:c16="http://schemas.microsoft.com/office/drawing/2014/chart" uri="{C3380CC4-5D6E-409C-BE32-E72D297353CC}">
                <c16:uniqueId val="{00000007-93A6-4CC9-84E7-41CFEE5F90BA}"/>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65000"/>
                        <a:lumOff val="35000"/>
                      </a:schemeClr>
                    </a:solidFill>
                    <a:latin typeface="+mn-lt"/>
                    <a:ea typeface="+mn-ea"/>
                    <a:cs typeface="+mn-cs"/>
                  </a:defRPr>
                </a:pPr>
                <a:endParaRPr lang="ja-JP"/>
              </a:p>
            </c:txPr>
            <c:dLblPos val="ctr"/>
            <c:showLegendKey val="0"/>
            <c:showVal val="1"/>
            <c:showCatName val="0"/>
            <c:showSerName val="0"/>
            <c:showPercent val="0"/>
            <c:showBubbleSize val="0"/>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Sheet1!$K$16:$K$19</c:f>
              <c:strCache>
                <c:ptCount val="4"/>
                <c:pt idx="0">
                  <c:v>自立</c:v>
                </c:pt>
                <c:pt idx="1">
                  <c:v>無断退所</c:v>
                </c:pt>
                <c:pt idx="2">
                  <c:v>帰郷</c:v>
                </c:pt>
                <c:pt idx="3">
                  <c:v>その他</c:v>
                </c:pt>
              </c:strCache>
            </c:strRef>
          </c:cat>
          <c:val>
            <c:numRef>
              <c:f>Sheet1!$L$16:$L$19</c:f>
              <c:numCache>
                <c:formatCode>0.0%</c:formatCode>
                <c:ptCount val="4"/>
                <c:pt idx="0">
                  <c:v>0.33300000000000002</c:v>
                </c:pt>
                <c:pt idx="1">
                  <c:v>0.29199999999999998</c:v>
                </c:pt>
                <c:pt idx="2">
                  <c:v>0.16600000000000001</c:v>
                </c:pt>
                <c:pt idx="3">
                  <c:v>0.20899999999999999</c:v>
                </c:pt>
              </c:numCache>
            </c:numRef>
          </c:val>
          <c:extLst>
            <c:ext xmlns:c16="http://schemas.microsoft.com/office/drawing/2014/chart" uri="{C3380CC4-5D6E-409C-BE32-E72D297353CC}">
              <c16:uniqueId val="{00000008-93A6-4CC9-84E7-41CFEE5F90BA}"/>
            </c:ext>
          </c:extLst>
        </c:ser>
        <c:dLbls>
          <c:dLblPos val="ctr"/>
          <c:showLegendKey val="0"/>
          <c:showVal val="1"/>
          <c:showCatName val="0"/>
          <c:showSerName val="0"/>
          <c:showPercent val="0"/>
          <c:showBubbleSize val="0"/>
          <c:showLeaderLines val="1"/>
        </c:dLbls>
        <c:firstSliceAng val="0"/>
      </c:pieChart>
      <c:spPr>
        <a:noFill/>
        <a:ln>
          <a:noFill/>
        </a:ln>
        <a:effectLst/>
      </c:spPr>
    </c:plotArea>
    <c:legend>
      <c:legendPos val="l"/>
      <c:layout>
        <c:manualLayout>
          <c:xMode val="edge"/>
          <c:yMode val="edge"/>
          <c:x val="6.6864956176028584E-2"/>
          <c:y val="0.22248203842483649"/>
          <c:w val="0.17237101658570653"/>
          <c:h val="0.39227314255078199"/>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50000"/>
                  <a:lumOff val="50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4">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4">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54">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54">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54">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rot="10800000">
              <a:off x="0" y="0"/>
              <a:ext cx="842596" cy="5666154"/>
            </a:xfrm>
            <a:prstGeom prst="triangle">
              <a:avLst>
                <a:gd name="adj" fmla="val 10000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lumMod val="75000"/>
                  </a:schemeClr>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1B283905-48CF-4799-ABAC-885CEBBBB0AA}" type="datetimeFigureOut">
              <a:rPr kumimoji="1" lang="ja-JP" altLang="en-US" smtClean="0"/>
              <a:t>2021/12/7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026A91B-C602-4439-BD9E-AF8DF68E82E5}" type="slidenum">
              <a:rPr kumimoji="1" lang="ja-JP" altLang="en-US" smtClean="0"/>
              <a:t>‹#›</a:t>
            </a:fld>
            <a:endParaRPr kumimoji="1" lang="ja-JP" altLang="en-US"/>
          </a:p>
        </p:txBody>
      </p:sp>
    </p:spTree>
    <p:extLst>
      <p:ext uri="{BB962C8B-B14F-4D97-AF65-F5344CB8AC3E}">
        <p14:creationId xmlns:p14="http://schemas.microsoft.com/office/powerpoint/2010/main" val="8915057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タイトルとキャプション">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1B283905-48CF-4799-ABAC-885CEBBBB0AA}" type="datetimeFigureOut">
              <a:rPr kumimoji="1" lang="ja-JP" altLang="en-US" smtClean="0"/>
              <a:t>2021/12/7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026A91B-C602-4439-BD9E-AF8DF68E82E5}" type="slidenum">
              <a:rPr kumimoji="1" lang="ja-JP" altLang="en-US" smtClean="0"/>
              <a:t>‹#›</a:t>
            </a:fld>
            <a:endParaRPr kumimoji="1" lang="ja-JP" altLang="en-US"/>
          </a:p>
        </p:txBody>
      </p:sp>
    </p:spTree>
    <p:extLst>
      <p:ext uri="{BB962C8B-B14F-4D97-AF65-F5344CB8AC3E}">
        <p14:creationId xmlns:p14="http://schemas.microsoft.com/office/powerpoint/2010/main" val="8303029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引用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ja-JP" altLang="en-US"/>
              <a:t>マスター タイトルの書式設定</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1B283905-48CF-4799-ABAC-885CEBBBB0AA}" type="datetimeFigureOut">
              <a:rPr kumimoji="1" lang="ja-JP" altLang="en-US" smtClean="0"/>
              <a:t>2021/12/7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026A91B-C602-4439-BD9E-AF8DF68E82E5}" type="slidenum">
              <a:rPr kumimoji="1" lang="ja-JP" altLang="en-US" smtClean="0"/>
              <a:t>‹#›</a:t>
            </a:fld>
            <a:endParaRPr kumimoji="1" lang="ja-JP" alt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1812230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名札">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1B283905-48CF-4799-ABAC-885CEBBBB0AA}" type="datetimeFigureOut">
              <a:rPr kumimoji="1" lang="ja-JP" altLang="en-US" smtClean="0"/>
              <a:t>2021/12/7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026A91B-C602-4439-BD9E-AF8DF68E82E5}" type="slidenum">
              <a:rPr kumimoji="1" lang="ja-JP" altLang="en-US" smtClean="0"/>
              <a:t>‹#›</a:t>
            </a:fld>
            <a:endParaRPr kumimoji="1" lang="ja-JP" altLang="en-US"/>
          </a:p>
        </p:txBody>
      </p:sp>
    </p:spTree>
    <p:extLst>
      <p:ext uri="{BB962C8B-B14F-4D97-AF65-F5344CB8AC3E}">
        <p14:creationId xmlns:p14="http://schemas.microsoft.com/office/powerpoint/2010/main" val="6575735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引用付きの名札">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ja-JP" altLang="en-US"/>
              <a:t>マスター タイトルの書式設定</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1B283905-48CF-4799-ABAC-885CEBBBB0AA}" type="datetimeFigureOut">
              <a:rPr kumimoji="1" lang="ja-JP" altLang="en-US" smtClean="0"/>
              <a:t>2021/12/7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026A91B-C602-4439-BD9E-AF8DF68E82E5}" type="slidenum">
              <a:rPr kumimoji="1" lang="ja-JP" altLang="en-US" smtClean="0"/>
              <a:t>‹#›</a:t>
            </a:fld>
            <a:endParaRPr kumimoji="1" lang="ja-JP" alt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5702277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真または偽">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ja-JP" altLang="en-US"/>
              <a:t>マスター タイトルの書式設定</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1B283905-48CF-4799-ABAC-885CEBBBB0AA}" type="datetimeFigureOut">
              <a:rPr kumimoji="1" lang="ja-JP" altLang="en-US" smtClean="0"/>
              <a:t>2021/12/7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026A91B-C602-4439-BD9E-AF8DF68E82E5}" type="slidenum">
              <a:rPr kumimoji="1" lang="ja-JP" altLang="en-US" smtClean="0"/>
              <a:t>‹#›</a:t>
            </a:fld>
            <a:endParaRPr kumimoji="1" lang="ja-JP" altLang="en-US"/>
          </a:p>
        </p:txBody>
      </p:sp>
    </p:spTree>
    <p:extLst>
      <p:ext uri="{BB962C8B-B14F-4D97-AF65-F5344CB8AC3E}">
        <p14:creationId xmlns:p14="http://schemas.microsoft.com/office/powerpoint/2010/main" val="21075583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B283905-48CF-4799-ABAC-885CEBBBB0AA}" type="datetimeFigureOut">
              <a:rPr kumimoji="1" lang="ja-JP" altLang="en-US" smtClean="0"/>
              <a:t>2021/12/7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026A91B-C602-4439-BD9E-AF8DF68E82E5}" type="slidenum">
              <a:rPr kumimoji="1" lang="ja-JP" altLang="en-US" smtClean="0"/>
              <a:t>‹#›</a:t>
            </a:fld>
            <a:endParaRPr kumimoji="1" lang="ja-JP" altLang="en-US"/>
          </a:p>
        </p:txBody>
      </p:sp>
    </p:spTree>
    <p:extLst>
      <p:ext uri="{BB962C8B-B14F-4D97-AF65-F5344CB8AC3E}">
        <p14:creationId xmlns:p14="http://schemas.microsoft.com/office/powerpoint/2010/main" val="19391599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B283905-48CF-4799-ABAC-885CEBBBB0AA}" type="datetimeFigureOut">
              <a:rPr kumimoji="1" lang="ja-JP" altLang="en-US" smtClean="0"/>
              <a:t>2021/12/7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026A91B-C602-4439-BD9E-AF8DF68E82E5}" type="slidenum">
              <a:rPr kumimoji="1" lang="ja-JP" altLang="en-US" smtClean="0"/>
              <a:t>‹#›</a:t>
            </a:fld>
            <a:endParaRPr kumimoji="1" lang="ja-JP" altLang="en-US"/>
          </a:p>
        </p:txBody>
      </p:sp>
    </p:spTree>
    <p:extLst>
      <p:ext uri="{BB962C8B-B14F-4D97-AF65-F5344CB8AC3E}">
        <p14:creationId xmlns:p14="http://schemas.microsoft.com/office/powerpoint/2010/main" val="3668161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B283905-48CF-4799-ABAC-885CEBBBB0AA}" type="datetimeFigureOut">
              <a:rPr kumimoji="1" lang="ja-JP" altLang="en-US" smtClean="0"/>
              <a:t>2021/12/7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026A91B-C602-4439-BD9E-AF8DF68E82E5}" type="slidenum">
              <a:rPr kumimoji="1" lang="ja-JP" altLang="en-US" smtClean="0"/>
              <a:t>‹#›</a:t>
            </a:fld>
            <a:endParaRPr kumimoji="1" lang="ja-JP" altLang="en-US"/>
          </a:p>
        </p:txBody>
      </p:sp>
    </p:spTree>
    <p:extLst>
      <p:ext uri="{BB962C8B-B14F-4D97-AF65-F5344CB8AC3E}">
        <p14:creationId xmlns:p14="http://schemas.microsoft.com/office/powerpoint/2010/main" val="4574174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1B283905-48CF-4799-ABAC-885CEBBBB0AA}" type="datetimeFigureOut">
              <a:rPr kumimoji="1" lang="ja-JP" altLang="en-US" smtClean="0"/>
              <a:t>2021/12/7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026A91B-C602-4439-BD9E-AF8DF68E82E5}" type="slidenum">
              <a:rPr kumimoji="1" lang="ja-JP" altLang="en-US" smtClean="0"/>
              <a:t>‹#›</a:t>
            </a:fld>
            <a:endParaRPr kumimoji="1" lang="ja-JP" altLang="en-US"/>
          </a:p>
        </p:txBody>
      </p:sp>
    </p:spTree>
    <p:extLst>
      <p:ext uri="{BB962C8B-B14F-4D97-AF65-F5344CB8AC3E}">
        <p14:creationId xmlns:p14="http://schemas.microsoft.com/office/powerpoint/2010/main" val="9943459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1B283905-48CF-4799-ABAC-885CEBBBB0AA}" type="datetimeFigureOut">
              <a:rPr kumimoji="1" lang="ja-JP" altLang="en-US" smtClean="0"/>
              <a:t>2021/12/7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026A91B-C602-4439-BD9E-AF8DF68E82E5}" type="slidenum">
              <a:rPr kumimoji="1" lang="ja-JP" altLang="en-US" smtClean="0"/>
              <a:t>‹#›</a:t>
            </a:fld>
            <a:endParaRPr kumimoji="1" lang="ja-JP" altLang="en-US"/>
          </a:p>
        </p:txBody>
      </p:sp>
    </p:spTree>
    <p:extLst>
      <p:ext uri="{BB962C8B-B14F-4D97-AF65-F5344CB8AC3E}">
        <p14:creationId xmlns:p14="http://schemas.microsoft.com/office/powerpoint/2010/main" val="24056191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1B283905-48CF-4799-ABAC-885CEBBBB0AA}" type="datetimeFigureOut">
              <a:rPr kumimoji="1" lang="ja-JP" altLang="en-US" smtClean="0"/>
              <a:t>2021/12/7</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E026A91B-C602-4439-BD9E-AF8DF68E82E5}" type="slidenum">
              <a:rPr kumimoji="1" lang="ja-JP" altLang="en-US" smtClean="0"/>
              <a:t>‹#›</a:t>
            </a:fld>
            <a:endParaRPr kumimoji="1" lang="ja-JP" altLang="en-US"/>
          </a:p>
        </p:txBody>
      </p:sp>
    </p:spTree>
    <p:extLst>
      <p:ext uri="{BB962C8B-B14F-4D97-AF65-F5344CB8AC3E}">
        <p14:creationId xmlns:p14="http://schemas.microsoft.com/office/powerpoint/2010/main" val="3441028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1B283905-48CF-4799-ABAC-885CEBBBB0AA}" type="datetimeFigureOut">
              <a:rPr kumimoji="1" lang="ja-JP" altLang="en-US" smtClean="0"/>
              <a:t>2021/12/7</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E026A91B-C602-4439-BD9E-AF8DF68E82E5}" type="slidenum">
              <a:rPr kumimoji="1" lang="ja-JP" altLang="en-US" smtClean="0"/>
              <a:t>‹#›</a:t>
            </a:fld>
            <a:endParaRPr kumimoji="1" lang="ja-JP" altLang="en-US"/>
          </a:p>
        </p:txBody>
      </p:sp>
    </p:spTree>
    <p:extLst>
      <p:ext uri="{BB962C8B-B14F-4D97-AF65-F5344CB8AC3E}">
        <p14:creationId xmlns:p14="http://schemas.microsoft.com/office/powerpoint/2010/main" val="23361589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283905-48CF-4799-ABAC-885CEBBBB0AA}" type="datetimeFigureOut">
              <a:rPr kumimoji="1" lang="ja-JP" altLang="en-US" smtClean="0"/>
              <a:t>2021/12/7</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E026A91B-C602-4439-BD9E-AF8DF68E82E5}" type="slidenum">
              <a:rPr kumimoji="1" lang="ja-JP" altLang="en-US" smtClean="0"/>
              <a:t>‹#›</a:t>
            </a:fld>
            <a:endParaRPr kumimoji="1" lang="ja-JP" altLang="en-US"/>
          </a:p>
        </p:txBody>
      </p:sp>
    </p:spTree>
    <p:extLst>
      <p:ext uri="{BB962C8B-B14F-4D97-AF65-F5344CB8AC3E}">
        <p14:creationId xmlns:p14="http://schemas.microsoft.com/office/powerpoint/2010/main" val="2793683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ja-JP" altLang="en-US"/>
              <a:t>マスター タイトルの書式設定</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1B283905-48CF-4799-ABAC-885CEBBBB0AA}" type="datetimeFigureOut">
              <a:rPr kumimoji="1" lang="ja-JP" altLang="en-US" smtClean="0"/>
              <a:t>2021/12/7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026A91B-C602-4439-BD9E-AF8DF68E82E5}" type="slidenum">
              <a:rPr kumimoji="1" lang="ja-JP" altLang="en-US" smtClean="0"/>
              <a:t>‹#›</a:t>
            </a:fld>
            <a:endParaRPr kumimoji="1" lang="ja-JP" altLang="en-US"/>
          </a:p>
        </p:txBody>
      </p:sp>
    </p:spTree>
    <p:extLst>
      <p:ext uri="{BB962C8B-B14F-4D97-AF65-F5344CB8AC3E}">
        <p14:creationId xmlns:p14="http://schemas.microsoft.com/office/powerpoint/2010/main" val="41348826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1B283905-48CF-4799-ABAC-885CEBBBB0AA}" type="datetimeFigureOut">
              <a:rPr kumimoji="1" lang="ja-JP" altLang="en-US" smtClean="0"/>
              <a:t>2021/12/7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026A91B-C602-4439-BD9E-AF8DF68E82E5}" type="slidenum">
              <a:rPr kumimoji="1" lang="ja-JP" altLang="en-US" smtClean="0"/>
              <a:t>‹#›</a:t>
            </a:fld>
            <a:endParaRPr kumimoji="1" lang="ja-JP" altLang="en-US"/>
          </a:p>
        </p:txBody>
      </p:sp>
    </p:spTree>
    <p:extLst>
      <p:ext uri="{BB962C8B-B14F-4D97-AF65-F5344CB8AC3E}">
        <p14:creationId xmlns:p14="http://schemas.microsoft.com/office/powerpoint/2010/main" val="1261362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9" name="Group 28"/>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B283905-48CF-4799-ABAC-885CEBBBB0AA}" type="datetimeFigureOut">
              <a:rPr kumimoji="1" lang="ja-JP" altLang="en-US" smtClean="0"/>
              <a:t>2021/12/7</a:t>
            </a:fld>
            <a:endParaRPr kumimoji="1" lang="ja-JP" alt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fld id="{E026A91B-C602-4439-BD9E-AF8DF68E82E5}" type="slidenum">
              <a:rPr kumimoji="1" lang="ja-JP" altLang="en-US" smtClean="0"/>
              <a:t>‹#›</a:t>
            </a:fld>
            <a:endParaRPr kumimoji="1" lang="ja-JP" altLang="en-US"/>
          </a:p>
        </p:txBody>
      </p:sp>
    </p:spTree>
    <p:extLst>
      <p:ext uri="{BB962C8B-B14F-4D97-AF65-F5344CB8AC3E}">
        <p14:creationId xmlns:p14="http://schemas.microsoft.com/office/powerpoint/2010/main" val="90427666"/>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 id="2147483779" r:id="rId14"/>
    <p:sldLayoutId id="2147483780" r:id="rId15"/>
    <p:sldLayoutId id="2147483781" r:id="rId16"/>
  </p:sldLayoutIdLst>
  <p:txStyles>
    <p:titleStyle>
      <a:lvl1pPr algn="l" defTabSz="457200" rtl="0" eaLnBrk="1" latinLnBrk="0" hangingPunct="1">
        <a:spcBef>
          <a:spcPct val="0"/>
        </a:spcBef>
        <a:buNone/>
        <a:defRPr kumimoji="1" sz="3600" kern="1200">
          <a:solidFill>
            <a:schemeClr val="accent1">
              <a:lumMod val="75000"/>
            </a:schemeClr>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kumimoji="1"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5" Type="http://schemas.openxmlformats.org/officeDocument/2006/relationships/image" Target="../media/image2.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5" Type="http://schemas.openxmlformats.org/officeDocument/2006/relationships/image" Target="../media/image2.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hyperlink" Target="https://creativecommons.org/licenses/by/3.0/" TargetMode="External"/><Relationship Id="rId5" Type="http://schemas.openxmlformats.org/officeDocument/2006/relationships/hyperlink" Target="http://eroimo.blog104.fc2.com/blog-entry-878.html" TargetMode="External"/><Relationship Id="rId4" Type="http://schemas.openxmlformats.org/officeDocument/2006/relationships/image" Target="../media/image7.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2.pn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2.png"/><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2.png"/><Relationship Id="rId5" Type="http://schemas.openxmlformats.org/officeDocument/2006/relationships/chart" Target="../charts/chart2.xml"/><Relationship Id="rId4" Type="http://schemas.openxmlformats.org/officeDocument/2006/relationships/chart" Target="../charts/char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chart" Target="../charts/chart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2.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F749A2A-7A39-4517-9179-A7F7642A3D91}"/>
              </a:ext>
            </a:extLst>
          </p:cNvPr>
          <p:cNvSpPr>
            <a:spLocks noGrp="1"/>
          </p:cNvSpPr>
          <p:nvPr>
            <p:ph type="ctrTitle"/>
          </p:nvPr>
        </p:nvSpPr>
        <p:spPr>
          <a:xfrm>
            <a:off x="1507066" y="1285462"/>
            <a:ext cx="8135697" cy="1815548"/>
          </a:xfrm>
        </p:spPr>
        <p:txBody>
          <a:bodyPr/>
          <a:lstStyle/>
          <a:p>
            <a:pPr algn="l"/>
            <a:r>
              <a:rPr kumimoji="1" lang="ja-JP" altLang="en-US" sz="4800" dirty="0"/>
              <a:t>帰住先のない暴力を受けた</a:t>
            </a:r>
            <a:br>
              <a:rPr kumimoji="1" lang="ja-JP" altLang="en-US" sz="4800" dirty="0"/>
            </a:br>
            <a:r>
              <a:rPr kumimoji="1" lang="ja-JP" altLang="en-US" sz="4800" dirty="0"/>
              <a:t>　若年女性の支援について</a:t>
            </a:r>
          </a:p>
        </p:txBody>
      </p:sp>
      <p:sp>
        <p:nvSpPr>
          <p:cNvPr id="3" name="字幕 2">
            <a:extLst>
              <a:ext uri="{FF2B5EF4-FFF2-40B4-BE49-F238E27FC236}">
                <a16:creationId xmlns:a16="http://schemas.microsoft.com/office/drawing/2014/main" id="{8CC27FE1-E3C5-47C6-83E3-13EA1923A6F2}"/>
              </a:ext>
            </a:extLst>
          </p:cNvPr>
          <p:cNvSpPr>
            <a:spLocks noGrp="1"/>
          </p:cNvSpPr>
          <p:nvPr>
            <p:ph type="subTitle" idx="1"/>
          </p:nvPr>
        </p:nvSpPr>
        <p:spPr>
          <a:xfrm>
            <a:off x="6334539" y="4863548"/>
            <a:ext cx="2939463" cy="1187296"/>
          </a:xfrm>
        </p:spPr>
        <p:txBody>
          <a:bodyPr>
            <a:normAutofit/>
          </a:bodyPr>
          <a:lstStyle/>
          <a:p>
            <a:pPr algn="l"/>
            <a:r>
              <a:rPr kumimoji="1" lang="ja-JP" altLang="en-US" dirty="0"/>
              <a:t>鹿児島県・婦人保護施設</a:t>
            </a:r>
          </a:p>
          <a:p>
            <a:pPr algn="l"/>
            <a:r>
              <a:rPr kumimoji="1" lang="ja-JP" altLang="en-US" dirty="0"/>
              <a:t>フェリオ鹿児島</a:t>
            </a:r>
          </a:p>
          <a:p>
            <a:pPr algn="l"/>
            <a:r>
              <a:rPr kumimoji="1" lang="ja-JP" altLang="en-US" dirty="0"/>
              <a:t>寮長　白石　久美</a:t>
            </a:r>
          </a:p>
          <a:p>
            <a:pPr algn="l"/>
            <a:endParaRPr kumimoji="1" lang="ja-JP" altLang="en-US" dirty="0"/>
          </a:p>
        </p:txBody>
      </p:sp>
      <p:pic>
        <p:nvPicPr>
          <p:cNvPr id="7" name="図 6">
            <a:extLst>
              <a:ext uri="{FF2B5EF4-FFF2-40B4-BE49-F238E27FC236}">
                <a16:creationId xmlns:a16="http://schemas.microsoft.com/office/drawing/2014/main" id="{1C7F11CD-C908-4DE5-BD51-CA3197955A4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1174202" y="3960547"/>
            <a:ext cx="2659243" cy="1993516"/>
          </a:xfrm>
          <a:prstGeom prst="rect">
            <a:avLst/>
          </a:prstGeom>
          <a:ln>
            <a:noFill/>
          </a:ln>
          <a:effectLst>
            <a:softEdge rad="112500"/>
          </a:effectLst>
        </p:spPr>
      </p:pic>
      <p:pic>
        <p:nvPicPr>
          <p:cNvPr id="4" name="f01">
            <a:hlinkClick r:id="" action="ppaction://media"/>
            <a:extLst>
              <a:ext uri="{FF2B5EF4-FFF2-40B4-BE49-F238E27FC236}">
                <a16:creationId xmlns:a16="http://schemas.microsoft.com/office/drawing/2014/main" id="{549B71DF-2B95-45DF-A757-8C4D0C9D1C7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7700" y="292100"/>
            <a:ext cx="406400" cy="406400"/>
          </a:xfrm>
          <a:prstGeom prst="rect">
            <a:avLst/>
          </a:prstGeom>
        </p:spPr>
      </p:pic>
    </p:spTree>
    <p:extLst>
      <p:ext uri="{BB962C8B-B14F-4D97-AF65-F5344CB8AC3E}">
        <p14:creationId xmlns:p14="http://schemas.microsoft.com/office/powerpoint/2010/main" val="1907560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46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D53987F4-055C-4400-8FA6-A2129F250D8D}"/>
              </a:ext>
            </a:extLst>
          </p:cNvPr>
          <p:cNvSpPr>
            <a:spLocks noGrp="1"/>
          </p:cNvSpPr>
          <p:nvPr>
            <p:ph idx="1"/>
          </p:nvPr>
        </p:nvSpPr>
        <p:spPr>
          <a:xfrm>
            <a:off x="677334" y="1130967"/>
            <a:ext cx="8596668" cy="4910395"/>
          </a:xfrm>
        </p:spPr>
        <p:txBody>
          <a:bodyPr/>
          <a:lstStyle/>
          <a:p>
            <a:pPr marL="0" indent="0">
              <a:buNone/>
            </a:pPr>
            <a:r>
              <a:rPr lang="ja-JP" altLang="en-US" dirty="0">
                <a:solidFill>
                  <a:srgbClr val="00B0F0"/>
                </a:solidFill>
              </a:rPr>
              <a:t>入所</a:t>
            </a:r>
            <a:r>
              <a:rPr lang="en-US" altLang="ja-JP" dirty="0">
                <a:solidFill>
                  <a:srgbClr val="00B0F0"/>
                </a:solidFill>
              </a:rPr>
              <a:t>7</a:t>
            </a:r>
            <a:r>
              <a:rPr lang="ja-JP" altLang="en-US" dirty="0">
                <a:solidFill>
                  <a:srgbClr val="00B0F0"/>
                </a:solidFill>
              </a:rPr>
              <a:t>ヶ月目（臨月　出産　退寮　助産院　母子生活支援施設へ）</a:t>
            </a:r>
          </a:p>
          <a:p>
            <a:r>
              <a:rPr lang="ja-JP" altLang="en-US" dirty="0"/>
              <a:t>無事に出産　婦人保護施設を退寮。</a:t>
            </a:r>
          </a:p>
          <a:p>
            <a:r>
              <a:rPr lang="ja-JP" altLang="en-US" dirty="0"/>
              <a:t>産後は情緒も安定し笑顔も増える。一生懸命子育てを行なう。</a:t>
            </a:r>
          </a:p>
          <a:p>
            <a:r>
              <a:rPr lang="ja-JP" altLang="en-US" dirty="0"/>
              <a:t>その後のアフターケア。</a:t>
            </a:r>
          </a:p>
          <a:p>
            <a:r>
              <a:rPr lang="ja-JP" altLang="en-US" dirty="0"/>
              <a:t>産後は助産院で産後ケアを受ける。</a:t>
            </a:r>
          </a:p>
          <a:p>
            <a:r>
              <a:rPr lang="ja-JP" altLang="en-US" dirty="0"/>
              <a:t>母子生活支援施設へ。</a:t>
            </a:r>
            <a:endParaRPr kumimoji="1" lang="ja-JP" altLang="en-US" dirty="0"/>
          </a:p>
        </p:txBody>
      </p:sp>
      <p:pic>
        <p:nvPicPr>
          <p:cNvPr id="2054" name="Picture 6" descr="おくるみに巻かれた赤ちゃんのイラスト">
            <a:extLst>
              <a:ext uri="{FF2B5EF4-FFF2-40B4-BE49-F238E27FC236}">
                <a16:creationId xmlns:a16="http://schemas.microsoft.com/office/drawing/2014/main" id="{FFBF90E9-F38D-452E-BE2A-4C461CECB5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2017" y="3842326"/>
            <a:ext cx="2087304" cy="2103077"/>
          </a:xfrm>
          <a:prstGeom prst="rect">
            <a:avLst/>
          </a:prstGeom>
          <a:noFill/>
          <a:extLst>
            <a:ext uri="{909E8E84-426E-40DD-AFC4-6F175D3DCCD1}">
              <a14:hiddenFill xmlns:a14="http://schemas.microsoft.com/office/drawing/2010/main">
                <a:solidFill>
                  <a:srgbClr val="FFFFFF"/>
                </a:solidFill>
              </a14:hiddenFill>
            </a:ext>
          </a:extLst>
        </p:spPr>
      </p:pic>
      <p:pic>
        <p:nvPicPr>
          <p:cNvPr id="2" name="f10">
            <a:hlinkClick r:id="" action="ppaction://media"/>
            <a:extLst>
              <a:ext uri="{FF2B5EF4-FFF2-40B4-BE49-F238E27FC236}">
                <a16:creationId xmlns:a16="http://schemas.microsoft.com/office/drawing/2014/main" id="{57ECE699-49B4-4EAB-942E-81FB7494498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2038" y="392113"/>
            <a:ext cx="406400" cy="406400"/>
          </a:xfrm>
          <a:prstGeom prst="rect">
            <a:avLst/>
          </a:prstGeom>
        </p:spPr>
      </p:pic>
    </p:spTree>
    <p:extLst>
      <p:ext uri="{BB962C8B-B14F-4D97-AF65-F5344CB8AC3E}">
        <p14:creationId xmlns:p14="http://schemas.microsoft.com/office/powerpoint/2010/main" val="687091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6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6DAEC1-3F47-4502-A5BA-307CA085F02C}"/>
              </a:ext>
            </a:extLst>
          </p:cNvPr>
          <p:cNvSpPr>
            <a:spLocks noGrp="1"/>
          </p:cNvSpPr>
          <p:nvPr>
            <p:ph type="title"/>
          </p:nvPr>
        </p:nvSpPr>
        <p:spPr>
          <a:xfrm>
            <a:off x="677334" y="609600"/>
            <a:ext cx="8596668" cy="665747"/>
          </a:xfrm>
        </p:spPr>
        <p:txBody>
          <a:bodyPr>
            <a:normAutofit fontScale="90000"/>
          </a:bodyPr>
          <a:lstStyle/>
          <a:p>
            <a:br>
              <a:rPr kumimoji="1" lang="ja-JP" altLang="en-US" dirty="0"/>
            </a:br>
            <a:r>
              <a:rPr kumimoji="1" lang="ja-JP" altLang="en-US" dirty="0"/>
              <a:t>　</a:t>
            </a:r>
          </a:p>
        </p:txBody>
      </p:sp>
      <p:sp>
        <p:nvSpPr>
          <p:cNvPr id="3" name="コンテンツ プレースホルダー 2">
            <a:extLst>
              <a:ext uri="{FF2B5EF4-FFF2-40B4-BE49-F238E27FC236}">
                <a16:creationId xmlns:a16="http://schemas.microsoft.com/office/drawing/2014/main" id="{7EAA8DF8-AD63-474E-B96E-DB8CD0D24A49}"/>
              </a:ext>
            </a:extLst>
          </p:cNvPr>
          <p:cNvSpPr>
            <a:spLocks noGrp="1"/>
          </p:cNvSpPr>
          <p:nvPr>
            <p:ph idx="1"/>
          </p:nvPr>
        </p:nvSpPr>
        <p:spPr>
          <a:xfrm>
            <a:off x="677333" y="849745"/>
            <a:ext cx="9110133" cy="5504873"/>
          </a:xfrm>
        </p:spPr>
        <p:txBody>
          <a:bodyPr>
            <a:normAutofit/>
          </a:bodyPr>
          <a:lstStyle/>
          <a:p>
            <a:pPr marL="0" indent="0">
              <a:buNone/>
            </a:pPr>
            <a:r>
              <a:rPr kumimoji="1" lang="ja-JP" altLang="en-US" sz="2000" dirty="0"/>
              <a:t>Ａ子さんは施設で、子どもさんとの生活をスタートさせました。</a:t>
            </a:r>
          </a:p>
          <a:p>
            <a:pPr marL="0" indent="0">
              <a:buNone/>
            </a:pPr>
            <a:endParaRPr kumimoji="1" lang="ja-JP" altLang="en-US" dirty="0"/>
          </a:p>
          <a:p>
            <a:pPr marL="0" indent="0">
              <a:buNone/>
            </a:pPr>
            <a:r>
              <a:rPr kumimoji="1" lang="ja-JP" altLang="en-US" dirty="0"/>
              <a:t>　小さな時に、寂しい思いをした事が多かったＡ子さん。</a:t>
            </a:r>
            <a:endParaRPr kumimoji="1" lang="en-US" altLang="ja-JP" dirty="0"/>
          </a:p>
          <a:p>
            <a:pPr marL="0" indent="0">
              <a:buNone/>
            </a:pPr>
            <a:r>
              <a:rPr kumimoji="1" lang="ja-JP" altLang="en-US" dirty="0"/>
              <a:t>　自分の子どもにはそういう思いはさせたくない、「１歳までは子どもと暮らしたい」</a:t>
            </a:r>
            <a:endParaRPr kumimoji="1" lang="en-US" altLang="ja-JP" dirty="0"/>
          </a:p>
          <a:p>
            <a:pPr marL="0" indent="0">
              <a:buNone/>
            </a:pPr>
            <a:r>
              <a:rPr kumimoji="1" lang="ja-JP" altLang="en-US" dirty="0"/>
              <a:t>　という思いを貫かれて子どもさんが１歳になるまでは、自分で子育てをされました。</a:t>
            </a:r>
          </a:p>
          <a:p>
            <a:pPr marL="0" indent="0">
              <a:buNone/>
            </a:pPr>
            <a:endParaRPr lang="ja-JP" altLang="en-US" dirty="0"/>
          </a:p>
          <a:p>
            <a:pPr marL="0" indent="0">
              <a:buNone/>
            </a:pPr>
            <a:r>
              <a:rPr lang="ja-JP" altLang="en-US" sz="2400" dirty="0">
                <a:solidFill>
                  <a:schemeClr val="accent1">
                    <a:lumMod val="75000"/>
                  </a:schemeClr>
                </a:solidFill>
              </a:rPr>
              <a:t>若年の妊婦の支援を通して感じたこと</a:t>
            </a:r>
          </a:p>
          <a:p>
            <a:pPr marL="0" indent="0">
              <a:buNone/>
            </a:pPr>
            <a:r>
              <a:rPr lang="ja-JP" altLang="en-US" dirty="0"/>
              <a:t>〇　信頼関係作り　愛される経験の不足　コミニケーション力</a:t>
            </a:r>
          </a:p>
          <a:p>
            <a:pPr marL="0" indent="0">
              <a:buNone/>
            </a:pPr>
            <a:r>
              <a:rPr lang="ja-JP" altLang="en-US" dirty="0"/>
              <a:t>〇　職員へのメンタル対応</a:t>
            </a:r>
          </a:p>
          <a:p>
            <a:pPr marL="0" indent="0">
              <a:buNone/>
            </a:pPr>
            <a:r>
              <a:rPr lang="ja-JP" altLang="en-US" dirty="0"/>
              <a:t>〇　関係機関、病院等との連携</a:t>
            </a:r>
          </a:p>
          <a:p>
            <a:pPr marL="0" indent="0">
              <a:buNone/>
            </a:pPr>
            <a:r>
              <a:rPr lang="ja-JP" altLang="en-US" dirty="0"/>
              <a:t>〇　自分の自立は自分で決める</a:t>
            </a:r>
          </a:p>
          <a:p>
            <a:pPr marL="0" indent="0">
              <a:buNone/>
            </a:pPr>
            <a:r>
              <a:rPr lang="ja-JP" altLang="en-US" dirty="0"/>
              <a:t>〇　子どもデーターベース、困難な問題を抱える女性支援ネットワーク（地域協議会）</a:t>
            </a:r>
            <a:endParaRPr lang="en-US" altLang="ja-JP" dirty="0"/>
          </a:p>
          <a:p>
            <a:pPr marL="0" indent="0">
              <a:buNone/>
            </a:pPr>
            <a:r>
              <a:rPr lang="ja-JP" altLang="en-US" dirty="0"/>
              <a:t>　　の構築へ期待</a:t>
            </a:r>
          </a:p>
        </p:txBody>
      </p:sp>
      <p:pic>
        <p:nvPicPr>
          <p:cNvPr id="1030" name="Picture 6" descr="赤ちゃんを抱っこしているお母さんのイラスト">
            <a:extLst>
              <a:ext uri="{FF2B5EF4-FFF2-40B4-BE49-F238E27FC236}">
                <a16:creationId xmlns:a16="http://schemas.microsoft.com/office/drawing/2014/main" id="{C2A9E2A1-8255-46ED-96BB-DA46453948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0072" y="2883445"/>
            <a:ext cx="2047393" cy="2459331"/>
          </a:xfrm>
          <a:prstGeom prst="rect">
            <a:avLst/>
          </a:prstGeom>
          <a:noFill/>
          <a:extLst>
            <a:ext uri="{909E8E84-426E-40DD-AFC4-6F175D3DCCD1}">
              <a14:hiddenFill xmlns:a14="http://schemas.microsoft.com/office/drawing/2010/main">
                <a:solidFill>
                  <a:srgbClr val="FFFFFF"/>
                </a:solidFill>
              </a14:hiddenFill>
            </a:ext>
          </a:extLst>
        </p:spPr>
      </p:pic>
      <p:pic>
        <p:nvPicPr>
          <p:cNvPr id="4" name="f11">
            <a:hlinkClick r:id="" action="ppaction://media"/>
            <a:extLst>
              <a:ext uri="{FF2B5EF4-FFF2-40B4-BE49-F238E27FC236}">
                <a16:creationId xmlns:a16="http://schemas.microsoft.com/office/drawing/2014/main" id="{5A17AD71-C2F0-4ECD-8C83-5041386A672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20438" y="303213"/>
            <a:ext cx="406400" cy="406400"/>
          </a:xfrm>
          <a:prstGeom prst="rect">
            <a:avLst/>
          </a:prstGeom>
        </p:spPr>
      </p:pic>
    </p:spTree>
    <p:extLst>
      <p:ext uri="{BB962C8B-B14F-4D97-AF65-F5344CB8AC3E}">
        <p14:creationId xmlns:p14="http://schemas.microsoft.com/office/powerpoint/2010/main" val="2328099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07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E4872190-D9A0-4F6D-A207-A71F9F46DECF}"/>
              </a:ext>
            </a:extLst>
          </p:cNvPr>
          <p:cNvSpPr>
            <a:spLocks noGrp="1"/>
          </p:cNvSpPr>
          <p:nvPr>
            <p:ph idx="1"/>
          </p:nvPr>
        </p:nvSpPr>
        <p:spPr>
          <a:xfrm>
            <a:off x="677333" y="992359"/>
            <a:ext cx="8760178" cy="5566485"/>
          </a:xfrm>
        </p:spPr>
        <p:txBody>
          <a:bodyPr/>
          <a:lstStyle/>
          <a:p>
            <a:pPr marL="0" indent="0">
              <a:buNone/>
            </a:pPr>
            <a:r>
              <a:rPr kumimoji="1" lang="ja-JP" altLang="en-US" sz="4000" dirty="0">
                <a:solidFill>
                  <a:srgbClr val="00B0F0"/>
                </a:solidFill>
              </a:rPr>
              <a:t>ご静聴ありがとうございました</a:t>
            </a:r>
            <a:endParaRPr kumimoji="1" lang="ja-JP" altLang="en-US" dirty="0">
              <a:solidFill>
                <a:srgbClr val="00B0F0"/>
              </a:solidFill>
            </a:endParaRPr>
          </a:p>
        </p:txBody>
      </p:sp>
      <p:pic>
        <p:nvPicPr>
          <p:cNvPr id="5" name="図 4">
            <a:extLst>
              <a:ext uri="{FF2B5EF4-FFF2-40B4-BE49-F238E27FC236}">
                <a16:creationId xmlns:a16="http://schemas.microsoft.com/office/drawing/2014/main" id="{DA9DE36B-0EF3-4359-86FD-A1F08D05E61A}"/>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3772636" y="2467685"/>
            <a:ext cx="5847643" cy="3804356"/>
          </a:xfrm>
          <a:prstGeom prst="ellipse">
            <a:avLst/>
          </a:prstGeom>
          <a:ln>
            <a:noFill/>
          </a:ln>
          <a:effectLst>
            <a:softEdge rad="112500"/>
          </a:effectLst>
        </p:spPr>
      </p:pic>
      <p:sp>
        <p:nvSpPr>
          <p:cNvPr id="6" name="テキスト ボックス 5">
            <a:extLst>
              <a:ext uri="{FF2B5EF4-FFF2-40B4-BE49-F238E27FC236}">
                <a16:creationId xmlns:a16="http://schemas.microsoft.com/office/drawing/2014/main" id="{6F219809-92FA-46B5-8ABD-D605DDE727E1}"/>
              </a:ext>
            </a:extLst>
          </p:cNvPr>
          <p:cNvSpPr txBox="1"/>
          <p:nvPr/>
        </p:nvSpPr>
        <p:spPr>
          <a:xfrm>
            <a:off x="4730045" y="7144804"/>
            <a:ext cx="3714044" cy="369332"/>
          </a:xfrm>
          <a:prstGeom prst="rect">
            <a:avLst/>
          </a:prstGeom>
          <a:noFill/>
        </p:spPr>
        <p:txBody>
          <a:bodyPr wrap="square" rtlCol="0">
            <a:spAutoFit/>
          </a:bodyPr>
          <a:lstStyle/>
          <a:p>
            <a:r>
              <a:rPr lang="ja-JP" altLang="en-US" sz="900">
                <a:hlinkClick r:id="rId5" tooltip="http://eroimo.blog104.fc2.com/blog-entry-878.html"/>
              </a:rPr>
              <a:t>この写真</a:t>
            </a:r>
            <a:r>
              <a:rPr lang="ja-JP" altLang="en-US" sz="900"/>
              <a:t> の作成者 不明な作成者 は </a:t>
            </a:r>
            <a:r>
              <a:rPr lang="ja-JP" altLang="en-US" sz="900">
                <a:hlinkClick r:id="rId6" tooltip="https://creativecommons.org/licenses/by/3.0/"/>
              </a:rPr>
              <a:t>CC BY</a:t>
            </a:r>
            <a:r>
              <a:rPr lang="ja-JP" altLang="en-US" sz="900"/>
              <a:t> のライセンスを許諾されています</a:t>
            </a:r>
          </a:p>
        </p:txBody>
      </p:sp>
      <p:pic>
        <p:nvPicPr>
          <p:cNvPr id="2" name="f12">
            <a:hlinkClick r:id="" action="ppaction://media"/>
            <a:extLst>
              <a:ext uri="{FF2B5EF4-FFF2-40B4-BE49-F238E27FC236}">
                <a16:creationId xmlns:a16="http://schemas.microsoft.com/office/drawing/2014/main" id="{F7FB352D-3E89-4B16-9058-7CD295CC54A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93450" y="457200"/>
            <a:ext cx="406400" cy="406400"/>
          </a:xfrm>
          <a:prstGeom prst="rect">
            <a:avLst/>
          </a:prstGeom>
        </p:spPr>
      </p:pic>
    </p:spTree>
    <p:extLst>
      <p:ext uri="{BB962C8B-B14F-4D97-AF65-F5344CB8AC3E}">
        <p14:creationId xmlns:p14="http://schemas.microsoft.com/office/powerpoint/2010/main" val="3373459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4D4B90A-1371-4BB2-93EC-0CC885B8963A}"/>
              </a:ext>
            </a:extLst>
          </p:cNvPr>
          <p:cNvSpPr>
            <a:spLocks noGrp="1"/>
          </p:cNvSpPr>
          <p:nvPr>
            <p:ph type="ctrTitle"/>
          </p:nvPr>
        </p:nvSpPr>
        <p:spPr>
          <a:xfrm>
            <a:off x="1019253" y="1033670"/>
            <a:ext cx="8376537" cy="1773497"/>
          </a:xfrm>
        </p:spPr>
        <p:txBody>
          <a:bodyPr/>
          <a:lstStyle/>
          <a:p>
            <a:r>
              <a:rPr lang="ja-JP" altLang="en-US" sz="4000" dirty="0"/>
              <a:t>鹿児島県社会福祉事業団について</a:t>
            </a:r>
            <a:br>
              <a:rPr lang="ja-JP" altLang="en-US" dirty="0"/>
            </a:br>
            <a:endParaRPr lang="ja-JP" altLang="en-US" dirty="0"/>
          </a:p>
        </p:txBody>
      </p:sp>
      <p:sp>
        <p:nvSpPr>
          <p:cNvPr id="3" name="字幕 2">
            <a:extLst>
              <a:ext uri="{FF2B5EF4-FFF2-40B4-BE49-F238E27FC236}">
                <a16:creationId xmlns:a16="http://schemas.microsoft.com/office/drawing/2014/main" id="{7E427BE6-3AD9-4DCA-9B93-F0A3D0E19A9E}"/>
              </a:ext>
            </a:extLst>
          </p:cNvPr>
          <p:cNvSpPr>
            <a:spLocks noGrp="1"/>
          </p:cNvSpPr>
          <p:nvPr>
            <p:ph type="subTitle" idx="1"/>
          </p:nvPr>
        </p:nvSpPr>
        <p:spPr>
          <a:xfrm>
            <a:off x="1507067" y="2478157"/>
            <a:ext cx="7766936" cy="3538330"/>
          </a:xfrm>
        </p:spPr>
        <p:txBody>
          <a:bodyPr/>
          <a:lstStyle/>
          <a:p>
            <a:pPr algn="l"/>
            <a:r>
              <a:rPr lang="ja-JP" altLang="en-US" dirty="0">
                <a:solidFill>
                  <a:srgbClr val="0070C0"/>
                </a:solidFill>
              </a:rPr>
              <a:t>鹿児島県社会福祉事業団は昭和</a:t>
            </a:r>
            <a:r>
              <a:rPr lang="en-US" altLang="ja-JP" dirty="0">
                <a:solidFill>
                  <a:srgbClr val="0070C0"/>
                </a:solidFill>
              </a:rPr>
              <a:t>37</a:t>
            </a:r>
            <a:r>
              <a:rPr lang="ja-JP" altLang="en-US" dirty="0">
                <a:solidFill>
                  <a:srgbClr val="0070C0"/>
                </a:solidFill>
              </a:rPr>
              <a:t>年</a:t>
            </a:r>
            <a:r>
              <a:rPr lang="en-US" altLang="ja-JP" dirty="0">
                <a:solidFill>
                  <a:srgbClr val="0070C0"/>
                </a:solidFill>
              </a:rPr>
              <a:t>7</a:t>
            </a:r>
            <a:r>
              <a:rPr lang="ja-JP" altLang="en-US" dirty="0">
                <a:solidFill>
                  <a:srgbClr val="0070C0"/>
                </a:solidFill>
              </a:rPr>
              <a:t>月に発足しました。県内で９施設、５事業所を経営しています。</a:t>
            </a:r>
          </a:p>
          <a:p>
            <a:pPr algn="l"/>
            <a:endParaRPr lang="ja-JP" altLang="en-US" dirty="0">
              <a:solidFill>
                <a:schemeClr val="accent5">
                  <a:lumMod val="40000"/>
                  <a:lumOff val="60000"/>
                </a:schemeClr>
              </a:solidFill>
            </a:endParaRPr>
          </a:p>
          <a:p>
            <a:pPr algn="l"/>
            <a:r>
              <a:rPr lang="ja-JP" altLang="en-US" dirty="0">
                <a:solidFill>
                  <a:schemeClr val="accent5">
                    <a:lumMod val="40000"/>
                    <a:lumOff val="60000"/>
                  </a:schemeClr>
                </a:solidFill>
                <a:latin typeface="HGP創英角ｺﾞｼｯｸUB" panose="020B0A00000000000000" pitchFamily="50" charset="-128"/>
                <a:ea typeface="HGP創英角ｺﾞｼｯｸUB" panose="020B0A00000000000000" pitchFamily="50" charset="-128"/>
              </a:rPr>
              <a:t>　　　　　　　　　　　</a:t>
            </a:r>
            <a:r>
              <a:rPr lang="ja-JP" altLang="en-US" dirty="0">
                <a:solidFill>
                  <a:srgbClr val="92D050"/>
                </a:solidFill>
                <a:latin typeface="HGP創英角ｺﾞｼｯｸUB" panose="020B0A00000000000000" pitchFamily="50" charset="-128"/>
                <a:ea typeface="HGP創英角ｺﾞｼｯｸUB" panose="020B0A00000000000000" pitchFamily="50" charset="-128"/>
              </a:rPr>
              <a:t>児　童　</a:t>
            </a:r>
            <a:r>
              <a:rPr lang="ja-JP" altLang="en-US" dirty="0">
                <a:solidFill>
                  <a:schemeClr val="accent5">
                    <a:lumMod val="40000"/>
                    <a:lumOff val="60000"/>
                  </a:schemeClr>
                </a:solidFill>
                <a:latin typeface="HGP創英角ｺﾞｼｯｸUB" panose="020B0A00000000000000" pitchFamily="50" charset="-128"/>
                <a:ea typeface="HGP創英角ｺﾞｼｯｸUB" panose="020B0A00000000000000" pitchFamily="50" charset="-128"/>
              </a:rPr>
              <a:t>　　　　　　　　　　　　　　　　　　　　　　　</a:t>
            </a:r>
            <a:r>
              <a:rPr lang="ja-JP" altLang="en-US" dirty="0">
                <a:solidFill>
                  <a:schemeClr val="accent1">
                    <a:lumMod val="75000"/>
                  </a:schemeClr>
                </a:solidFill>
                <a:latin typeface="HGP創英角ｺﾞｼｯｸUB" panose="020B0A00000000000000" pitchFamily="50" charset="-128"/>
                <a:ea typeface="HGP創英角ｺﾞｼｯｸUB" panose="020B0A00000000000000" pitchFamily="50" charset="-128"/>
              </a:rPr>
              <a:t>女　性</a:t>
            </a:r>
            <a:r>
              <a:rPr lang="ja-JP" altLang="en-US" dirty="0">
                <a:solidFill>
                  <a:schemeClr val="accent5">
                    <a:lumMod val="40000"/>
                    <a:lumOff val="60000"/>
                  </a:schemeClr>
                </a:solidFill>
                <a:latin typeface="HGP創英角ｺﾞｼｯｸUB" panose="020B0A00000000000000" pitchFamily="50" charset="-128"/>
                <a:ea typeface="HGP創英角ｺﾞｼｯｸUB" panose="020B0A00000000000000" pitchFamily="50" charset="-128"/>
              </a:rPr>
              <a:t>　　</a:t>
            </a:r>
          </a:p>
          <a:p>
            <a:pPr algn="l"/>
            <a:endParaRPr lang="ja-JP" altLang="en-US" dirty="0">
              <a:solidFill>
                <a:schemeClr val="accent5">
                  <a:lumMod val="40000"/>
                  <a:lumOff val="60000"/>
                </a:schemeClr>
              </a:solidFill>
            </a:endParaRPr>
          </a:p>
          <a:p>
            <a:pPr algn="l"/>
            <a:endParaRPr lang="ja-JP" altLang="en-US" dirty="0">
              <a:solidFill>
                <a:schemeClr val="accent5">
                  <a:lumMod val="40000"/>
                  <a:lumOff val="60000"/>
                </a:schemeClr>
              </a:solidFill>
            </a:endParaRPr>
          </a:p>
          <a:p>
            <a:pPr algn="l"/>
            <a:endParaRPr lang="ja-JP" altLang="en-US" dirty="0">
              <a:solidFill>
                <a:schemeClr val="accent5">
                  <a:lumMod val="40000"/>
                  <a:lumOff val="60000"/>
                </a:schemeClr>
              </a:solidFill>
            </a:endParaRPr>
          </a:p>
          <a:p>
            <a:pPr algn="l"/>
            <a:r>
              <a:rPr lang="ja-JP" altLang="en-US" dirty="0">
                <a:solidFill>
                  <a:schemeClr val="accent5">
                    <a:lumMod val="40000"/>
                    <a:lumOff val="60000"/>
                  </a:schemeClr>
                </a:solidFill>
              </a:rPr>
              <a:t>　　　　　　　</a:t>
            </a:r>
            <a:r>
              <a:rPr lang="ja-JP" altLang="en-US" dirty="0">
                <a:solidFill>
                  <a:srgbClr val="FF9900"/>
                </a:solidFill>
                <a:latin typeface="HGP創英角ｺﾞｼｯｸUB" panose="020B0A00000000000000" pitchFamily="50" charset="-128"/>
                <a:ea typeface="HGP創英角ｺﾞｼｯｸUB" panose="020B0A00000000000000" pitchFamily="50" charset="-128"/>
              </a:rPr>
              <a:t>高齢者</a:t>
            </a:r>
            <a:r>
              <a:rPr lang="ja-JP" altLang="en-US" dirty="0">
                <a:solidFill>
                  <a:schemeClr val="accent3">
                    <a:lumMod val="60000"/>
                    <a:lumOff val="40000"/>
                  </a:schemeClr>
                </a:solidFill>
                <a:latin typeface="HGP創英角ｺﾞｼｯｸUB" panose="020B0A00000000000000" pitchFamily="50" charset="-128"/>
                <a:ea typeface="HGP創英角ｺﾞｼｯｸUB" panose="020B0A00000000000000" pitchFamily="50" charset="-128"/>
              </a:rPr>
              <a:t>　　　　　　　　　　　　　　　　　　　　　　　　</a:t>
            </a:r>
            <a:r>
              <a:rPr lang="ja-JP" altLang="en-US" dirty="0">
                <a:solidFill>
                  <a:srgbClr val="00B0F0"/>
                </a:solidFill>
                <a:latin typeface="HGP創英角ｺﾞｼｯｸUB" panose="020B0A00000000000000" pitchFamily="50" charset="-128"/>
                <a:ea typeface="HGP創英角ｺﾞｼｯｸUB" panose="020B0A00000000000000" pitchFamily="50" charset="-128"/>
              </a:rPr>
              <a:t>障がい者</a:t>
            </a:r>
          </a:p>
        </p:txBody>
      </p:sp>
      <p:pic>
        <p:nvPicPr>
          <p:cNvPr id="6" name="図 5">
            <a:extLst>
              <a:ext uri="{FF2B5EF4-FFF2-40B4-BE49-F238E27FC236}">
                <a16:creationId xmlns:a16="http://schemas.microsoft.com/office/drawing/2014/main" id="{B3F66CF3-B1BE-42F4-B190-AF32950314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22812" y="3273287"/>
            <a:ext cx="3078222" cy="2902226"/>
          </a:xfrm>
          <a:prstGeom prst="rect">
            <a:avLst/>
          </a:prstGeom>
        </p:spPr>
      </p:pic>
      <p:pic>
        <p:nvPicPr>
          <p:cNvPr id="5" name="ｆ02">
            <a:hlinkClick r:id="" action="ppaction://media"/>
            <a:extLst>
              <a:ext uri="{FF2B5EF4-FFF2-40B4-BE49-F238E27FC236}">
                <a16:creationId xmlns:a16="http://schemas.microsoft.com/office/drawing/2014/main" id="{458C48BF-3DDF-4820-B4EA-BD9456F6193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93463" y="263525"/>
            <a:ext cx="406400" cy="406400"/>
          </a:xfrm>
          <a:prstGeom prst="rect">
            <a:avLst/>
          </a:prstGeom>
        </p:spPr>
      </p:pic>
    </p:spTree>
    <p:extLst>
      <p:ext uri="{BB962C8B-B14F-4D97-AF65-F5344CB8AC3E}">
        <p14:creationId xmlns:p14="http://schemas.microsoft.com/office/powerpoint/2010/main" val="3208910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2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B2724C6-10C3-4903-98CD-3644F27E9D92}"/>
              </a:ext>
            </a:extLst>
          </p:cNvPr>
          <p:cNvSpPr>
            <a:spLocks noGrp="1"/>
          </p:cNvSpPr>
          <p:nvPr>
            <p:ph type="title"/>
          </p:nvPr>
        </p:nvSpPr>
        <p:spPr>
          <a:xfrm>
            <a:off x="677334" y="609599"/>
            <a:ext cx="8596668" cy="1550989"/>
          </a:xfrm>
        </p:spPr>
        <p:txBody>
          <a:bodyPr/>
          <a:lstStyle/>
          <a:p>
            <a:r>
              <a:rPr kumimoji="1" lang="ja-JP" altLang="en-US" dirty="0"/>
              <a:t>　　　　　</a:t>
            </a:r>
            <a:br>
              <a:rPr kumimoji="1" lang="ja-JP" altLang="en-US" dirty="0"/>
            </a:br>
            <a:r>
              <a:rPr kumimoji="1" lang="ja-JP" altLang="en-US" dirty="0"/>
              <a:t>　　　　　　</a:t>
            </a:r>
            <a:r>
              <a:rPr kumimoji="1" lang="ja-JP" altLang="en-US" sz="4000" dirty="0"/>
              <a:t>基　本　理　念</a:t>
            </a:r>
            <a:endParaRPr kumimoji="1" lang="ja-JP" altLang="en-US" dirty="0"/>
          </a:p>
        </p:txBody>
      </p:sp>
      <p:sp>
        <p:nvSpPr>
          <p:cNvPr id="3" name="コンテンツ プレースホルダー 2">
            <a:extLst>
              <a:ext uri="{FF2B5EF4-FFF2-40B4-BE49-F238E27FC236}">
                <a16:creationId xmlns:a16="http://schemas.microsoft.com/office/drawing/2014/main" id="{C483F3F3-8F78-475A-963C-EC38EFC8B130}"/>
              </a:ext>
            </a:extLst>
          </p:cNvPr>
          <p:cNvSpPr>
            <a:spLocks noGrp="1"/>
          </p:cNvSpPr>
          <p:nvPr>
            <p:ph idx="1"/>
          </p:nvPr>
        </p:nvSpPr>
        <p:spPr>
          <a:xfrm>
            <a:off x="544812" y="2160588"/>
            <a:ext cx="8596668" cy="3880773"/>
          </a:xfrm>
        </p:spPr>
        <p:txBody>
          <a:bodyPr>
            <a:normAutofit fontScale="92500" lnSpcReduction="20000"/>
          </a:bodyPr>
          <a:lstStyle/>
          <a:p>
            <a:r>
              <a:rPr kumimoji="1" lang="ja-JP" altLang="en-US" sz="2400" dirty="0">
                <a:solidFill>
                  <a:srgbClr val="00B0F0"/>
                </a:solidFill>
              </a:rPr>
              <a:t>一人ひとりの思いを大切にします</a:t>
            </a:r>
          </a:p>
          <a:p>
            <a:r>
              <a:rPr kumimoji="1" lang="ja-JP" altLang="en-US" dirty="0"/>
              <a:t>私たちは、利用者や地域のみなさん一人ひとりの、それぞれのおもいを大切に</a:t>
            </a:r>
            <a:endParaRPr kumimoji="1" lang="en-US" altLang="ja-JP" dirty="0"/>
          </a:p>
          <a:p>
            <a:pPr marL="0" indent="0">
              <a:buNone/>
            </a:pPr>
            <a:r>
              <a:rPr kumimoji="1" lang="ja-JP" altLang="en-US" dirty="0"/>
              <a:t>  していきます。</a:t>
            </a:r>
          </a:p>
          <a:p>
            <a:endParaRPr kumimoji="1" lang="ja-JP" altLang="en-US" sz="2400" dirty="0"/>
          </a:p>
          <a:p>
            <a:r>
              <a:rPr kumimoji="1" lang="ja-JP" altLang="en-US" sz="2400" dirty="0">
                <a:solidFill>
                  <a:srgbClr val="00B0F0"/>
                </a:solidFill>
              </a:rPr>
              <a:t>みなに笑顔を届けます</a:t>
            </a:r>
          </a:p>
          <a:p>
            <a:r>
              <a:rPr kumimoji="1" lang="ja-JP" altLang="en-US" sz="1900" dirty="0"/>
              <a:t>私たちは、みなさんすべてに、心からの笑顔が生まれるよう努めていきます。</a:t>
            </a:r>
          </a:p>
          <a:p>
            <a:endParaRPr kumimoji="1" lang="ja-JP" altLang="en-US" sz="2400" dirty="0"/>
          </a:p>
          <a:p>
            <a:r>
              <a:rPr kumimoji="1" lang="ja-JP" altLang="en-US" sz="2400" dirty="0">
                <a:solidFill>
                  <a:srgbClr val="00B0F0"/>
                </a:solidFill>
              </a:rPr>
              <a:t>地域のくらしを守ります</a:t>
            </a:r>
          </a:p>
          <a:p>
            <a:r>
              <a:rPr kumimoji="1" lang="ja-JP" altLang="en-US" sz="1900" dirty="0"/>
              <a:t>私たちは、地域のみなさんの、自分らしく、生きがいのある暮らしを支えて</a:t>
            </a:r>
            <a:endParaRPr kumimoji="1" lang="en-US" altLang="ja-JP" sz="1900" dirty="0"/>
          </a:p>
          <a:p>
            <a:pPr marL="0" indent="0">
              <a:buNone/>
            </a:pPr>
            <a:r>
              <a:rPr kumimoji="1" lang="ja-JP" altLang="en-US" sz="1900" dirty="0"/>
              <a:t>  いきます。　</a:t>
            </a:r>
          </a:p>
        </p:txBody>
      </p:sp>
      <p:pic>
        <p:nvPicPr>
          <p:cNvPr id="4" name="図 3">
            <a:extLst>
              <a:ext uri="{FF2B5EF4-FFF2-40B4-BE49-F238E27FC236}">
                <a16:creationId xmlns:a16="http://schemas.microsoft.com/office/drawing/2014/main" id="{C7E12AD9-55FF-4033-A7DE-6960F0A9DA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334" y="510491"/>
            <a:ext cx="1571941" cy="1400857"/>
          </a:xfrm>
          <a:prstGeom prst="rect">
            <a:avLst/>
          </a:prstGeom>
        </p:spPr>
      </p:pic>
      <p:pic>
        <p:nvPicPr>
          <p:cNvPr id="5" name="f03">
            <a:hlinkClick r:id="" action="ppaction://media"/>
            <a:extLst>
              <a:ext uri="{FF2B5EF4-FFF2-40B4-BE49-F238E27FC236}">
                <a16:creationId xmlns:a16="http://schemas.microsoft.com/office/drawing/2014/main" id="{FB23BE93-9865-47D5-80CF-4E4495A24CA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50613" y="377825"/>
            <a:ext cx="406400" cy="406400"/>
          </a:xfrm>
          <a:prstGeom prst="rect">
            <a:avLst/>
          </a:prstGeom>
        </p:spPr>
      </p:pic>
    </p:spTree>
    <p:extLst>
      <p:ext uri="{BB962C8B-B14F-4D97-AF65-F5344CB8AC3E}">
        <p14:creationId xmlns:p14="http://schemas.microsoft.com/office/powerpoint/2010/main" val="3973751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42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0EEF810-D2FF-4075-821A-147076181125}"/>
              </a:ext>
            </a:extLst>
          </p:cNvPr>
          <p:cNvSpPr>
            <a:spLocks noGrp="1"/>
          </p:cNvSpPr>
          <p:nvPr>
            <p:ph type="ctrTitle"/>
          </p:nvPr>
        </p:nvSpPr>
        <p:spPr>
          <a:xfrm>
            <a:off x="1507067" y="798287"/>
            <a:ext cx="7724019" cy="911980"/>
          </a:xfrm>
        </p:spPr>
        <p:txBody>
          <a:bodyPr/>
          <a:lstStyle/>
          <a:p>
            <a:pPr algn="l"/>
            <a:r>
              <a:rPr kumimoji="1" lang="ja-JP" altLang="en-US" sz="4000" dirty="0"/>
              <a:t>フェリオ鹿児島について</a:t>
            </a:r>
          </a:p>
        </p:txBody>
      </p:sp>
      <p:sp>
        <p:nvSpPr>
          <p:cNvPr id="3" name="字幕 2">
            <a:extLst>
              <a:ext uri="{FF2B5EF4-FFF2-40B4-BE49-F238E27FC236}">
                <a16:creationId xmlns:a16="http://schemas.microsoft.com/office/drawing/2014/main" id="{5B761107-7018-44F3-AEE3-C34814BEEBE1}"/>
              </a:ext>
            </a:extLst>
          </p:cNvPr>
          <p:cNvSpPr>
            <a:spLocks noGrp="1"/>
          </p:cNvSpPr>
          <p:nvPr>
            <p:ph type="subTitle" idx="1"/>
          </p:nvPr>
        </p:nvSpPr>
        <p:spPr>
          <a:xfrm>
            <a:off x="1507067" y="2002970"/>
            <a:ext cx="7610429" cy="3801481"/>
          </a:xfrm>
        </p:spPr>
        <p:txBody>
          <a:bodyPr>
            <a:normAutofit/>
          </a:bodyPr>
          <a:lstStyle/>
          <a:p>
            <a:pPr algn="l"/>
            <a:r>
              <a:rPr kumimoji="1" lang="ja-JP" altLang="en-US" sz="2400" dirty="0"/>
              <a:t>昭和</a:t>
            </a:r>
            <a:r>
              <a:rPr kumimoji="1" lang="en-US" altLang="ja-JP" sz="2400" dirty="0"/>
              <a:t>37</a:t>
            </a:r>
            <a:r>
              <a:rPr kumimoji="1" lang="ja-JP" altLang="en-US" sz="2400" dirty="0"/>
              <a:t>年に設立</a:t>
            </a:r>
          </a:p>
          <a:p>
            <a:pPr algn="l"/>
            <a:r>
              <a:rPr kumimoji="1" lang="ja-JP" altLang="en-US" sz="2400" dirty="0"/>
              <a:t>令和</a:t>
            </a:r>
            <a:r>
              <a:rPr kumimoji="1" lang="en-US" altLang="ja-JP" sz="2400" dirty="0"/>
              <a:t>3</a:t>
            </a:r>
            <a:r>
              <a:rPr kumimoji="1" lang="ja-JP" altLang="en-US" sz="2400" dirty="0"/>
              <a:t>年１１月末までに、利用した女性は</a:t>
            </a:r>
            <a:r>
              <a:rPr kumimoji="1" lang="en-US" altLang="ja-JP" sz="2400" dirty="0"/>
              <a:t>600</a:t>
            </a:r>
            <a:r>
              <a:rPr kumimoji="1" lang="ja-JP" altLang="en-US" sz="2400" dirty="0"/>
              <a:t>名弱</a:t>
            </a:r>
          </a:p>
          <a:p>
            <a:pPr algn="l"/>
            <a:endParaRPr lang="en-US" altLang="ja-JP" sz="2400" dirty="0"/>
          </a:p>
          <a:p>
            <a:pPr algn="l"/>
            <a:r>
              <a:rPr lang="ja-JP" altLang="en-US" sz="2400" dirty="0"/>
              <a:t>主な入所理由</a:t>
            </a:r>
            <a:r>
              <a:rPr kumimoji="1" lang="ja-JP" altLang="en-US" sz="2400" dirty="0"/>
              <a:t>　　</a:t>
            </a:r>
          </a:p>
          <a:p>
            <a:pPr algn="l"/>
            <a:r>
              <a:rPr kumimoji="1" lang="ja-JP" altLang="en-US" sz="1600" dirty="0"/>
              <a:t>　　　　　　　　　　　　　　　　　　</a:t>
            </a:r>
          </a:p>
        </p:txBody>
      </p:sp>
      <p:graphicFrame>
        <p:nvGraphicFramePr>
          <p:cNvPr id="4" name="グラフ 3" descr="グラフの種類: 円。 系列: 'フィールド3' - 項目: 'フィールド2'&#10;&#10;説明は自動で生成されたものです">
            <a:extLst>
              <a:ext uri="{FF2B5EF4-FFF2-40B4-BE49-F238E27FC236}">
                <a16:creationId xmlns:a16="http://schemas.microsoft.com/office/drawing/2014/main" id="{186228D9-B57E-4410-8416-17E8C5611CE3}"/>
              </a:ext>
            </a:extLst>
          </p:cNvPr>
          <p:cNvGraphicFramePr>
            <a:graphicFrameLocks/>
          </p:cNvGraphicFramePr>
          <p:nvPr>
            <p:extLst>
              <p:ext uri="{D42A27DB-BD31-4B8C-83A1-F6EECF244321}">
                <p14:modId xmlns:p14="http://schemas.microsoft.com/office/powerpoint/2010/main" val="2324812715"/>
              </p:ext>
            </p:extLst>
          </p:nvPr>
        </p:nvGraphicFramePr>
        <p:xfrm>
          <a:off x="868183" y="3107842"/>
          <a:ext cx="10455633" cy="359970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グラフ 4" descr="グラフの種類: 円。 系列: 'フィールド2' - 項目: 'フィールド1'&#10;&#10;説明は自動で生成されたものです">
            <a:extLst>
              <a:ext uri="{FF2B5EF4-FFF2-40B4-BE49-F238E27FC236}">
                <a16:creationId xmlns:a16="http://schemas.microsoft.com/office/drawing/2014/main" id="{C9ECE3FB-0674-4C79-9C15-41808F135036}"/>
              </a:ext>
            </a:extLst>
          </p:cNvPr>
          <p:cNvGraphicFramePr>
            <a:graphicFrameLocks/>
          </p:cNvGraphicFramePr>
          <p:nvPr>
            <p:extLst>
              <p:ext uri="{D42A27DB-BD31-4B8C-83A1-F6EECF244321}">
                <p14:modId xmlns:p14="http://schemas.microsoft.com/office/powerpoint/2010/main" val="1729862286"/>
              </p:ext>
            </p:extLst>
          </p:nvPr>
        </p:nvGraphicFramePr>
        <p:xfrm>
          <a:off x="1394692" y="3429000"/>
          <a:ext cx="9402617" cy="3193473"/>
        </p:xfrm>
        <a:graphic>
          <a:graphicData uri="http://schemas.openxmlformats.org/drawingml/2006/chart">
            <c:chart xmlns:c="http://schemas.openxmlformats.org/drawingml/2006/chart" xmlns:r="http://schemas.openxmlformats.org/officeDocument/2006/relationships" r:id="rId5"/>
          </a:graphicData>
        </a:graphic>
      </p:graphicFrame>
      <p:pic>
        <p:nvPicPr>
          <p:cNvPr id="6" name="f04">
            <a:hlinkClick r:id="" action="ppaction://media"/>
            <a:extLst>
              <a:ext uri="{FF2B5EF4-FFF2-40B4-BE49-F238E27FC236}">
                <a16:creationId xmlns:a16="http://schemas.microsoft.com/office/drawing/2014/main" id="{1C27BED8-E59C-4100-81C3-0758938F439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07763" y="334963"/>
            <a:ext cx="406400" cy="406400"/>
          </a:xfrm>
          <a:prstGeom prst="rect">
            <a:avLst/>
          </a:prstGeom>
        </p:spPr>
      </p:pic>
    </p:spTree>
    <p:extLst>
      <p:ext uri="{BB962C8B-B14F-4D97-AF65-F5344CB8AC3E}">
        <p14:creationId xmlns:p14="http://schemas.microsoft.com/office/powerpoint/2010/main" val="4117352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97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E6FAECE-4CC8-491C-B494-064016ED90B4}"/>
              </a:ext>
            </a:extLst>
          </p:cNvPr>
          <p:cNvSpPr>
            <a:spLocks noGrp="1"/>
          </p:cNvSpPr>
          <p:nvPr>
            <p:ph type="title"/>
          </p:nvPr>
        </p:nvSpPr>
        <p:spPr>
          <a:xfrm>
            <a:off x="677334" y="609600"/>
            <a:ext cx="8596668" cy="821635"/>
          </a:xfrm>
        </p:spPr>
        <p:txBody>
          <a:bodyPr/>
          <a:lstStyle/>
          <a:p>
            <a:r>
              <a:rPr lang="ja-JP" altLang="en-US" dirty="0"/>
              <a:t>平成</a:t>
            </a:r>
            <a:r>
              <a:rPr lang="en-US" altLang="ja-JP" dirty="0"/>
              <a:t>28</a:t>
            </a:r>
            <a:r>
              <a:rPr lang="ja-JP" altLang="en-US" dirty="0"/>
              <a:t>年度～令和２年度の状況</a:t>
            </a:r>
            <a:endParaRPr kumimoji="1" lang="ja-JP" altLang="en-US" dirty="0"/>
          </a:p>
        </p:txBody>
      </p:sp>
      <p:sp>
        <p:nvSpPr>
          <p:cNvPr id="3" name="コンテンツ プレースホルダー 2">
            <a:extLst>
              <a:ext uri="{FF2B5EF4-FFF2-40B4-BE49-F238E27FC236}">
                <a16:creationId xmlns:a16="http://schemas.microsoft.com/office/drawing/2014/main" id="{807D4DE9-8926-427C-964A-DCDA70EE8258}"/>
              </a:ext>
            </a:extLst>
          </p:cNvPr>
          <p:cNvSpPr>
            <a:spLocks noGrp="1"/>
          </p:cNvSpPr>
          <p:nvPr>
            <p:ph idx="1"/>
          </p:nvPr>
        </p:nvSpPr>
        <p:spPr>
          <a:xfrm>
            <a:off x="677334" y="2151526"/>
            <a:ext cx="4572000" cy="415581"/>
          </a:xfrm>
        </p:spPr>
        <p:txBody>
          <a:bodyPr>
            <a:normAutofit fontScale="92500" lnSpcReduction="10000"/>
          </a:bodyPr>
          <a:lstStyle/>
          <a:p>
            <a:pPr marL="0" indent="0" algn="ctr">
              <a:buNone/>
            </a:pPr>
            <a:r>
              <a:rPr kumimoji="1" lang="ja-JP" altLang="en-US" sz="2400" dirty="0">
                <a:solidFill>
                  <a:schemeClr val="tx1">
                    <a:lumMod val="50000"/>
                    <a:lumOff val="50000"/>
                  </a:schemeClr>
                </a:solidFill>
              </a:rPr>
              <a:t>入退所状況～入所</a:t>
            </a:r>
            <a:r>
              <a:rPr kumimoji="1" lang="en-US" altLang="ja-JP" sz="2400" dirty="0">
                <a:solidFill>
                  <a:schemeClr val="tx1">
                    <a:lumMod val="50000"/>
                    <a:lumOff val="50000"/>
                  </a:schemeClr>
                </a:solidFill>
              </a:rPr>
              <a:t>19</a:t>
            </a:r>
            <a:r>
              <a:rPr kumimoji="1" lang="ja-JP" altLang="en-US" sz="2400" dirty="0">
                <a:solidFill>
                  <a:schemeClr val="tx1">
                    <a:lumMod val="50000"/>
                    <a:lumOff val="50000"/>
                  </a:schemeClr>
                </a:solidFill>
              </a:rPr>
              <a:t>名　退所</a:t>
            </a:r>
            <a:r>
              <a:rPr kumimoji="1" lang="en-US" altLang="ja-JP" sz="2400" dirty="0">
                <a:solidFill>
                  <a:schemeClr val="tx1">
                    <a:lumMod val="50000"/>
                    <a:lumOff val="50000"/>
                  </a:schemeClr>
                </a:solidFill>
              </a:rPr>
              <a:t>24</a:t>
            </a:r>
            <a:r>
              <a:rPr kumimoji="1" lang="ja-JP" altLang="en-US" sz="2400" dirty="0">
                <a:solidFill>
                  <a:schemeClr val="tx1">
                    <a:lumMod val="50000"/>
                    <a:lumOff val="50000"/>
                  </a:schemeClr>
                </a:solidFill>
              </a:rPr>
              <a:t>名</a:t>
            </a:r>
          </a:p>
          <a:p>
            <a:pPr marL="0" indent="0" algn="ctr">
              <a:buNone/>
            </a:pPr>
            <a:endParaRPr lang="en-US" altLang="ja-JP" sz="2400" dirty="0"/>
          </a:p>
          <a:p>
            <a:pPr marL="0" indent="0" algn="ctr">
              <a:buNone/>
            </a:pPr>
            <a:endParaRPr lang="en-US" altLang="ja-JP" dirty="0"/>
          </a:p>
        </p:txBody>
      </p:sp>
      <p:graphicFrame>
        <p:nvGraphicFramePr>
          <p:cNvPr id="7" name="グラフ 6" descr="グラフの種類: 円。 系列: 'フィールド2' - 項目: 'フィールド1'&#10;&#10;説明は自動で生成されたものです">
            <a:extLst>
              <a:ext uri="{FF2B5EF4-FFF2-40B4-BE49-F238E27FC236}">
                <a16:creationId xmlns:a16="http://schemas.microsoft.com/office/drawing/2014/main" id="{252D5932-622A-466E-B2A3-8C493F870965}"/>
              </a:ext>
            </a:extLst>
          </p:cNvPr>
          <p:cNvGraphicFramePr>
            <a:graphicFrameLocks/>
          </p:cNvGraphicFramePr>
          <p:nvPr>
            <p:extLst>
              <p:ext uri="{D42A27DB-BD31-4B8C-83A1-F6EECF244321}">
                <p14:modId xmlns:p14="http://schemas.microsoft.com/office/powerpoint/2010/main" val="4147827978"/>
              </p:ext>
            </p:extLst>
          </p:nvPr>
        </p:nvGraphicFramePr>
        <p:xfrm>
          <a:off x="5249335" y="1523499"/>
          <a:ext cx="4356484" cy="255907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グラフ 7" descr="グラフの種類: 円。 系列: 'フィールド2' - 項目: 'フィールド1'&#10;&#10;説明は自動で生成されたものです">
            <a:extLst>
              <a:ext uri="{FF2B5EF4-FFF2-40B4-BE49-F238E27FC236}">
                <a16:creationId xmlns:a16="http://schemas.microsoft.com/office/drawing/2014/main" id="{5C350E3A-C272-4C90-AE7A-E78E4EB7D8BD}"/>
              </a:ext>
            </a:extLst>
          </p:cNvPr>
          <p:cNvGraphicFramePr>
            <a:graphicFrameLocks/>
          </p:cNvGraphicFramePr>
          <p:nvPr>
            <p:extLst>
              <p:ext uri="{D42A27DB-BD31-4B8C-83A1-F6EECF244321}">
                <p14:modId xmlns:p14="http://schemas.microsoft.com/office/powerpoint/2010/main" val="4024363378"/>
              </p:ext>
            </p:extLst>
          </p:nvPr>
        </p:nvGraphicFramePr>
        <p:xfrm>
          <a:off x="677334" y="4174837"/>
          <a:ext cx="4430375" cy="255907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2" name="グラフ 11" descr="グラフの種類: 円。 系列: 'フィールド2' - 項目: 'フィールド1'&#10;&#10;説明は自動で生成されたものです">
            <a:extLst>
              <a:ext uri="{FF2B5EF4-FFF2-40B4-BE49-F238E27FC236}">
                <a16:creationId xmlns:a16="http://schemas.microsoft.com/office/drawing/2014/main" id="{FE4EC781-7CEA-4E6C-B64B-85159FD77E01}"/>
              </a:ext>
            </a:extLst>
          </p:cNvPr>
          <p:cNvGraphicFramePr>
            <a:graphicFrameLocks/>
          </p:cNvGraphicFramePr>
          <p:nvPr>
            <p:extLst>
              <p:ext uri="{D42A27DB-BD31-4B8C-83A1-F6EECF244321}">
                <p14:modId xmlns:p14="http://schemas.microsoft.com/office/powerpoint/2010/main" val="1960306530"/>
              </p:ext>
            </p:extLst>
          </p:nvPr>
        </p:nvGraphicFramePr>
        <p:xfrm>
          <a:off x="5259263" y="4174837"/>
          <a:ext cx="4891501" cy="2559074"/>
        </p:xfrm>
        <a:graphic>
          <a:graphicData uri="http://schemas.openxmlformats.org/drawingml/2006/chart">
            <c:chart xmlns:c="http://schemas.openxmlformats.org/drawingml/2006/chart" xmlns:r="http://schemas.openxmlformats.org/officeDocument/2006/relationships" r:id="rId6"/>
          </a:graphicData>
        </a:graphic>
      </p:graphicFrame>
      <p:pic>
        <p:nvPicPr>
          <p:cNvPr id="4" name="f05">
            <a:hlinkClick r:id="" action="ppaction://media"/>
            <a:extLst>
              <a:ext uri="{FF2B5EF4-FFF2-40B4-BE49-F238E27FC236}">
                <a16:creationId xmlns:a16="http://schemas.microsoft.com/office/drawing/2014/main" id="{1C11156A-E5DC-4D8B-848A-773F1B82287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36363" y="363538"/>
            <a:ext cx="406400" cy="406400"/>
          </a:xfrm>
          <a:prstGeom prst="rect">
            <a:avLst/>
          </a:prstGeom>
        </p:spPr>
      </p:pic>
    </p:spTree>
    <p:extLst>
      <p:ext uri="{BB962C8B-B14F-4D97-AF65-F5344CB8AC3E}">
        <p14:creationId xmlns:p14="http://schemas.microsoft.com/office/powerpoint/2010/main" val="1055853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9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5F927E1-551F-428F-886F-A305D9357E0D}"/>
              </a:ext>
            </a:extLst>
          </p:cNvPr>
          <p:cNvSpPr>
            <a:spLocks noGrp="1"/>
          </p:cNvSpPr>
          <p:nvPr>
            <p:ph type="title"/>
          </p:nvPr>
        </p:nvSpPr>
        <p:spPr/>
        <p:txBody>
          <a:bodyPr/>
          <a:lstStyle/>
          <a:p>
            <a:r>
              <a:rPr kumimoji="1" lang="ja-JP" altLang="en-US" dirty="0"/>
              <a:t>事例紹介　</a:t>
            </a:r>
          </a:p>
        </p:txBody>
      </p:sp>
      <p:sp>
        <p:nvSpPr>
          <p:cNvPr id="3" name="コンテンツ プレースホルダー 2">
            <a:extLst>
              <a:ext uri="{FF2B5EF4-FFF2-40B4-BE49-F238E27FC236}">
                <a16:creationId xmlns:a16="http://schemas.microsoft.com/office/drawing/2014/main" id="{800DC2FA-3D22-4BD8-8DDE-E032D7A6B8C1}"/>
              </a:ext>
            </a:extLst>
          </p:cNvPr>
          <p:cNvSpPr>
            <a:spLocks noGrp="1"/>
          </p:cNvSpPr>
          <p:nvPr>
            <p:ph idx="1"/>
          </p:nvPr>
        </p:nvSpPr>
        <p:spPr>
          <a:xfrm>
            <a:off x="677334" y="1311965"/>
            <a:ext cx="9085502" cy="5236617"/>
          </a:xfrm>
        </p:spPr>
        <p:txBody>
          <a:bodyPr>
            <a:normAutofit fontScale="92500" lnSpcReduction="10000"/>
          </a:bodyPr>
          <a:lstStyle/>
          <a:p>
            <a:r>
              <a:rPr kumimoji="1" lang="en-US" altLang="ja-JP" sz="3500" dirty="0"/>
              <a:t>A</a:t>
            </a:r>
            <a:r>
              <a:rPr kumimoji="1" lang="ja-JP" altLang="en-US" sz="3500" dirty="0"/>
              <a:t>子さん　</a:t>
            </a:r>
            <a:r>
              <a:rPr lang="en-US" altLang="ja-JP" sz="3500" dirty="0"/>
              <a:t>20</a:t>
            </a:r>
            <a:r>
              <a:rPr lang="ja-JP" altLang="en-US" sz="3500" dirty="0"/>
              <a:t>歳未満</a:t>
            </a:r>
          </a:p>
          <a:p>
            <a:endParaRPr kumimoji="1" lang="ja-JP" altLang="en-US" dirty="0"/>
          </a:p>
          <a:p>
            <a:pPr marL="0" indent="0">
              <a:buNone/>
            </a:pPr>
            <a:r>
              <a:rPr kumimoji="1" lang="ja-JP" altLang="en-US" sz="3500" dirty="0">
                <a:solidFill>
                  <a:schemeClr val="accent1">
                    <a:lumMod val="75000"/>
                  </a:schemeClr>
                </a:solidFill>
              </a:rPr>
              <a:t>生育歴</a:t>
            </a:r>
            <a:r>
              <a:rPr kumimoji="1" lang="ja-JP" altLang="en-US" dirty="0"/>
              <a:t>　</a:t>
            </a:r>
            <a:endParaRPr kumimoji="1" lang="en-US" altLang="ja-JP" dirty="0"/>
          </a:p>
          <a:p>
            <a:r>
              <a:rPr kumimoji="1" lang="ja-JP" altLang="en-US" dirty="0"/>
              <a:t>幼少時、両親が離婚。母親の交際相手</a:t>
            </a:r>
            <a:r>
              <a:rPr lang="ja-JP" altLang="en-US" dirty="0"/>
              <a:t>から母とともに暴力を受ける。</a:t>
            </a:r>
          </a:p>
          <a:p>
            <a:r>
              <a:rPr kumimoji="1" lang="ja-JP" altLang="en-US" dirty="0"/>
              <a:t>母親も暴力を受ける。　</a:t>
            </a:r>
          </a:p>
          <a:p>
            <a:r>
              <a:rPr kumimoji="1" lang="ja-JP" altLang="en-US" dirty="0"/>
              <a:t>小</a:t>
            </a:r>
            <a:r>
              <a:rPr kumimoji="1" lang="en-US" altLang="ja-JP" dirty="0"/>
              <a:t>6</a:t>
            </a:r>
            <a:r>
              <a:rPr kumimoji="1" lang="ja-JP" altLang="en-US" dirty="0"/>
              <a:t>の頃から母親が帰ってこなくなり、親戚宅で生活するが親戚と合わず施設へ入所する。　　　　　　　　　　　　　　　　　</a:t>
            </a:r>
          </a:p>
          <a:p>
            <a:r>
              <a:rPr lang="ja-JP" altLang="en-US" dirty="0"/>
              <a:t>施設でうまくいかず他の施設へ転園。</a:t>
            </a:r>
          </a:p>
          <a:p>
            <a:r>
              <a:rPr kumimoji="1" lang="ja-JP" altLang="en-US" dirty="0"/>
              <a:t>高校進学を機に親戚宅へ。しかしうまくいかない。</a:t>
            </a:r>
          </a:p>
          <a:p>
            <a:r>
              <a:rPr lang="ja-JP" altLang="en-US" dirty="0"/>
              <a:t>高校退学、他の施設へ。その後里親へ。</a:t>
            </a:r>
            <a:endParaRPr lang="en-US" altLang="ja-JP" dirty="0"/>
          </a:p>
          <a:p>
            <a:r>
              <a:rPr lang="ja-JP" altLang="en-US" dirty="0"/>
              <a:t>里親とうまくいかずに友人宅へ。　ひとりでアパートを立ち上げる。　　　　　　　　　　　　　　</a:t>
            </a:r>
          </a:p>
          <a:p>
            <a:r>
              <a:rPr lang="ja-JP" altLang="en-US" dirty="0"/>
              <a:t>交際相手の男性から暴力を受ける。</a:t>
            </a:r>
          </a:p>
          <a:p>
            <a:r>
              <a:rPr lang="ja-JP" altLang="en-US" dirty="0"/>
              <a:t>兄弟宅へ。「お前は家族ではない、出ていけ」</a:t>
            </a:r>
          </a:p>
          <a:p>
            <a:r>
              <a:rPr lang="ja-JP" altLang="en-US" dirty="0"/>
              <a:t>妊娠していた事が発覚。　児童相談所・市福祉事務所へ自分で相談する。　　　　</a:t>
            </a:r>
            <a:endParaRPr kumimoji="1" lang="ja-JP" altLang="en-US" dirty="0"/>
          </a:p>
        </p:txBody>
      </p:sp>
      <p:pic>
        <p:nvPicPr>
          <p:cNvPr id="4" name="f06">
            <a:hlinkClick r:id="" action="ppaction://media"/>
            <a:extLst>
              <a:ext uri="{FF2B5EF4-FFF2-40B4-BE49-F238E27FC236}">
                <a16:creationId xmlns:a16="http://schemas.microsoft.com/office/drawing/2014/main" id="{CF2A20E7-C02F-44FE-AFA9-B80ABF22514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50638" y="406400"/>
            <a:ext cx="406400" cy="406400"/>
          </a:xfrm>
          <a:prstGeom prst="rect">
            <a:avLst/>
          </a:prstGeom>
        </p:spPr>
      </p:pic>
    </p:spTree>
    <p:extLst>
      <p:ext uri="{BB962C8B-B14F-4D97-AF65-F5344CB8AC3E}">
        <p14:creationId xmlns:p14="http://schemas.microsoft.com/office/powerpoint/2010/main" val="1060304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5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243EDFE-5DAE-4A38-B142-5E60744E464A}"/>
              </a:ext>
            </a:extLst>
          </p:cNvPr>
          <p:cNvSpPr>
            <a:spLocks noGrp="1"/>
          </p:cNvSpPr>
          <p:nvPr>
            <p:ph type="title"/>
          </p:nvPr>
        </p:nvSpPr>
        <p:spPr>
          <a:xfrm>
            <a:off x="677334" y="609600"/>
            <a:ext cx="8596668" cy="662609"/>
          </a:xfrm>
        </p:spPr>
        <p:txBody>
          <a:bodyPr>
            <a:normAutofit fontScale="90000"/>
          </a:bodyPr>
          <a:lstStyle/>
          <a:p>
            <a:r>
              <a:rPr kumimoji="1" lang="ja-JP" altLang="en-US" dirty="0"/>
              <a:t>入所後の状況</a:t>
            </a:r>
            <a:br>
              <a:rPr kumimoji="1" lang="ja-JP" altLang="en-US" dirty="0"/>
            </a:br>
            <a:endParaRPr kumimoji="1" lang="ja-JP" altLang="en-US" dirty="0"/>
          </a:p>
        </p:txBody>
      </p:sp>
      <p:sp>
        <p:nvSpPr>
          <p:cNvPr id="3" name="コンテンツ プレースホルダー 2">
            <a:extLst>
              <a:ext uri="{FF2B5EF4-FFF2-40B4-BE49-F238E27FC236}">
                <a16:creationId xmlns:a16="http://schemas.microsoft.com/office/drawing/2014/main" id="{3AD79829-B544-4662-882E-2920A55690D0}"/>
              </a:ext>
            </a:extLst>
          </p:cNvPr>
          <p:cNvSpPr>
            <a:spLocks noGrp="1"/>
          </p:cNvSpPr>
          <p:nvPr>
            <p:ph idx="1"/>
          </p:nvPr>
        </p:nvSpPr>
        <p:spPr>
          <a:xfrm>
            <a:off x="677333" y="1272209"/>
            <a:ext cx="9491903" cy="5314121"/>
          </a:xfrm>
        </p:spPr>
        <p:txBody>
          <a:bodyPr>
            <a:normAutofit lnSpcReduction="10000"/>
          </a:bodyPr>
          <a:lstStyle/>
          <a:p>
            <a:pPr marL="0" indent="0">
              <a:buNone/>
            </a:pPr>
            <a:r>
              <a:rPr lang="ja-JP" altLang="en-US" dirty="0">
                <a:solidFill>
                  <a:srgbClr val="00B0F0"/>
                </a:solidFill>
              </a:rPr>
              <a:t>入所１ケ月　</a:t>
            </a:r>
            <a:r>
              <a:rPr lang="en-US" altLang="ja-JP" dirty="0">
                <a:solidFill>
                  <a:srgbClr val="00B0F0"/>
                </a:solidFill>
              </a:rPr>
              <a:t>(</a:t>
            </a:r>
            <a:r>
              <a:rPr lang="ja-JP" altLang="en-US" dirty="0">
                <a:solidFill>
                  <a:srgbClr val="00B0F0"/>
                </a:solidFill>
              </a:rPr>
              <a:t>妊娠４ケ月</a:t>
            </a:r>
            <a:r>
              <a:rPr lang="en-US" altLang="ja-JP" dirty="0">
                <a:solidFill>
                  <a:srgbClr val="00B0F0"/>
                </a:solidFill>
              </a:rPr>
              <a:t>)</a:t>
            </a:r>
          </a:p>
          <a:p>
            <a:r>
              <a:rPr kumimoji="1" lang="ja-JP" altLang="en-US" dirty="0"/>
              <a:t>つわりがひどく、体調が悪い。</a:t>
            </a:r>
          </a:p>
          <a:p>
            <a:r>
              <a:rPr lang="ja-JP" altLang="en-US" dirty="0"/>
              <a:t>今後の不安から、職員との言葉のトラブルがある。　　　　　　　　　　　　　　</a:t>
            </a:r>
          </a:p>
          <a:p>
            <a:r>
              <a:rPr kumimoji="1" lang="ja-JP" altLang="en-US" dirty="0"/>
              <a:t>日中は居室でテレビを見る、生まれてくる子どもの小物を作ったりする、寝るなどしてすごす。</a:t>
            </a:r>
          </a:p>
          <a:p>
            <a:endParaRPr lang="ja-JP" altLang="en-US" dirty="0"/>
          </a:p>
          <a:p>
            <a:r>
              <a:rPr kumimoji="1" lang="ja-JP" altLang="en-US" dirty="0">
                <a:solidFill>
                  <a:srgbClr val="00B0F0"/>
                </a:solidFill>
              </a:rPr>
              <a:t>自立支援計画の作成</a:t>
            </a:r>
          </a:p>
          <a:p>
            <a:pPr marL="0" indent="0">
              <a:buNone/>
            </a:pPr>
            <a:r>
              <a:rPr kumimoji="1" lang="ja-JP" altLang="en-US" dirty="0"/>
              <a:t>　</a:t>
            </a:r>
            <a:r>
              <a:rPr lang="ja-JP" altLang="en-US" dirty="0"/>
              <a:t>  　</a:t>
            </a:r>
            <a:r>
              <a:rPr kumimoji="1" lang="ja-JP" altLang="en-US" dirty="0"/>
              <a:t>本人の目標　　無事出産すること。</a:t>
            </a:r>
          </a:p>
          <a:p>
            <a:pPr marL="0" indent="0">
              <a:buNone/>
            </a:pPr>
            <a:r>
              <a:rPr kumimoji="1" lang="ja-JP" altLang="en-US" dirty="0"/>
              <a:t>　　　　　　　　　  所持金が少ないが携帯は手放したくないとの事で就労を希望している。　　　　</a:t>
            </a:r>
          </a:p>
          <a:p>
            <a:pPr marL="0" indent="0">
              <a:buNone/>
            </a:pPr>
            <a:r>
              <a:rPr kumimoji="1" lang="ja-JP" altLang="en-US" dirty="0"/>
              <a:t>　　　　　　　　</a:t>
            </a:r>
            <a:r>
              <a:rPr lang="ja-JP" altLang="en-US" dirty="0"/>
              <a:t> </a:t>
            </a:r>
            <a:endParaRPr lang="en-US" altLang="ja-JP" dirty="0"/>
          </a:p>
          <a:p>
            <a:pPr marL="0" indent="0">
              <a:buNone/>
            </a:pPr>
            <a:r>
              <a:rPr kumimoji="1" lang="ja-JP" altLang="en-US" dirty="0"/>
              <a:t>　　  自立支援計画　➀ 妊娠中ではあるが、本人の就労意欲があるため、就労支援を行う。</a:t>
            </a:r>
          </a:p>
          <a:p>
            <a:pPr marL="0" indent="0">
              <a:buNone/>
            </a:pPr>
            <a:r>
              <a:rPr kumimoji="1" lang="ja-JP" altLang="en-US" dirty="0"/>
              <a:t>　　　　　　　　 　 ② 規則正しい生活、出産にむけての情緒の安定、職員との信頼関係</a:t>
            </a:r>
            <a:endParaRPr kumimoji="1" lang="en-US" altLang="ja-JP" dirty="0"/>
          </a:p>
          <a:p>
            <a:pPr marL="0" indent="0">
              <a:buNone/>
            </a:pPr>
            <a:r>
              <a:rPr lang="ja-JP" altLang="en-US" dirty="0"/>
              <a:t>　　　　　　　　　 </a:t>
            </a:r>
            <a:r>
              <a:rPr kumimoji="1" lang="ja-JP" altLang="en-US" dirty="0"/>
              <a:t>　  の構築。　　　　　　　　　　　　　　　　　　</a:t>
            </a:r>
          </a:p>
          <a:p>
            <a:pPr marL="0" indent="0">
              <a:buNone/>
            </a:pPr>
            <a:r>
              <a:rPr kumimoji="1" lang="ja-JP" altLang="en-US" dirty="0"/>
              <a:t>　　　　　　　　　  ③ 関係機関との連携。（出産にむけて）</a:t>
            </a:r>
          </a:p>
          <a:p>
            <a:pPr marL="0" indent="0">
              <a:buNone/>
            </a:pPr>
            <a:endParaRPr kumimoji="1" lang="ja-JP" altLang="en-US" dirty="0"/>
          </a:p>
        </p:txBody>
      </p:sp>
      <p:pic>
        <p:nvPicPr>
          <p:cNvPr id="4" name="f07">
            <a:hlinkClick r:id="" action="ppaction://media"/>
            <a:extLst>
              <a:ext uri="{FF2B5EF4-FFF2-40B4-BE49-F238E27FC236}">
                <a16:creationId xmlns:a16="http://schemas.microsoft.com/office/drawing/2014/main" id="{CA7D64DB-45EB-470E-809D-B473F2EE77A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64925" y="449263"/>
            <a:ext cx="406400" cy="406400"/>
          </a:xfrm>
          <a:prstGeom prst="rect">
            <a:avLst/>
          </a:prstGeom>
        </p:spPr>
      </p:pic>
    </p:spTree>
    <p:extLst>
      <p:ext uri="{BB962C8B-B14F-4D97-AF65-F5344CB8AC3E}">
        <p14:creationId xmlns:p14="http://schemas.microsoft.com/office/powerpoint/2010/main" val="4190586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5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A85316A1-EDC0-46AD-A3E6-7D34B6431C90}"/>
              </a:ext>
            </a:extLst>
          </p:cNvPr>
          <p:cNvSpPr>
            <a:spLocks noGrp="1"/>
          </p:cNvSpPr>
          <p:nvPr>
            <p:ph idx="1"/>
          </p:nvPr>
        </p:nvSpPr>
        <p:spPr>
          <a:xfrm>
            <a:off x="677333" y="785091"/>
            <a:ext cx="9103975" cy="5994400"/>
          </a:xfrm>
        </p:spPr>
        <p:txBody>
          <a:bodyPr/>
          <a:lstStyle/>
          <a:p>
            <a:pPr marL="0" indent="0">
              <a:buNone/>
            </a:pPr>
            <a:r>
              <a:rPr kumimoji="1" lang="ja-JP" altLang="en-US" dirty="0">
                <a:solidFill>
                  <a:srgbClr val="00B0F0"/>
                </a:solidFill>
              </a:rPr>
              <a:t>入所２ヶ月目　（妊娠５ヶ月）</a:t>
            </a:r>
            <a:endParaRPr kumimoji="1" lang="en-US" altLang="ja-JP" dirty="0">
              <a:solidFill>
                <a:srgbClr val="00B0F0"/>
              </a:solidFill>
            </a:endParaRPr>
          </a:p>
          <a:p>
            <a:r>
              <a:rPr kumimoji="1" lang="ja-JP" altLang="en-US" dirty="0"/>
              <a:t>つわりが治まってくる。</a:t>
            </a:r>
          </a:p>
          <a:p>
            <a:r>
              <a:rPr kumimoji="1" lang="ja-JP" altLang="en-US" dirty="0"/>
              <a:t>本人の希望により、就職活動を開始する。</a:t>
            </a:r>
          </a:p>
          <a:p>
            <a:r>
              <a:rPr kumimoji="1" lang="ja-JP" altLang="en-US" dirty="0"/>
              <a:t>生活保護（医療扶助の）の申請手続きを行なう。</a:t>
            </a:r>
          </a:p>
          <a:p>
            <a:r>
              <a:rPr kumimoji="1" lang="ja-JP" altLang="en-US" dirty="0"/>
              <a:t>出産後の支援について福祉事務所と協議を開始する。</a:t>
            </a:r>
          </a:p>
          <a:p>
            <a:r>
              <a:rPr kumimoji="1" lang="ja-JP" altLang="en-US" dirty="0"/>
              <a:t>安産祈願を行なう。</a:t>
            </a:r>
          </a:p>
          <a:p>
            <a:r>
              <a:rPr kumimoji="1" lang="ja-JP" altLang="en-US" dirty="0"/>
              <a:t>担当職員を慕う気持、将来への不安から情緒が不安定になる。</a:t>
            </a:r>
          </a:p>
          <a:p>
            <a:r>
              <a:rPr kumimoji="1" lang="ja-JP" altLang="en-US" dirty="0"/>
              <a:t>本人の思いを傾聴しながら兄弟との関係改善の声かけを行なう。</a:t>
            </a:r>
            <a:endParaRPr kumimoji="1" lang="en-US" altLang="ja-JP" dirty="0"/>
          </a:p>
          <a:p>
            <a:pPr marL="0" indent="0">
              <a:buNone/>
            </a:pPr>
            <a:endParaRPr kumimoji="1" lang="en-US" altLang="ja-JP" dirty="0"/>
          </a:p>
          <a:p>
            <a:pPr marL="0" indent="0">
              <a:buNone/>
            </a:pPr>
            <a:r>
              <a:rPr kumimoji="1" lang="ja-JP" altLang="en-US" dirty="0">
                <a:solidFill>
                  <a:srgbClr val="00B0F0"/>
                </a:solidFill>
              </a:rPr>
              <a:t>入所３ヶ月目（妊娠６ヶ月）</a:t>
            </a:r>
            <a:endParaRPr kumimoji="1" lang="en-US" altLang="ja-JP" dirty="0">
              <a:solidFill>
                <a:srgbClr val="00B0F0"/>
              </a:solidFill>
            </a:endParaRPr>
          </a:p>
          <a:p>
            <a:r>
              <a:rPr kumimoji="1" lang="ja-JP" altLang="en-US" dirty="0"/>
              <a:t>妊娠の経過は順調で生まれてくる子どもの性別がわかる。　　　　</a:t>
            </a:r>
          </a:p>
          <a:p>
            <a:r>
              <a:rPr kumimoji="1" lang="ja-JP" altLang="en-US" dirty="0"/>
              <a:t>兄弟との絶縁関係に改善がみられ、ラインで連絡をとるようになる。</a:t>
            </a:r>
          </a:p>
          <a:p>
            <a:r>
              <a:rPr lang="ja-JP" altLang="en-US" dirty="0"/>
              <a:t>就労については、本人も努力し就職活動を行なうが、妊娠中のため不採用になり</a:t>
            </a:r>
            <a:endParaRPr lang="en-US" altLang="ja-JP" dirty="0"/>
          </a:p>
          <a:p>
            <a:pPr marL="0" indent="0">
              <a:buNone/>
            </a:pPr>
            <a:r>
              <a:rPr lang="en-US" altLang="ja-JP" dirty="0"/>
              <a:t>  </a:t>
            </a:r>
            <a:r>
              <a:rPr lang="ja-JP" altLang="en-US" dirty="0"/>
              <a:t>　本人も就労は諦める。</a:t>
            </a:r>
          </a:p>
          <a:p>
            <a:pPr marL="0" indent="0">
              <a:buNone/>
            </a:pPr>
            <a:r>
              <a:rPr kumimoji="1" lang="ja-JP" altLang="en-US" dirty="0"/>
              <a:t>　　　　　　　　</a:t>
            </a:r>
          </a:p>
        </p:txBody>
      </p:sp>
      <p:pic>
        <p:nvPicPr>
          <p:cNvPr id="3074" name="Picture 2" descr="母子健康手帳のイラスト">
            <a:extLst>
              <a:ext uri="{FF2B5EF4-FFF2-40B4-BE49-F238E27FC236}">
                <a16:creationId xmlns:a16="http://schemas.microsoft.com/office/drawing/2014/main" id="{7EE7CA27-9ED5-46DA-AAF9-B65D3BC234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199764">
            <a:off x="7441746" y="1320794"/>
            <a:ext cx="2027867" cy="2180502"/>
          </a:xfrm>
          <a:prstGeom prst="rect">
            <a:avLst/>
          </a:prstGeom>
          <a:noFill/>
          <a:extLst>
            <a:ext uri="{909E8E84-426E-40DD-AFC4-6F175D3DCCD1}">
              <a14:hiddenFill xmlns:a14="http://schemas.microsoft.com/office/drawing/2010/main">
                <a:solidFill>
                  <a:srgbClr val="FFFFFF"/>
                </a:solidFill>
              </a14:hiddenFill>
            </a:ext>
          </a:extLst>
        </p:spPr>
      </p:pic>
      <p:pic>
        <p:nvPicPr>
          <p:cNvPr id="2" name="f08">
            <a:hlinkClick r:id="" action="ppaction://media"/>
            <a:extLst>
              <a:ext uri="{FF2B5EF4-FFF2-40B4-BE49-F238E27FC236}">
                <a16:creationId xmlns:a16="http://schemas.microsoft.com/office/drawing/2014/main" id="{2F898D15-2258-4933-8461-BC2E455FBAC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22063" y="320675"/>
            <a:ext cx="406400" cy="406400"/>
          </a:xfrm>
          <a:prstGeom prst="rect">
            <a:avLst/>
          </a:prstGeom>
        </p:spPr>
      </p:pic>
    </p:spTree>
    <p:extLst>
      <p:ext uri="{BB962C8B-B14F-4D97-AF65-F5344CB8AC3E}">
        <p14:creationId xmlns:p14="http://schemas.microsoft.com/office/powerpoint/2010/main" val="3192434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5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5D02325-1EEF-4EFD-B672-F4EAD8BFA09F}"/>
              </a:ext>
            </a:extLst>
          </p:cNvPr>
          <p:cNvSpPr>
            <a:spLocks noGrp="1"/>
          </p:cNvSpPr>
          <p:nvPr>
            <p:ph type="title"/>
          </p:nvPr>
        </p:nvSpPr>
        <p:spPr>
          <a:xfrm>
            <a:off x="677334" y="308810"/>
            <a:ext cx="8596668" cy="401053"/>
          </a:xfrm>
        </p:spPr>
        <p:txBody>
          <a:bodyPr>
            <a:normAutofit fontScale="90000"/>
          </a:bodyPr>
          <a:lstStyle/>
          <a:p>
            <a:r>
              <a:rPr kumimoji="1" lang="ja-JP" altLang="en-US" dirty="0"/>
              <a:t>　</a:t>
            </a:r>
          </a:p>
        </p:txBody>
      </p:sp>
      <p:sp>
        <p:nvSpPr>
          <p:cNvPr id="3" name="コンテンツ プレースホルダー 2">
            <a:extLst>
              <a:ext uri="{FF2B5EF4-FFF2-40B4-BE49-F238E27FC236}">
                <a16:creationId xmlns:a16="http://schemas.microsoft.com/office/drawing/2014/main" id="{F685EF8B-15B1-4E70-B468-2C168DE9F39D}"/>
              </a:ext>
            </a:extLst>
          </p:cNvPr>
          <p:cNvSpPr>
            <a:spLocks noGrp="1"/>
          </p:cNvSpPr>
          <p:nvPr>
            <p:ph idx="1"/>
          </p:nvPr>
        </p:nvSpPr>
        <p:spPr>
          <a:xfrm>
            <a:off x="677333" y="785091"/>
            <a:ext cx="9140921" cy="5764099"/>
          </a:xfrm>
        </p:spPr>
        <p:txBody>
          <a:bodyPr>
            <a:normAutofit fontScale="92500" lnSpcReduction="10000"/>
          </a:bodyPr>
          <a:lstStyle/>
          <a:p>
            <a:pPr marL="0" indent="0">
              <a:buNone/>
            </a:pPr>
            <a:r>
              <a:rPr lang="ja-JP" altLang="en-US" dirty="0">
                <a:solidFill>
                  <a:srgbClr val="00B0F0"/>
                </a:solidFill>
              </a:rPr>
              <a:t>入所４ヶ月目（妊娠７ヶ月）</a:t>
            </a:r>
          </a:p>
          <a:p>
            <a:r>
              <a:rPr lang="ja-JP" altLang="en-US" dirty="0"/>
              <a:t>出産への不安な気持と所持金が少ないため、物にあたったり、興奮状態になるが、</a:t>
            </a:r>
            <a:endParaRPr lang="en-US" altLang="ja-JP" dirty="0"/>
          </a:p>
          <a:p>
            <a:pPr marL="0" indent="0">
              <a:buNone/>
            </a:pPr>
            <a:r>
              <a:rPr lang="en-US" altLang="ja-JP" dirty="0"/>
              <a:t>  </a:t>
            </a:r>
            <a:r>
              <a:rPr lang="ja-JP" altLang="en-US" dirty="0"/>
              <a:t>　時間が経つと自分のとってしまった行動を反省する。（自分の気持を少しずつ話せ</a:t>
            </a:r>
          </a:p>
          <a:p>
            <a:pPr marL="0" indent="0">
              <a:buNone/>
            </a:pPr>
            <a:r>
              <a:rPr lang="ja-JP" altLang="en-US" dirty="0"/>
              <a:t>　 るようになる）</a:t>
            </a:r>
          </a:p>
          <a:p>
            <a:r>
              <a:rPr lang="ja-JP" altLang="en-US" dirty="0"/>
              <a:t>携帯のプランを安いプランに変更する。</a:t>
            </a:r>
          </a:p>
          <a:p>
            <a:pPr marL="0" indent="0">
              <a:buNone/>
            </a:pPr>
            <a:endParaRPr lang="ja-JP" altLang="en-US" dirty="0"/>
          </a:p>
          <a:p>
            <a:pPr marL="0" indent="0">
              <a:buNone/>
            </a:pPr>
            <a:r>
              <a:rPr lang="ja-JP" altLang="en-US" dirty="0">
                <a:solidFill>
                  <a:srgbClr val="00B0F0"/>
                </a:solidFill>
              </a:rPr>
              <a:t>入所</a:t>
            </a:r>
            <a:r>
              <a:rPr lang="en-US" altLang="ja-JP" dirty="0">
                <a:solidFill>
                  <a:srgbClr val="00B0F0"/>
                </a:solidFill>
              </a:rPr>
              <a:t>5</a:t>
            </a:r>
            <a:r>
              <a:rPr lang="ja-JP" altLang="en-US" dirty="0">
                <a:solidFill>
                  <a:srgbClr val="00B0F0"/>
                </a:solidFill>
              </a:rPr>
              <a:t>ヶ月目（妊娠</a:t>
            </a:r>
            <a:r>
              <a:rPr lang="en-US" altLang="ja-JP" dirty="0">
                <a:solidFill>
                  <a:srgbClr val="00B0F0"/>
                </a:solidFill>
              </a:rPr>
              <a:t>8</a:t>
            </a:r>
            <a:r>
              <a:rPr lang="ja-JP" altLang="en-US" dirty="0">
                <a:solidFill>
                  <a:srgbClr val="00B0F0"/>
                </a:solidFill>
              </a:rPr>
              <a:t>ヶ月）</a:t>
            </a:r>
          </a:p>
          <a:p>
            <a:r>
              <a:rPr lang="ja-JP" altLang="en-US" dirty="0"/>
              <a:t>兄弟との関係改善⇒出産時の保証人をお願いし兄夫婦が保証人になる。</a:t>
            </a:r>
          </a:p>
          <a:p>
            <a:r>
              <a:rPr lang="ja-JP" altLang="en-US" dirty="0"/>
              <a:t>出産後の助産院の利用⇒２ヶ所の助産院を見学しＡ助産院に自分の意思で決める。</a:t>
            </a:r>
          </a:p>
          <a:p>
            <a:endParaRPr lang="ja-JP" altLang="en-US" dirty="0"/>
          </a:p>
          <a:p>
            <a:pPr marL="0" indent="0">
              <a:buNone/>
            </a:pPr>
            <a:r>
              <a:rPr lang="ja-JP" altLang="en-US" dirty="0">
                <a:solidFill>
                  <a:srgbClr val="00B0F0"/>
                </a:solidFill>
              </a:rPr>
              <a:t>入所</a:t>
            </a:r>
            <a:r>
              <a:rPr lang="en-US" altLang="ja-JP" dirty="0">
                <a:solidFill>
                  <a:srgbClr val="00B0F0"/>
                </a:solidFill>
              </a:rPr>
              <a:t>6</a:t>
            </a:r>
            <a:r>
              <a:rPr lang="ja-JP" altLang="en-US" dirty="0">
                <a:solidFill>
                  <a:srgbClr val="00B0F0"/>
                </a:solidFill>
              </a:rPr>
              <a:t>ヶ月目（妊娠</a:t>
            </a:r>
            <a:r>
              <a:rPr lang="en-US" altLang="ja-JP" dirty="0">
                <a:solidFill>
                  <a:srgbClr val="00B0F0"/>
                </a:solidFill>
              </a:rPr>
              <a:t>9</a:t>
            </a:r>
            <a:r>
              <a:rPr lang="ja-JP" altLang="en-US" dirty="0">
                <a:solidFill>
                  <a:srgbClr val="00B0F0"/>
                </a:solidFill>
              </a:rPr>
              <a:t>ヶ月）</a:t>
            </a:r>
          </a:p>
          <a:p>
            <a:r>
              <a:rPr lang="ja-JP" altLang="en-US" dirty="0"/>
              <a:t>妊娠の経過は順調。</a:t>
            </a:r>
          </a:p>
          <a:p>
            <a:r>
              <a:rPr lang="ja-JP" altLang="en-US" dirty="0"/>
              <a:t>職員の声かけが気に障り、爆発する事もある。</a:t>
            </a:r>
            <a:r>
              <a:rPr lang="en-US" altLang="ja-JP" dirty="0"/>
              <a:t>(</a:t>
            </a:r>
            <a:r>
              <a:rPr lang="ja-JP" altLang="en-US" dirty="0"/>
              <a:t>爆発した理由を話してくれるので、職員が思いをくみ取って爆発せずに気持を話すように諭していく</a:t>
            </a:r>
            <a:r>
              <a:rPr lang="en-US" altLang="ja-JP" dirty="0"/>
              <a:t>)</a:t>
            </a:r>
            <a:endParaRPr lang="ja-JP" altLang="en-US" dirty="0"/>
          </a:p>
          <a:p>
            <a:r>
              <a:rPr lang="ja-JP" altLang="en-US" dirty="0"/>
              <a:t>出産準備用品の購入⇒生活保護より　</a:t>
            </a:r>
          </a:p>
          <a:p>
            <a:r>
              <a:rPr lang="ja-JP" altLang="en-US" dirty="0"/>
              <a:t>マザークラスに参加する。</a:t>
            </a:r>
            <a:endParaRPr lang="en-US" altLang="ja-JP" dirty="0"/>
          </a:p>
          <a:p>
            <a:endParaRPr lang="en-US" altLang="ja-JP" dirty="0"/>
          </a:p>
          <a:p>
            <a:endParaRPr lang="en-US" altLang="ja-JP" dirty="0"/>
          </a:p>
          <a:p>
            <a:endParaRPr lang="en-US" altLang="ja-JP" dirty="0"/>
          </a:p>
          <a:p>
            <a:endParaRPr lang="ja-JP" altLang="en-US" dirty="0"/>
          </a:p>
        </p:txBody>
      </p:sp>
      <p:pic>
        <p:nvPicPr>
          <p:cNvPr id="4" name="f09">
            <a:hlinkClick r:id="" action="ppaction://media"/>
            <a:extLst>
              <a:ext uri="{FF2B5EF4-FFF2-40B4-BE49-F238E27FC236}">
                <a16:creationId xmlns:a16="http://schemas.microsoft.com/office/drawing/2014/main" id="{FC496EC7-30CE-4114-81FE-147ACACC049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4938" y="449263"/>
            <a:ext cx="406400" cy="406400"/>
          </a:xfrm>
          <a:prstGeom prst="rect">
            <a:avLst/>
          </a:prstGeom>
        </p:spPr>
      </p:pic>
    </p:spTree>
    <p:extLst>
      <p:ext uri="{BB962C8B-B14F-4D97-AF65-F5344CB8AC3E}">
        <p14:creationId xmlns:p14="http://schemas.microsoft.com/office/powerpoint/2010/main" val="3843463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2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ファセット">
  <a:themeElements>
    <a:clrScheme name="ファセット">
      <a:dk1>
        <a:sysClr val="windowText" lastClr="000000"/>
      </a:dk1>
      <a:lt1>
        <a:sysClr val="window" lastClr="FFFFFF"/>
      </a:lt1>
      <a:dk2>
        <a:srgbClr val="2C3C43"/>
      </a:dk2>
      <a:lt2>
        <a:srgbClr val="EBEBEB"/>
      </a:lt2>
      <a:accent1>
        <a:srgbClr val="F496CB"/>
      </a:accent1>
      <a:accent2>
        <a:srgbClr val="BC356F"/>
      </a:accent2>
      <a:accent3>
        <a:srgbClr val="E65331"/>
      </a:accent3>
      <a:accent4>
        <a:srgbClr val="F27E19"/>
      </a:accent4>
      <a:accent5>
        <a:srgbClr val="F2AC19"/>
      </a:accent5>
      <a:accent6>
        <a:srgbClr val="BC80E0"/>
      </a:accent6>
      <a:hlink>
        <a:srgbClr val="EF5285"/>
      </a:hlink>
      <a:folHlink>
        <a:srgbClr val="F77F90"/>
      </a:folHlink>
    </a:clrScheme>
    <a:fontScheme name="ファセット">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ファセット">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23659B44-6E34-4CE8-8F0D-387DA7996826}"/>
    </a:ext>
  </a:extLst>
</a:theme>
</file>

<file path=docProps/app.xml><?xml version="1.0" encoding="utf-8"?>
<Properties xmlns="http://schemas.openxmlformats.org/officeDocument/2006/extended-properties" xmlns:vt="http://schemas.openxmlformats.org/officeDocument/2006/docPropsVTypes">
  <Template>Facet</Template>
  <TotalTime>1518</TotalTime>
  <Words>1070</Words>
  <Application>Microsoft Office PowerPoint</Application>
  <PresentationFormat>ワイド画面</PresentationFormat>
  <Paragraphs>123</Paragraphs>
  <Slides>12</Slides>
  <Notes>0</Notes>
  <HiddenSlides>0</HiddenSlides>
  <MMClips>12</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12</vt:i4>
      </vt:variant>
    </vt:vector>
  </HeadingPairs>
  <TitlesOfParts>
    <vt:vector size="17" baseType="lpstr">
      <vt:lpstr>HGP創英角ｺﾞｼｯｸUB</vt:lpstr>
      <vt:lpstr>Arial</vt:lpstr>
      <vt:lpstr>Trebuchet MS</vt:lpstr>
      <vt:lpstr>Wingdings 3</vt:lpstr>
      <vt:lpstr>ファセット</vt:lpstr>
      <vt:lpstr>帰住先のない暴力を受けた 　若年女性の支援について</vt:lpstr>
      <vt:lpstr>鹿児島県社会福祉事業団について </vt:lpstr>
      <vt:lpstr>　　　　　 　　　　　　基　本　理　念</vt:lpstr>
      <vt:lpstr>フェリオ鹿児島について</vt:lpstr>
      <vt:lpstr>平成28年度～令和２年度の状況</vt:lpstr>
      <vt:lpstr>事例紹介　</vt:lpstr>
      <vt:lpstr>入所後の状況 </vt:lpstr>
      <vt:lpstr>PowerPoint プレゼンテーション</vt:lpstr>
      <vt:lpstr>　</vt:lpstr>
      <vt:lpstr>PowerPoint プレゼンテーション</vt:lpstr>
      <vt:lpstr> 　</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帰住先のない暴力を受けた 　若年女性の支援について</dc:title>
  <dc:creator>f1</dc:creator>
  <cp:lastModifiedBy>yui702</cp:lastModifiedBy>
  <cp:revision>26</cp:revision>
  <cp:lastPrinted>2021-12-07T00:56:54Z</cp:lastPrinted>
  <dcterms:created xsi:type="dcterms:W3CDTF">2021-11-18T01:22:55Z</dcterms:created>
  <dcterms:modified xsi:type="dcterms:W3CDTF">2021-12-07T12:18:47Z</dcterms:modified>
</cp:coreProperties>
</file>